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4"/>
  </p:sldMasterIdLst>
  <p:notesMasterIdLst>
    <p:notesMasterId r:id="rId33"/>
  </p:notesMasterIdLst>
  <p:sldIdLst>
    <p:sldId id="256" r:id="rId5"/>
    <p:sldId id="257" r:id="rId6"/>
    <p:sldId id="258" r:id="rId7"/>
    <p:sldId id="259" r:id="rId8"/>
    <p:sldId id="260" r:id="rId9"/>
    <p:sldId id="261" r:id="rId10"/>
    <p:sldId id="262" r:id="rId11"/>
    <p:sldId id="284"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9144000" cy="5143500" type="screen16x9"/>
  <p:notesSz cx="6858000" cy="9144000"/>
  <p:embeddedFontLst>
    <p:embeddedFont>
      <p:font typeface="Arvo" panose="020B0604020202020204" charset="0"/>
      <p:regular r:id="rId34"/>
      <p:bold r:id="rId35"/>
      <p:italic r:id="rId36"/>
      <p:boldItalic r:id="rId37"/>
    </p:embeddedFont>
    <p:embeddedFont>
      <p:font typeface="Roboto Condensed" panose="02000000000000000000" pitchFamily="2" charset="0"/>
      <p:regular r:id="rId38"/>
      <p:bold r:id="rId39"/>
      <p:italic r:id="rId40"/>
      <p:boldItalic r:id="rId41"/>
    </p:embeddedFont>
    <p:embeddedFont>
      <p:font typeface="Roboto Condensed Light"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75"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Good morning everyone our project is the Snow river bridge, Alaska railroad Superstructure raise. Today Colby and I will be presenting the background and methodology of our project.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c8b707264d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c8b707264d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reason that this specific bridge needs to be addressed is due to the flooding that occurs in Snow River. Snow river is a glacial fed river that runs beneath the bridge in question and it is one of the first structures that the river encounters. You can see in this photo that the river is relatively close to the actual superstructure of the bridge.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b9f7ff8ca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b9f7ff8ca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other constraint in the design is the construction method. The construction must be done in th winter as this provides the largest window for construction. No matter the alternative the maximum amountof time the railway can be down for is 36 hours.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c8b707264d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c8b707264d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c8b707264d_0_7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c8b707264d_0_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Things necessary for all discussed alternatives, </a:t>
            </a:r>
            <a:r>
              <a:rPr lang="en">
                <a:solidFill>
                  <a:schemeClr val="dk1"/>
                </a:solidFill>
              </a:rPr>
              <a:t>describe how profile ties in in detail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6edf18c1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6edf18c1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c8b707264d_0_1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c8b707264d_0_1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c8b707264d_0_1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c8b707264d_0_1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Approach spans replaced in south approach with precast concrete (shallow bedrock, geotech report), and in north approach with sheet pile bulkhead (cheaper). Low chord raise needs to consider the WSE raise as a result of approach span replacement, likely need &gt;4ft raise. </a:t>
            </a:r>
            <a:endParaRPr/>
          </a:p>
          <a:p>
            <a:pPr marL="0" lvl="0" indent="0" algn="l" rtl="0">
              <a:spcBef>
                <a:spcPts val="0"/>
              </a:spcBef>
              <a:spcAft>
                <a:spcPts val="0"/>
              </a:spcAft>
              <a:buNone/>
            </a:pPr>
            <a:r>
              <a:rPr lang="en"/>
              <a:t>Very expensive and time consuming. Long track closure.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c8b707264d_0_1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c8b707264d_0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Existing piers would need to be removed and new, 4ft taller piers would be installed while bridge it out of construction zone.</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c8b707264d_0_1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c8b707264d_0_1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Incremental raise to accommodate shift from open to ballast deck. Further details considered for this alternative because it is the least costly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6e2db32511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6e2db32511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5f391192_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our UAAR Team, (Do we need to read off everything?) ask Hamel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c8b707264d_0_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c8b707264d_0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Rock face blasting for realignment curve needs. New structure needed, old structure can be used during the construction period. AKDOT needs to address our height requirements for new overpass.</a:t>
            </a:r>
            <a:endParaRPr/>
          </a:p>
          <a:p>
            <a:pPr marL="0" lvl="0" indent="0" algn="l" rtl="0">
              <a:spcBef>
                <a:spcPts val="0"/>
              </a:spcBef>
              <a:spcAft>
                <a:spcPts val="0"/>
              </a:spcAft>
              <a:buNone/>
            </a:pPr>
            <a:r>
              <a:rPr lang="en"/>
              <a:t>Permitting nightmare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c8b707264d_0_1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c8b707264d_0_1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c8b707264d_0_2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c8b707264d_0_2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6e4d225e7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6e4d225e7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c8b707264d_0_2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c8b707264d_0_2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Same quick process to get bridge to final elevation, then molds set for the cast-in-place concrete encasement. Use finishing detail to seal steel from weathering. THis will provide protection and increased lateral support to the substructure.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c8b707264d_0_2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c8b707264d_0_2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c8b707264d_0_2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c8b707264d_0_2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c8b707264d_0_2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c8b707264d_0_2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Brian for Team photo</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b93e384416_0_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b93e38441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our Client and Mentors that are guiding us through this project, Brian is with our Client which is the Alaska Railroad.</a:t>
            </a:r>
            <a:endParaRPr/>
          </a:p>
          <a:p>
            <a:pPr marL="0" lvl="0" indent="0" algn="l" rtl="0">
              <a:spcBef>
                <a:spcPts val="0"/>
              </a:spcBef>
              <a:spcAft>
                <a:spcPts val="0"/>
              </a:spcAft>
              <a:buNone/>
            </a:pPr>
            <a:r>
              <a:rPr lang="en"/>
              <a:t>Our Professional Mentor, Tony, is with HDR, and our Project Advisor here at UAA is Dr. Scott Hamel.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93e384416_0_5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93e384416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going to go into detail about the project background, scope, methodology, deliverables, schedule, and budget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c96282f357_0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c96282f35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where are we? The Snow River bridge is located at the milepost 14.5 which is about a 2 hour drive from anchorage taking the Seward Highway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c8b707264d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c8b70726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importance of the Alaska railroad can be seen through all the freight that it carries. It transportssupplies to rural areas, if the railroad is no longer able to get to these areas people and families will be affected and it will be that much harder for people to receive some of their basic necessities. It will also affect the economy since the railroad also takes passengers and tourists to their destinations.   Anchorage port doesnt have the capacity to handle the quantity of supplies for the willow project. These materials cant be trucked either as it would be an insane amount of trucks causing wear and traffic on the roadway. WHittier cant receive the materials either as they dont have cranes. This is also a popular tourism route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6e2db3251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6e2db3251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reason that this specific bridge needs to be addressed is due to the flooding that occurs in Snow River. Snow river is a glacial fed river that runs beneath the bridge in question and it is one of the first structures that the river encounters. You can see in this photo that the river is relatively close to the actual superstructure of the bridge.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6e4d225e7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6e4d225e7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b9efcb791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b9efcb791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picture of the bridge from 2019 from the southern end. As you can see after peak flow there is debri built up against the bridge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3"/>
        <p:cNvGrpSpPr/>
        <p:nvPr/>
      </p:nvGrpSpPr>
      <p:grpSpPr>
        <a:xfrm>
          <a:off x="0" y="0"/>
          <a:ext cx="0" cy="0"/>
          <a:chOff x="0" y="0"/>
          <a:chExt cx="0" cy="0"/>
        </a:xfrm>
      </p:grpSpPr>
      <p:sp>
        <p:nvSpPr>
          <p:cNvPr id="24" name="Google Shape;24;p3"/>
          <p:cNvSpPr/>
          <p:nvPr/>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25" name="Google Shape;25;p3"/>
          <p:cNvGrpSpPr/>
          <p:nvPr/>
        </p:nvGrpSpPr>
        <p:grpSpPr>
          <a:xfrm>
            <a:off x="0" y="-7088"/>
            <a:ext cx="8661398" cy="5150588"/>
            <a:chOff x="0" y="-7088"/>
            <a:chExt cx="8661398" cy="5150588"/>
          </a:xfrm>
        </p:grpSpPr>
        <p:sp>
          <p:nvSpPr>
            <p:cNvPr id="26" name="Google Shape;26;p3"/>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28" name="Google Shape;28;p3"/>
          <p:cNvGrpSpPr/>
          <p:nvPr/>
        </p:nvGrpSpPr>
        <p:grpSpPr>
          <a:xfrm rot="10800000" flipH="1">
            <a:off x="-2" y="2924826"/>
            <a:ext cx="6589087" cy="2027268"/>
            <a:chOff x="-9894852" y="-4493254"/>
            <a:chExt cx="21200407" cy="6522740"/>
          </a:xfrm>
        </p:grpSpPr>
        <p:sp>
          <p:nvSpPr>
            <p:cNvPr id="29" name="Google Shape;29;p3"/>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31" name="Google Shape;31;p3"/>
          <p:cNvGrpSpPr/>
          <p:nvPr/>
        </p:nvGrpSpPr>
        <p:grpSpPr>
          <a:xfrm>
            <a:off x="6946842" y="4472723"/>
            <a:ext cx="2202830" cy="670795"/>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 name="Google Shape;39;p3"/>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 name="Google Shape;40;p3"/>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000"/>
              <a:buNone/>
              <a:defRPr sz="2000">
                <a:solidFill>
                  <a:schemeClr val="accent5"/>
                </a:solidFill>
              </a:defRPr>
            </a:lvl1pPr>
            <a:lvl2pPr lvl="1" rtl="0">
              <a:spcBef>
                <a:spcPts val="1000"/>
              </a:spcBef>
              <a:spcAft>
                <a:spcPts val="0"/>
              </a:spcAft>
              <a:buClr>
                <a:schemeClr val="accent5"/>
              </a:buClr>
              <a:buSzPts val="2000"/>
              <a:buNone/>
              <a:defRPr sz="2000">
                <a:solidFill>
                  <a:schemeClr val="accent5"/>
                </a:solidFill>
              </a:defRPr>
            </a:lvl2pPr>
            <a:lvl3pPr lvl="2" rtl="0">
              <a:spcBef>
                <a:spcPts val="1000"/>
              </a:spcBef>
              <a:spcAft>
                <a:spcPts val="0"/>
              </a:spcAft>
              <a:buClr>
                <a:schemeClr val="accent5"/>
              </a:buClr>
              <a:buSzPts val="2000"/>
              <a:buNone/>
              <a:defRPr sz="2000">
                <a:solidFill>
                  <a:schemeClr val="accent5"/>
                </a:solidFill>
              </a:defRPr>
            </a:lvl3pPr>
            <a:lvl4pPr lvl="3" rtl="0">
              <a:spcBef>
                <a:spcPts val="1000"/>
              </a:spcBef>
              <a:spcAft>
                <a:spcPts val="0"/>
              </a:spcAft>
              <a:buClr>
                <a:schemeClr val="accent5"/>
              </a:buClr>
              <a:buSzPts val="2000"/>
              <a:buNone/>
              <a:defRPr sz="2000">
                <a:solidFill>
                  <a:schemeClr val="accent5"/>
                </a:solidFill>
              </a:defRPr>
            </a:lvl4pPr>
            <a:lvl5pPr lvl="4" rtl="0">
              <a:spcBef>
                <a:spcPts val="1000"/>
              </a:spcBef>
              <a:spcAft>
                <a:spcPts val="0"/>
              </a:spcAft>
              <a:buClr>
                <a:schemeClr val="accent5"/>
              </a:buClr>
              <a:buSzPts val="2000"/>
              <a:buNone/>
              <a:defRPr sz="2000">
                <a:solidFill>
                  <a:schemeClr val="accent5"/>
                </a:solidFill>
              </a:defRPr>
            </a:lvl5pPr>
            <a:lvl6pPr lvl="5" rtl="0">
              <a:spcBef>
                <a:spcPts val="1000"/>
              </a:spcBef>
              <a:spcAft>
                <a:spcPts val="0"/>
              </a:spcAft>
              <a:buClr>
                <a:schemeClr val="accent5"/>
              </a:buClr>
              <a:buSzPts val="2000"/>
              <a:buNone/>
              <a:defRPr sz="2000">
                <a:solidFill>
                  <a:schemeClr val="accent5"/>
                </a:solidFill>
              </a:defRPr>
            </a:lvl6pPr>
            <a:lvl7pPr lvl="6" rtl="0">
              <a:spcBef>
                <a:spcPts val="1000"/>
              </a:spcBef>
              <a:spcAft>
                <a:spcPts val="0"/>
              </a:spcAft>
              <a:buClr>
                <a:schemeClr val="accent5"/>
              </a:buClr>
              <a:buSzPts val="2000"/>
              <a:buNone/>
              <a:defRPr sz="2000">
                <a:solidFill>
                  <a:schemeClr val="accent5"/>
                </a:solidFill>
              </a:defRPr>
            </a:lvl7pPr>
            <a:lvl8pPr lvl="7" rtl="0">
              <a:spcBef>
                <a:spcPts val="1000"/>
              </a:spcBef>
              <a:spcAft>
                <a:spcPts val="0"/>
              </a:spcAft>
              <a:buClr>
                <a:schemeClr val="accent5"/>
              </a:buClr>
              <a:buSzPts val="2000"/>
              <a:buNone/>
              <a:defRPr sz="2000">
                <a:solidFill>
                  <a:schemeClr val="accent5"/>
                </a:solidFill>
              </a:defRPr>
            </a:lvl8pPr>
            <a:lvl9pPr lvl="8" rtl="0">
              <a:spcBef>
                <a:spcPts val="1000"/>
              </a:spcBef>
              <a:spcAft>
                <a:spcPts val="1000"/>
              </a:spcAft>
              <a:buClr>
                <a:schemeClr val="accent5"/>
              </a:buClr>
              <a:buSzPts val="2000"/>
              <a:buNone/>
              <a:defRPr sz="2000">
                <a:solidFill>
                  <a:schemeClr val="accent5"/>
                </a:solidFill>
              </a:defRPr>
            </a:lvl9pPr>
          </a:lstStyle>
          <a:p>
            <a:endParaRPr/>
          </a:p>
        </p:txBody>
      </p:sp>
      <p:sp>
        <p:nvSpPr>
          <p:cNvPr id="41" name="Google Shape;41;p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2"/>
        <p:cNvGrpSpPr/>
        <p:nvPr/>
      </p:nvGrpSpPr>
      <p:grpSpPr>
        <a:xfrm>
          <a:off x="0" y="0"/>
          <a:ext cx="0" cy="0"/>
          <a:chOff x="0" y="0"/>
          <a:chExt cx="0" cy="0"/>
        </a:xfrm>
      </p:grpSpPr>
      <p:grpSp>
        <p:nvGrpSpPr>
          <p:cNvPr id="43" name="Google Shape;43;p4"/>
          <p:cNvGrpSpPr/>
          <p:nvPr/>
        </p:nvGrpSpPr>
        <p:grpSpPr>
          <a:xfrm>
            <a:off x="6946842" y="4472723"/>
            <a:ext cx="2202830" cy="670795"/>
            <a:chOff x="5575242" y="4472723"/>
            <a:chExt cx="2202830" cy="670795"/>
          </a:xfrm>
        </p:grpSpPr>
        <p:sp>
          <p:nvSpPr>
            <p:cNvPr id="44" name="Google Shape;44;p4"/>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4"/>
            <p:cNvGrpSpPr/>
            <p:nvPr/>
          </p:nvGrpSpPr>
          <p:grpSpPr>
            <a:xfrm flipH="1">
              <a:off x="5734850" y="4472723"/>
              <a:ext cx="2040837" cy="670795"/>
              <a:chOff x="1297954" y="330075"/>
              <a:chExt cx="5169293" cy="1699506"/>
            </a:xfrm>
          </p:grpSpPr>
          <p:sp>
            <p:nvSpPr>
              <p:cNvPr id="46" name="Google Shape;46;p4"/>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4"/>
            <p:cNvGrpSpPr/>
            <p:nvPr/>
          </p:nvGrpSpPr>
          <p:grpSpPr>
            <a:xfrm flipH="1">
              <a:off x="5578209" y="4646738"/>
              <a:ext cx="2199863" cy="304563"/>
              <a:chOff x="-5827153" y="330075"/>
              <a:chExt cx="12276019" cy="1699569"/>
            </a:xfrm>
          </p:grpSpPr>
          <p:sp>
            <p:nvSpPr>
              <p:cNvPr id="49" name="Google Shape;49;p4"/>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4"/>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52" name="Google Shape;52;p4"/>
          <p:cNvGrpSpPr/>
          <p:nvPr/>
        </p:nvGrpSpPr>
        <p:grpSpPr>
          <a:xfrm>
            <a:off x="0" y="-7088"/>
            <a:ext cx="8661398" cy="5150588"/>
            <a:chOff x="0" y="-7088"/>
            <a:chExt cx="8661398" cy="5150588"/>
          </a:xfrm>
        </p:grpSpPr>
        <p:sp>
          <p:nvSpPr>
            <p:cNvPr id="53" name="Google Shape;53;p4"/>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55" name="Google Shape;55;p4"/>
          <p:cNvGrpSpPr/>
          <p:nvPr/>
        </p:nvGrpSpPr>
        <p:grpSpPr>
          <a:xfrm rot="10800000" flipH="1">
            <a:off x="1" y="1090763"/>
            <a:ext cx="8847502" cy="2961975"/>
            <a:chOff x="-8178042" y="-4493254"/>
            <a:chExt cx="19483598" cy="6522736"/>
          </a:xfrm>
        </p:grpSpPr>
        <p:sp>
          <p:nvSpPr>
            <p:cNvPr id="56" name="Google Shape;56;p4"/>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57" name="Google Shape;57;p4"/>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58" name="Google Shape;58;p4"/>
          <p:cNvSpPr txBox="1">
            <a:spLocks noGrp="1"/>
          </p:cNvSpPr>
          <p:nvPr>
            <p:ph type="body" idx="1"/>
          </p:nvPr>
        </p:nvSpPr>
        <p:spPr>
          <a:xfrm>
            <a:off x="829775" y="1202000"/>
            <a:ext cx="5090700" cy="27450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FFFFFF"/>
              </a:buClr>
              <a:buSzPts val="3000"/>
              <a:buChar char="▰"/>
              <a:defRPr sz="3000" i="1">
                <a:solidFill>
                  <a:srgbClr val="FFFFFF"/>
                </a:solidFill>
              </a:defRPr>
            </a:lvl1pPr>
            <a:lvl2pPr marL="914400" lvl="1" indent="-419100" rtl="0">
              <a:spcBef>
                <a:spcPts val="480"/>
              </a:spcBef>
              <a:spcAft>
                <a:spcPts val="0"/>
              </a:spcAft>
              <a:buClr>
                <a:srgbClr val="FFFFFF"/>
              </a:buClr>
              <a:buSzPts val="3000"/>
              <a:buChar char="▻"/>
              <a:defRPr sz="3000" i="1">
                <a:solidFill>
                  <a:srgbClr val="FFFFFF"/>
                </a:solidFill>
              </a:defRPr>
            </a:lvl2pPr>
            <a:lvl3pPr marL="1371600" lvl="2" indent="-419100" rtl="0">
              <a:spcBef>
                <a:spcPts val="480"/>
              </a:spcBef>
              <a:spcAft>
                <a:spcPts val="0"/>
              </a:spcAft>
              <a:buClr>
                <a:srgbClr val="FFFFFF"/>
              </a:buClr>
              <a:buSzPts val="3000"/>
              <a:buChar char="▻"/>
              <a:defRPr sz="3000" i="1">
                <a:solidFill>
                  <a:srgbClr val="FFFFFF"/>
                </a:solidFill>
              </a:defRPr>
            </a:lvl3pPr>
            <a:lvl4pPr marL="1828800" lvl="3" indent="-419100" rtl="0">
              <a:spcBef>
                <a:spcPts val="360"/>
              </a:spcBef>
              <a:spcAft>
                <a:spcPts val="0"/>
              </a:spcAft>
              <a:buClr>
                <a:srgbClr val="FFFFFF"/>
              </a:buClr>
              <a:buSzPts val="3000"/>
              <a:buChar char="▻"/>
              <a:defRPr sz="3000" i="1">
                <a:solidFill>
                  <a:srgbClr val="FFFFFF"/>
                </a:solidFill>
              </a:defRPr>
            </a:lvl4pPr>
            <a:lvl5pPr marL="2286000" lvl="4" indent="-419100" rtl="0">
              <a:spcBef>
                <a:spcPts val="360"/>
              </a:spcBef>
              <a:spcAft>
                <a:spcPts val="0"/>
              </a:spcAft>
              <a:buClr>
                <a:srgbClr val="FFFFFF"/>
              </a:buClr>
              <a:buSzPts val="3000"/>
              <a:buChar char="▻"/>
              <a:defRPr sz="3000" i="1">
                <a:solidFill>
                  <a:srgbClr val="FFFFFF"/>
                </a:solidFill>
              </a:defRPr>
            </a:lvl5pPr>
            <a:lvl6pPr marL="2743200" lvl="5" indent="-419100" rtl="0">
              <a:spcBef>
                <a:spcPts val="360"/>
              </a:spcBef>
              <a:spcAft>
                <a:spcPts val="0"/>
              </a:spcAft>
              <a:buClr>
                <a:srgbClr val="FFFFFF"/>
              </a:buClr>
              <a:buSzPts val="3000"/>
              <a:buChar char="▻"/>
              <a:defRPr sz="3000" i="1">
                <a:solidFill>
                  <a:srgbClr val="FFFFFF"/>
                </a:solidFill>
              </a:defRPr>
            </a:lvl6pPr>
            <a:lvl7pPr marL="3200400" lvl="6" indent="-419100" rtl="0">
              <a:spcBef>
                <a:spcPts val="360"/>
              </a:spcBef>
              <a:spcAft>
                <a:spcPts val="0"/>
              </a:spcAft>
              <a:buClr>
                <a:srgbClr val="FFFFFF"/>
              </a:buClr>
              <a:buSzPts val="3000"/>
              <a:buChar char="▻"/>
              <a:defRPr sz="3000" i="1">
                <a:solidFill>
                  <a:srgbClr val="FFFFFF"/>
                </a:solidFill>
              </a:defRPr>
            </a:lvl7pPr>
            <a:lvl8pPr marL="3657600" lvl="7" indent="-419100" rtl="0">
              <a:spcBef>
                <a:spcPts val="360"/>
              </a:spcBef>
              <a:spcAft>
                <a:spcPts val="0"/>
              </a:spcAft>
              <a:buClr>
                <a:srgbClr val="FFFFFF"/>
              </a:buClr>
              <a:buSzPts val="3000"/>
              <a:buChar char="▻"/>
              <a:defRPr sz="3000" i="1">
                <a:solidFill>
                  <a:srgbClr val="FFFFFF"/>
                </a:solidFill>
              </a:defRPr>
            </a:lvl8pPr>
            <a:lvl9pPr marL="4114800" lvl="8" indent="-419100">
              <a:spcBef>
                <a:spcPts val="360"/>
              </a:spcBef>
              <a:spcAft>
                <a:spcPts val="0"/>
              </a:spcAft>
              <a:buClr>
                <a:srgbClr val="FFFFFF"/>
              </a:buClr>
              <a:buSzPts val="3000"/>
              <a:buChar char="▻"/>
              <a:defRPr sz="3000" i="1">
                <a:solidFill>
                  <a:srgbClr val="FFFFFF"/>
                </a:solidFill>
              </a:defRPr>
            </a:lvl9pPr>
          </a:lstStyle>
          <a:p>
            <a:endParaRPr/>
          </a:p>
        </p:txBody>
      </p:sp>
      <p:sp>
        <p:nvSpPr>
          <p:cNvPr id="59" name="Google Shape;59;p4"/>
          <p:cNvSpPr txBox="1"/>
          <p:nvPr/>
        </p:nvSpPr>
        <p:spPr>
          <a:xfrm>
            <a:off x="286600" y="1014575"/>
            <a:ext cx="676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chemeClr val="accent5"/>
                </a:solidFill>
              </a:rPr>
              <a:t>“</a:t>
            </a:r>
            <a:endParaRPr sz="7200" b="1">
              <a:solidFill>
                <a:schemeClr val="accent5"/>
              </a:solidFill>
            </a:endParaRPr>
          </a:p>
        </p:txBody>
      </p:sp>
      <p:sp>
        <p:nvSpPr>
          <p:cNvPr id="60" name="Google Shape;60;p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1"/>
        <p:cNvGrpSpPr/>
        <p:nvPr/>
      </p:nvGrpSpPr>
      <p:grpSpPr>
        <a:xfrm>
          <a:off x="0" y="0"/>
          <a:ext cx="0" cy="0"/>
          <a:chOff x="0" y="0"/>
          <a:chExt cx="0" cy="0"/>
        </a:xfrm>
      </p:grpSpPr>
      <p:grpSp>
        <p:nvGrpSpPr>
          <p:cNvPr id="62" name="Google Shape;62;p5"/>
          <p:cNvGrpSpPr/>
          <p:nvPr/>
        </p:nvGrpSpPr>
        <p:grpSpPr>
          <a:xfrm>
            <a:off x="6946842" y="4472723"/>
            <a:ext cx="2202830" cy="670795"/>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 name="Google Shape;70;p5"/>
          <p:cNvGrpSpPr/>
          <p:nvPr/>
        </p:nvGrpSpPr>
        <p:grpSpPr>
          <a:xfrm>
            <a:off x="-4" y="40"/>
            <a:ext cx="7072430" cy="1327315"/>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78" name="Google Shape;78;p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 name="Google Shape;98;p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2"/>
        <p:cNvGrpSpPr/>
        <p:nvPr/>
      </p:nvGrpSpPr>
      <p:grpSpPr>
        <a:xfrm>
          <a:off x="0" y="0"/>
          <a:ext cx="0" cy="0"/>
          <a:chOff x="0" y="0"/>
          <a:chExt cx="0" cy="0"/>
        </a:xfrm>
      </p:grpSpPr>
      <p:grpSp>
        <p:nvGrpSpPr>
          <p:cNvPr id="103" name="Google Shape;103;p7"/>
          <p:cNvGrpSpPr/>
          <p:nvPr/>
        </p:nvGrpSpPr>
        <p:grpSpPr>
          <a:xfrm>
            <a:off x="-4" y="40"/>
            <a:ext cx="7072430" cy="1327315"/>
            <a:chOff x="-4" y="40"/>
            <a:chExt cx="7072430" cy="1327315"/>
          </a:xfrm>
        </p:grpSpPr>
        <p:sp>
          <p:nvSpPr>
            <p:cNvPr id="104" name="Google Shape;104;p7"/>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11" name="Google Shape;111;p7"/>
          <p:cNvGrpSpPr/>
          <p:nvPr/>
        </p:nvGrpSpPr>
        <p:grpSpPr>
          <a:xfrm>
            <a:off x="6946842" y="4472723"/>
            <a:ext cx="2202830" cy="670795"/>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119;p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8704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1" name="Google Shape;121;p7"/>
          <p:cNvSpPr txBox="1">
            <a:spLocks noGrp="1"/>
          </p:cNvSpPr>
          <p:nvPr>
            <p:ph type="body" idx="2"/>
          </p:nvPr>
        </p:nvSpPr>
        <p:spPr>
          <a:xfrm>
            <a:off x="3233637"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2" name="Google Shape;122;p7"/>
          <p:cNvSpPr txBox="1">
            <a:spLocks noGrp="1"/>
          </p:cNvSpPr>
          <p:nvPr>
            <p:ph type="body" idx="3"/>
          </p:nvPr>
        </p:nvSpPr>
        <p:spPr>
          <a:xfrm>
            <a:off x="55406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3" name="Google Shape;123;p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grpSp>
        <p:nvGrpSpPr>
          <p:cNvPr id="125" name="Google Shape;125;p8"/>
          <p:cNvGrpSpPr/>
          <p:nvPr/>
        </p:nvGrpSpPr>
        <p:grpSpPr>
          <a:xfrm>
            <a:off x="-4" y="40"/>
            <a:ext cx="7072430" cy="1327315"/>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33" name="Google Shape;133;p8"/>
          <p:cNvGrpSpPr/>
          <p:nvPr/>
        </p:nvGrpSpPr>
        <p:grpSpPr>
          <a:xfrm>
            <a:off x="6946842" y="4472723"/>
            <a:ext cx="2202830" cy="670795"/>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3"/>
        <p:cNvGrpSpPr/>
        <p:nvPr/>
      </p:nvGrpSpPr>
      <p:grpSpPr>
        <a:xfrm>
          <a:off x="0" y="0"/>
          <a:ext cx="0" cy="0"/>
          <a:chOff x="0" y="0"/>
          <a:chExt cx="0" cy="0"/>
        </a:xfrm>
      </p:grpSpPr>
      <p:grpSp>
        <p:nvGrpSpPr>
          <p:cNvPr id="144" name="Google Shape;144;p9"/>
          <p:cNvGrpSpPr/>
          <p:nvPr/>
        </p:nvGrpSpPr>
        <p:grpSpPr>
          <a:xfrm>
            <a:off x="2466138" y="4472723"/>
            <a:ext cx="6686825" cy="670795"/>
            <a:chOff x="5589288" y="4472723"/>
            <a:chExt cx="6686825" cy="670795"/>
          </a:xfrm>
        </p:grpSpPr>
        <p:sp>
          <p:nvSpPr>
            <p:cNvPr id="145" name="Google Shape;145;p9"/>
            <p:cNvSpPr/>
            <p:nvPr/>
          </p:nvSpPr>
          <p:spPr>
            <a:xfrm rot="10800000">
              <a:off x="5589288"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9"/>
            <p:cNvGrpSpPr/>
            <p:nvPr/>
          </p:nvGrpSpPr>
          <p:grpSpPr>
            <a:xfrm flipH="1">
              <a:off x="5748896" y="4472723"/>
              <a:ext cx="6527217" cy="670795"/>
              <a:chOff x="-10101302" y="330075"/>
              <a:chExt cx="16532971" cy="1699506"/>
            </a:xfrm>
          </p:grpSpPr>
          <p:sp>
            <p:nvSpPr>
              <p:cNvPr id="147" name="Google Shape;147;p9"/>
              <p:cNvSpPr/>
              <p:nvPr/>
            </p:nvSpPr>
            <p:spPr>
              <a:xfrm>
                <a:off x="-10101302" y="330081"/>
                <a:ext cx="148464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4732169"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9"/>
            <p:cNvGrpSpPr/>
            <p:nvPr/>
          </p:nvGrpSpPr>
          <p:grpSpPr>
            <a:xfrm flipH="1">
              <a:off x="5592255" y="4646738"/>
              <a:ext cx="6682918" cy="304563"/>
              <a:chOff x="-30922586" y="330075"/>
              <a:chExt cx="37293070" cy="1699569"/>
            </a:xfrm>
          </p:grpSpPr>
          <p:sp>
            <p:nvSpPr>
              <p:cNvPr id="150" name="Google Shape;150;p9"/>
              <p:cNvSpPr/>
              <p:nvPr/>
            </p:nvSpPr>
            <p:spPr>
              <a:xfrm>
                <a:off x="-30922586" y="330144"/>
                <a:ext cx="355881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a:off x="4670984"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2" name="Google Shape;152;p9"/>
          <p:cNvSpPr txBox="1">
            <a:spLocks noGrp="1"/>
          </p:cNvSpPr>
          <p:nvPr>
            <p:ph type="body" idx="1"/>
          </p:nvPr>
        </p:nvSpPr>
        <p:spPr>
          <a:xfrm>
            <a:off x="2682800" y="4636500"/>
            <a:ext cx="6004200" cy="3156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300"/>
              <a:buNone/>
              <a:defRPr sz="1300"/>
            </a:lvl1pPr>
          </a:lstStyle>
          <a:p>
            <a:endParaRPr/>
          </a:p>
        </p:txBody>
      </p:sp>
      <p:sp>
        <p:nvSpPr>
          <p:cNvPr id="153" name="Google Shape;153;p9"/>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54" name="Google Shape;154;p9"/>
          <p:cNvGrpSpPr/>
          <p:nvPr/>
        </p:nvGrpSpPr>
        <p:grpSpPr>
          <a:xfrm rot="10800000">
            <a:off x="-8" y="-2"/>
            <a:ext cx="2202830" cy="670795"/>
            <a:chOff x="5575242" y="4472723"/>
            <a:chExt cx="2202830" cy="670795"/>
          </a:xfrm>
        </p:grpSpPr>
        <p:sp>
          <p:nvSpPr>
            <p:cNvPr id="155" name="Google Shape;155;p9"/>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9"/>
            <p:cNvGrpSpPr/>
            <p:nvPr/>
          </p:nvGrpSpPr>
          <p:grpSpPr>
            <a:xfrm flipH="1">
              <a:off x="5734850" y="4472723"/>
              <a:ext cx="2040837" cy="670795"/>
              <a:chOff x="1297954" y="330075"/>
              <a:chExt cx="5169293" cy="1699506"/>
            </a:xfrm>
          </p:grpSpPr>
          <p:sp>
            <p:nvSpPr>
              <p:cNvPr id="157" name="Google Shape;157;p9"/>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9"/>
            <p:cNvGrpSpPr/>
            <p:nvPr/>
          </p:nvGrpSpPr>
          <p:grpSpPr>
            <a:xfrm flipH="1">
              <a:off x="5578209" y="4646738"/>
              <a:ext cx="2199863" cy="304563"/>
              <a:chOff x="-5827153" y="330075"/>
              <a:chExt cx="12276019" cy="1699569"/>
            </a:xfrm>
          </p:grpSpPr>
          <p:sp>
            <p:nvSpPr>
              <p:cNvPr id="160" name="Google Shape;160;p9"/>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8" y="-2"/>
            <a:ext cx="2202830" cy="670795"/>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 name="Google Shape;171;p10"/>
          <p:cNvGrpSpPr/>
          <p:nvPr/>
        </p:nvGrpSpPr>
        <p:grpSpPr>
          <a:xfrm>
            <a:off x="6946842" y="4472723"/>
            <a:ext cx="2202830" cy="670795"/>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a:ea typeface="Roboto Condensed"/>
                <a:cs typeface="Roboto Condensed"/>
                <a:sym typeface="Roboto Condensed"/>
              </a:defRPr>
            </a:lvl1pPr>
            <a:lvl2pPr lvl="1" algn="r">
              <a:buNone/>
              <a:defRPr sz="1200" b="1">
                <a:solidFill>
                  <a:schemeClr val="lt1"/>
                </a:solidFill>
                <a:latin typeface="Roboto Condensed"/>
                <a:ea typeface="Roboto Condensed"/>
                <a:cs typeface="Roboto Condensed"/>
                <a:sym typeface="Roboto Condensed"/>
              </a:defRPr>
            </a:lvl2pPr>
            <a:lvl3pPr lvl="2" algn="r">
              <a:buNone/>
              <a:defRPr sz="1200" b="1">
                <a:solidFill>
                  <a:schemeClr val="lt1"/>
                </a:solidFill>
                <a:latin typeface="Roboto Condensed"/>
                <a:ea typeface="Roboto Condensed"/>
                <a:cs typeface="Roboto Condensed"/>
                <a:sym typeface="Roboto Condensed"/>
              </a:defRPr>
            </a:lvl3pPr>
            <a:lvl4pPr lvl="3" algn="r">
              <a:buNone/>
              <a:defRPr sz="1200" b="1">
                <a:solidFill>
                  <a:schemeClr val="lt1"/>
                </a:solidFill>
                <a:latin typeface="Roboto Condensed"/>
                <a:ea typeface="Roboto Condensed"/>
                <a:cs typeface="Roboto Condensed"/>
                <a:sym typeface="Roboto Condensed"/>
              </a:defRPr>
            </a:lvl4pPr>
            <a:lvl5pPr lvl="4" algn="r">
              <a:buNone/>
              <a:defRPr sz="1200" b="1">
                <a:solidFill>
                  <a:schemeClr val="lt1"/>
                </a:solidFill>
                <a:latin typeface="Roboto Condensed"/>
                <a:ea typeface="Roboto Condensed"/>
                <a:cs typeface="Roboto Condensed"/>
                <a:sym typeface="Roboto Condensed"/>
              </a:defRPr>
            </a:lvl5pPr>
            <a:lvl6pPr lvl="5" algn="r">
              <a:buNone/>
              <a:defRPr sz="1200" b="1">
                <a:solidFill>
                  <a:schemeClr val="lt1"/>
                </a:solidFill>
                <a:latin typeface="Roboto Condensed"/>
                <a:ea typeface="Roboto Condensed"/>
                <a:cs typeface="Roboto Condensed"/>
                <a:sym typeface="Roboto Condensed"/>
              </a:defRPr>
            </a:lvl6pPr>
            <a:lvl7pPr lvl="6" algn="r">
              <a:buNone/>
              <a:defRPr sz="1200" b="1">
                <a:solidFill>
                  <a:schemeClr val="lt1"/>
                </a:solidFill>
                <a:latin typeface="Roboto Condensed"/>
                <a:ea typeface="Roboto Condensed"/>
                <a:cs typeface="Roboto Condensed"/>
                <a:sym typeface="Roboto Condensed"/>
              </a:defRPr>
            </a:lvl7pPr>
            <a:lvl8pPr lvl="7" algn="r">
              <a:buNone/>
              <a:defRPr sz="1200" b="1">
                <a:solidFill>
                  <a:schemeClr val="lt1"/>
                </a:solidFill>
                <a:latin typeface="Roboto Condensed"/>
                <a:ea typeface="Roboto Condensed"/>
                <a:cs typeface="Roboto Condensed"/>
                <a:sym typeface="Roboto Condensed"/>
              </a:defRPr>
            </a:lvl8pPr>
            <a:lvl9pPr lvl="8" algn="r">
              <a:buNone/>
              <a:defRPr sz="1200" b="1">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750950" y="1245050"/>
            <a:ext cx="5925300" cy="200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Snow River Bridge: ARRC Superstructure Raise </a:t>
            </a:r>
            <a:endParaRPr/>
          </a:p>
        </p:txBody>
      </p:sp>
      <p:sp>
        <p:nvSpPr>
          <p:cNvPr id="185" name="Google Shape;185;p11"/>
          <p:cNvSpPr txBox="1"/>
          <p:nvPr/>
        </p:nvSpPr>
        <p:spPr>
          <a:xfrm>
            <a:off x="41150" y="4128550"/>
            <a:ext cx="3630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Presented by: UAAR Consultants</a:t>
            </a:r>
            <a:endParaRPr sz="2400">
              <a:solidFill>
                <a:schemeClr val="dk1"/>
              </a:solidFill>
              <a:latin typeface="Roboto Condensed Light"/>
              <a:ea typeface="Roboto Condensed Light"/>
              <a:cs typeface="Roboto Condensed Light"/>
              <a:sym typeface="Roboto Condensed Light"/>
            </a:endParaRPr>
          </a:p>
        </p:txBody>
      </p:sp>
      <p:sp>
        <p:nvSpPr>
          <p:cNvPr id="186" name="Google Shape;186;p11"/>
          <p:cNvSpPr txBox="1"/>
          <p:nvPr/>
        </p:nvSpPr>
        <p:spPr>
          <a:xfrm>
            <a:off x="5116425" y="4158125"/>
            <a:ext cx="2882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UAAR Consultants Inc.</a:t>
            </a:r>
            <a:endParaRPr sz="2400">
              <a:solidFill>
                <a:schemeClr val="dk1"/>
              </a:solidFill>
              <a:latin typeface="Roboto Condensed Light"/>
              <a:ea typeface="Roboto Condensed Light"/>
              <a:cs typeface="Roboto Condensed Light"/>
              <a:sym typeface="Roboto Condensed Light"/>
            </a:endParaRPr>
          </a:p>
        </p:txBody>
      </p:sp>
      <p:pic>
        <p:nvPicPr>
          <p:cNvPr id="187" name="Google Shape;187;p11"/>
          <p:cNvPicPr preferRelativeResize="0"/>
          <p:nvPr/>
        </p:nvPicPr>
        <p:blipFill>
          <a:blip r:embed="rId3">
            <a:alphaModFix/>
          </a:blip>
          <a:stretch>
            <a:fillRect/>
          </a:stretch>
        </p:blipFill>
        <p:spPr>
          <a:xfrm>
            <a:off x="7188075" y="2739678"/>
            <a:ext cx="1411700" cy="1388875"/>
          </a:xfrm>
          <a:prstGeom prst="rect">
            <a:avLst/>
          </a:prstGeom>
          <a:noFill/>
          <a:ln>
            <a:noFill/>
          </a:ln>
        </p:spPr>
      </p:pic>
      <p:sp>
        <p:nvSpPr>
          <p:cNvPr id="188" name="Google Shape;188;p11"/>
          <p:cNvSpPr txBox="1"/>
          <p:nvPr/>
        </p:nvSpPr>
        <p:spPr>
          <a:xfrm>
            <a:off x="4083375" y="4741800"/>
            <a:ext cx="49482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b="1" dirty="0">
                <a:solidFill>
                  <a:schemeClr val="dk1"/>
                </a:solidFill>
                <a:latin typeface="Roboto Condensed"/>
                <a:ea typeface="Roboto Condensed"/>
                <a:cs typeface="Roboto Condensed"/>
                <a:sym typeface="Roboto Condensed"/>
              </a:rPr>
              <a:t>April 26th, 2024</a:t>
            </a:r>
            <a:endParaRPr sz="1000" b="1" dirty="0">
              <a:solidFill>
                <a:schemeClr val="dk1"/>
              </a:solidFill>
              <a:latin typeface="Roboto Condensed"/>
              <a:ea typeface="Roboto Condensed"/>
              <a:cs typeface="Roboto Condensed"/>
              <a:sym typeface="Roboto Condensed"/>
            </a:endParaRPr>
          </a:p>
        </p:txBody>
      </p:sp>
      <p:sp>
        <p:nvSpPr>
          <p:cNvPr id="189" name="Google Shape;189;p11"/>
          <p:cNvSpPr txBox="1"/>
          <p:nvPr/>
        </p:nvSpPr>
        <p:spPr>
          <a:xfrm>
            <a:off x="750950" y="3412500"/>
            <a:ext cx="5925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1"/>
                </a:solidFill>
                <a:latin typeface="Roboto Condensed Light"/>
                <a:ea typeface="Roboto Condensed Light"/>
                <a:cs typeface="Roboto Condensed Light"/>
                <a:sym typeface="Roboto Condensed Light"/>
              </a:rPr>
              <a:t>CE A438 CED 2024.01</a:t>
            </a:r>
            <a:endParaRPr sz="2400">
              <a:solidFill>
                <a:schemeClr val="lt1"/>
              </a:solidFill>
              <a:latin typeface="Roboto Condensed Light"/>
              <a:ea typeface="Roboto Condensed Light"/>
              <a:cs typeface="Roboto Condensed Light"/>
              <a:sym typeface="Roboto Condensed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0"/>
          <p:cNvSpPr/>
          <p:nvPr/>
        </p:nvSpPr>
        <p:spPr>
          <a:xfrm>
            <a:off x="6686550" y="4155950"/>
            <a:ext cx="2457600" cy="98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sp>
        <p:nvSpPr>
          <p:cNvPr id="285" name="Google Shape;285;p20"/>
          <p:cNvSpPr txBox="1">
            <a:spLocks noGrp="1"/>
          </p:cNvSpPr>
          <p:nvPr>
            <p:ph type="body" idx="1"/>
          </p:nvPr>
        </p:nvSpPr>
        <p:spPr>
          <a:xfrm>
            <a:off x="312475" y="1431650"/>
            <a:ext cx="4203000" cy="2724300"/>
          </a:xfrm>
          <a:prstGeom prst="rect">
            <a:avLst/>
          </a:prstGeom>
        </p:spPr>
        <p:txBody>
          <a:bodyPr spcFirstLastPara="1" wrap="square" lIns="91425" tIns="91425" rIns="91425" bIns="91425" anchor="t" anchorCtr="0">
            <a:noAutofit/>
          </a:bodyPr>
          <a:lstStyle/>
          <a:p>
            <a:pPr marL="457200" lvl="0" indent="-381000" algn="l" rtl="0">
              <a:lnSpc>
                <a:spcPct val="150000"/>
              </a:lnSpc>
              <a:spcBef>
                <a:spcPts val="600"/>
              </a:spcBef>
              <a:spcAft>
                <a:spcPts val="0"/>
              </a:spcAft>
              <a:buSzPts val="2400"/>
              <a:buFont typeface="Roboto Condensed"/>
              <a:buChar char="▰"/>
            </a:pPr>
            <a:r>
              <a:rPr lang="en" sz="2400" dirty="0">
                <a:latin typeface="Roboto Condensed"/>
                <a:ea typeface="Roboto Condensed"/>
                <a:cs typeface="Roboto Condensed"/>
                <a:sym typeface="Roboto Condensed"/>
              </a:rPr>
              <a:t>Raise existing 4 thru-trusses  a minimum of 4 feet</a:t>
            </a:r>
            <a:endParaRPr sz="2400" dirty="0">
              <a:latin typeface="Roboto Condensed"/>
              <a:ea typeface="Roboto Condensed"/>
              <a:cs typeface="Roboto Condensed"/>
              <a:sym typeface="Roboto Condensed"/>
            </a:endParaRPr>
          </a:p>
          <a:p>
            <a:pPr marL="457200" lvl="0" indent="-355600" algn="l" rtl="0">
              <a:lnSpc>
                <a:spcPct val="150000"/>
              </a:lnSpc>
              <a:spcBef>
                <a:spcPts val="0"/>
              </a:spcBef>
              <a:spcAft>
                <a:spcPts val="0"/>
              </a:spcAft>
              <a:buSzPts val="2000"/>
              <a:buChar char="▰"/>
            </a:pPr>
            <a:r>
              <a:rPr lang="en" sz="2400" dirty="0">
                <a:latin typeface="Roboto Condensed"/>
                <a:ea typeface="Roboto Condensed"/>
                <a:cs typeface="Roboto Condensed"/>
                <a:sym typeface="Roboto Condensed"/>
              </a:rPr>
              <a:t>Determine vertical and horizontal clearance requirements for future highway overpass</a:t>
            </a:r>
            <a:endParaRPr sz="2400" dirty="0">
              <a:latin typeface="Roboto Condensed"/>
              <a:ea typeface="Roboto Condensed"/>
              <a:cs typeface="Roboto Condensed"/>
              <a:sym typeface="Roboto Condensed"/>
            </a:endParaRPr>
          </a:p>
          <a:p>
            <a:pPr marL="0" lvl="0" indent="0" algn="l" rtl="0">
              <a:lnSpc>
                <a:spcPct val="150000"/>
              </a:lnSpc>
              <a:spcBef>
                <a:spcPts val="1000"/>
              </a:spcBef>
              <a:spcAft>
                <a:spcPts val="0"/>
              </a:spcAft>
              <a:buNone/>
            </a:pPr>
            <a:endParaRPr sz="2400" dirty="0">
              <a:latin typeface="Roboto Condensed"/>
              <a:ea typeface="Roboto Condensed"/>
              <a:cs typeface="Roboto Condensed"/>
              <a:sym typeface="Roboto Condensed"/>
            </a:endParaRPr>
          </a:p>
          <a:p>
            <a:pPr marL="0" lvl="0" indent="0" algn="l" rtl="0">
              <a:lnSpc>
                <a:spcPct val="150000"/>
              </a:lnSpc>
              <a:spcBef>
                <a:spcPts val="1000"/>
              </a:spcBef>
              <a:spcAft>
                <a:spcPts val="1000"/>
              </a:spcAft>
              <a:buNone/>
            </a:pPr>
            <a:endParaRPr sz="2400" dirty="0">
              <a:latin typeface="Roboto Condensed"/>
              <a:ea typeface="Roboto Condensed"/>
              <a:cs typeface="Roboto Condensed"/>
              <a:sym typeface="Roboto Condensed"/>
            </a:endParaRPr>
          </a:p>
        </p:txBody>
      </p:sp>
      <p:sp>
        <p:nvSpPr>
          <p:cNvPr id="286" name="Google Shape;286;p20"/>
          <p:cNvSpPr txBox="1">
            <a:spLocks noGrp="1"/>
          </p:cNvSpPr>
          <p:nvPr>
            <p:ph type="title"/>
          </p:nvPr>
        </p:nvSpPr>
        <p:spPr>
          <a:xfrm>
            <a:off x="312475" y="370400"/>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Objectives</a:t>
            </a:r>
            <a:endParaRPr sz="3600"/>
          </a:p>
        </p:txBody>
      </p:sp>
      <p:sp>
        <p:nvSpPr>
          <p:cNvPr id="287" name="Google Shape;287;p2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rPr>
              <a:t>10</a:t>
            </a:fld>
            <a:endParaRPr>
              <a:solidFill>
                <a:schemeClr val="dk1"/>
              </a:solidFill>
            </a:endParaRPr>
          </a:p>
        </p:txBody>
      </p:sp>
      <p:sp>
        <p:nvSpPr>
          <p:cNvPr id="288" name="Google Shape;288;p20"/>
          <p:cNvSpPr txBox="1"/>
          <p:nvPr/>
        </p:nvSpPr>
        <p:spPr>
          <a:xfrm>
            <a:off x="5752050" y="4624950"/>
            <a:ext cx="2058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Bridge during 2019 flood (ARRC)</a:t>
            </a:r>
            <a:endParaRPr sz="1000">
              <a:solidFill>
                <a:schemeClr val="dk1"/>
              </a:solidFill>
              <a:latin typeface="Roboto Condensed Light"/>
              <a:ea typeface="Roboto Condensed Light"/>
              <a:cs typeface="Roboto Condensed Light"/>
              <a:sym typeface="Roboto Condensed Light"/>
            </a:endParaRPr>
          </a:p>
        </p:txBody>
      </p:sp>
      <p:pic>
        <p:nvPicPr>
          <p:cNvPr id="289" name="Google Shape;289;p20"/>
          <p:cNvPicPr preferRelativeResize="0"/>
          <p:nvPr/>
        </p:nvPicPr>
        <p:blipFill rotWithShape="1">
          <a:blip r:embed="rId3">
            <a:alphaModFix/>
          </a:blip>
          <a:srcRect r="24104" b="31945"/>
          <a:stretch/>
        </p:blipFill>
        <p:spPr>
          <a:xfrm>
            <a:off x="4518250" y="1581451"/>
            <a:ext cx="4525599" cy="30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1"/>
          <p:cNvSpPr/>
          <p:nvPr/>
        </p:nvSpPr>
        <p:spPr>
          <a:xfrm>
            <a:off x="6686550" y="4155950"/>
            <a:ext cx="2457600" cy="98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sp>
        <p:nvSpPr>
          <p:cNvPr id="295" name="Google Shape;295;p21"/>
          <p:cNvSpPr txBox="1">
            <a:spLocks noGrp="1"/>
          </p:cNvSpPr>
          <p:nvPr>
            <p:ph type="title"/>
          </p:nvPr>
        </p:nvSpPr>
        <p:spPr>
          <a:xfrm>
            <a:off x="297075" y="385200"/>
            <a:ext cx="71670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Design Constraints</a:t>
            </a:r>
            <a:endParaRPr sz="3600"/>
          </a:p>
        </p:txBody>
      </p:sp>
      <p:sp>
        <p:nvSpPr>
          <p:cNvPr id="296" name="Google Shape;296;p21"/>
          <p:cNvSpPr txBox="1">
            <a:spLocks noGrp="1"/>
          </p:cNvSpPr>
          <p:nvPr>
            <p:ph type="body" idx="1"/>
          </p:nvPr>
        </p:nvSpPr>
        <p:spPr>
          <a:xfrm>
            <a:off x="112400" y="1658200"/>
            <a:ext cx="4950000" cy="3133500"/>
          </a:xfrm>
          <a:prstGeom prst="rect">
            <a:avLst/>
          </a:prstGeom>
        </p:spPr>
        <p:txBody>
          <a:bodyPr spcFirstLastPara="1" wrap="square" lIns="91425" tIns="91425" rIns="91425" bIns="91425" anchor="ctr" anchorCtr="0">
            <a:noAutofit/>
          </a:bodyPr>
          <a:lstStyle/>
          <a:p>
            <a:pPr marL="457200" lvl="0" indent="-381000" algn="l" rtl="0">
              <a:lnSpc>
                <a:spcPct val="150000"/>
              </a:lnSpc>
              <a:spcBef>
                <a:spcPts val="1000"/>
              </a:spcBef>
              <a:spcAft>
                <a:spcPts val="0"/>
              </a:spcAft>
              <a:buSzPts val="2400"/>
              <a:buFont typeface="Roboto Condensed"/>
              <a:buChar char="▰"/>
            </a:pPr>
            <a:r>
              <a:rPr lang="en">
                <a:solidFill>
                  <a:srgbClr val="353744"/>
                </a:solidFill>
                <a:latin typeface="Roboto Condensed"/>
                <a:ea typeface="Roboto Condensed"/>
                <a:cs typeface="Roboto Condensed"/>
                <a:sym typeface="Roboto Condensed"/>
              </a:rPr>
              <a:t>Limited changes to the active floodplain</a:t>
            </a:r>
            <a:endParaRPr>
              <a:solidFill>
                <a:srgbClr val="353744"/>
              </a:solidFill>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solidFill>
                  <a:srgbClr val="353744"/>
                </a:solidFill>
                <a:latin typeface="Roboto Condensed"/>
                <a:ea typeface="Roboto Condensed"/>
                <a:cs typeface="Roboto Condensed"/>
                <a:sym typeface="Roboto Condensed"/>
              </a:rPr>
              <a:t>Rockface</a:t>
            </a:r>
            <a:endParaRPr>
              <a:solidFill>
                <a:srgbClr val="353744"/>
              </a:solidFill>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solidFill>
                  <a:srgbClr val="353744"/>
                </a:solidFill>
                <a:latin typeface="Roboto Condensed"/>
                <a:ea typeface="Roboto Condensed"/>
                <a:cs typeface="Roboto Condensed"/>
                <a:sym typeface="Roboto Condensed"/>
              </a:rPr>
              <a:t>The AKDOT&amp;PF multiplate</a:t>
            </a:r>
            <a:endParaRPr>
              <a:solidFill>
                <a:srgbClr val="353744"/>
              </a:solidFill>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solidFill>
                  <a:srgbClr val="353744"/>
                </a:solidFill>
                <a:latin typeface="Roboto Condensed"/>
                <a:ea typeface="Roboto Condensed"/>
                <a:cs typeface="Roboto Condensed"/>
                <a:sym typeface="Roboto Condensed"/>
              </a:rPr>
              <a:t>Track Outage Allowances</a:t>
            </a:r>
            <a:endParaRPr>
              <a:solidFill>
                <a:srgbClr val="353744"/>
              </a:solidFill>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solidFill>
                  <a:srgbClr val="353744"/>
                </a:solidFill>
                <a:latin typeface="Roboto Condensed"/>
                <a:ea typeface="Roboto Condensed"/>
                <a:cs typeface="Roboto Condensed"/>
                <a:sym typeface="Roboto Condensed"/>
              </a:rPr>
              <a:t>Seasonal Construction Limitations</a:t>
            </a:r>
            <a:endParaRPr>
              <a:latin typeface="Roboto Condensed"/>
              <a:ea typeface="Roboto Condensed"/>
              <a:cs typeface="Roboto Condensed"/>
              <a:sym typeface="Roboto Condensed"/>
            </a:endParaRPr>
          </a:p>
        </p:txBody>
      </p:sp>
      <p:sp>
        <p:nvSpPr>
          <p:cNvPr id="297" name="Google Shape;297;p21"/>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rPr>
              <a:t>11</a:t>
            </a:fld>
            <a:endParaRPr>
              <a:solidFill>
                <a:schemeClr val="dk1"/>
              </a:solidFill>
            </a:endParaRPr>
          </a:p>
        </p:txBody>
      </p:sp>
      <p:sp>
        <p:nvSpPr>
          <p:cNvPr id="298" name="Google Shape;298;p21"/>
          <p:cNvSpPr txBox="1"/>
          <p:nvPr/>
        </p:nvSpPr>
        <p:spPr>
          <a:xfrm>
            <a:off x="5746575" y="4580625"/>
            <a:ext cx="2522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Rockface south of BR 14.5</a:t>
            </a:r>
            <a:endParaRPr sz="1000">
              <a:solidFill>
                <a:schemeClr val="dk1"/>
              </a:solidFill>
              <a:latin typeface="Roboto Condensed Light"/>
              <a:ea typeface="Roboto Condensed Light"/>
              <a:cs typeface="Roboto Condensed Light"/>
              <a:sym typeface="Roboto Condensed Light"/>
            </a:endParaRPr>
          </a:p>
        </p:txBody>
      </p:sp>
      <p:pic>
        <p:nvPicPr>
          <p:cNvPr id="299" name="Google Shape;299;p21"/>
          <p:cNvPicPr preferRelativeResize="0"/>
          <p:nvPr/>
        </p:nvPicPr>
        <p:blipFill rotWithShape="1">
          <a:blip r:embed="rId3">
            <a:alphaModFix/>
          </a:blip>
          <a:srcRect l="21307" t="15328" r="10442" b="35334"/>
          <a:stretch/>
        </p:blipFill>
        <p:spPr>
          <a:xfrm>
            <a:off x="5106638" y="1447125"/>
            <a:ext cx="3802280" cy="313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2"/>
          <p:cNvSpPr txBox="1">
            <a:spLocks noGrp="1"/>
          </p:cNvSpPr>
          <p:nvPr>
            <p:ph type="title"/>
          </p:nvPr>
        </p:nvSpPr>
        <p:spPr>
          <a:xfrm>
            <a:off x="648000" y="35562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Alternatives</a:t>
            </a:r>
            <a:endParaRPr sz="3600"/>
          </a:p>
        </p:txBody>
      </p:sp>
      <p:sp>
        <p:nvSpPr>
          <p:cNvPr id="305" name="Google Shape;305;p2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306" name="Google Shape;306;p22"/>
          <p:cNvSpPr txBox="1">
            <a:spLocks noGrp="1"/>
          </p:cNvSpPr>
          <p:nvPr>
            <p:ph type="body" idx="4294967295"/>
          </p:nvPr>
        </p:nvSpPr>
        <p:spPr>
          <a:xfrm>
            <a:off x="4565550" y="1862875"/>
            <a:ext cx="4578600" cy="3310200"/>
          </a:xfrm>
          <a:prstGeom prst="rect">
            <a:avLst/>
          </a:prstGeom>
        </p:spPr>
        <p:txBody>
          <a:bodyPr spcFirstLastPara="1" wrap="square" lIns="91425" tIns="91425" rIns="91425" bIns="91425" anchor="ctr" anchorCtr="0">
            <a:noAutofit/>
          </a:bodyPr>
          <a:lstStyle/>
          <a:p>
            <a:pPr marL="457200" lvl="0" indent="-381000" algn="l" rtl="0">
              <a:lnSpc>
                <a:spcPct val="150000"/>
              </a:lnSpc>
              <a:spcBef>
                <a:spcPts val="0"/>
              </a:spcBef>
              <a:spcAft>
                <a:spcPts val="0"/>
              </a:spcAft>
              <a:buClr>
                <a:srgbClr val="3F5378"/>
              </a:buClr>
              <a:buSzPts val="2400"/>
              <a:buFont typeface="Roboto Condensed"/>
              <a:buAutoNum type="arabicPeriod"/>
            </a:pPr>
            <a:r>
              <a:rPr lang="en">
                <a:latin typeface="Roboto Condensed"/>
                <a:ea typeface="Roboto Condensed"/>
                <a:cs typeface="Roboto Condensed"/>
                <a:sym typeface="Roboto Condensed"/>
              </a:rPr>
              <a:t>No-Build </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Clr>
                <a:srgbClr val="3F5378"/>
              </a:buClr>
              <a:buSzPts val="2400"/>
              <a:buFont typeface="Roboto Condensed"/>
              <a:buAutoNum type="arabicPeriod"/>
            </a:pPr>
            <a:r>
              <a:rPr lang="en">
                <a:latin typeface="Roboto Condensed"/>
                <a:ea typeface="Roboto Condensed"/>
                <a:cs typeface="Roboto Condensed"/>
                <a:sym typeface="Roboto Condensed"/>
              </a:rPr>
              <a:t>Superstructure Replacement</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Clr>
                <a:srgbClr val="3F5378"/>
              </a:buClr>
              <a:buSzPts val="2400"/>
              <a:buFont typeface="Roboto Condensed"/>
              <a:buAutoNum type="arabicPeriod"/>
            </a:pPr>
            <a:r>
              <a:rPr lang="en">
                <a:latin typeface="Roboto Condensed"/>
                <a:ea typeface="Roboto Condensed"/>
                <a:cs typeface="Roboto Condensed"/>
                <a:sym typeface="Roboto Condensed"/>
              </a:rPr>
              <a:t>Substructure Replacement</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Clr>
                <a:srgbClr val="3F5378"/>
              </a:buClr>
              <a:buSzPts val="2400"/>
              <a:buFont typeface="Roboto Condensed"/>
              <a:buAutoNum type="arabicPeriod"/>
            </a:pPr>
            <a:r>
              <a:rPr lang="en">
                <a:latin typeface="Roboto Condensed"/>
                <a:ea typeface="Roboto Condensed"/>
                <a:cs typeface="Roboto Condensed"/>
                <a:sym typeface="Roboto Condensed"/>
              </a:rPr>
              <a:t>Bridge Superstructure Raise</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Clr>
                <a:schemeClr val="accent1"/>
              </a:buClr>
              <a:buSzPts val="2400"/>
              <a:buFont typeface="Roboto Condensed"/>
              <a:buAutoNum type="arabicPeriod"/>
            </a:pPr>
            <a:r>
              <a:rPr lang="en">
                <a:latin typeface="Roboto Condensed"/>
                <a:ea typeface="Roboto Condensed"/>
                <a:cs typeface="Roboto Condensed"/>
                <a:sym typeface="Roboto Condensed"/>
              </a:rPr>
              <a:t>Track Realignment</a:t>
            </a:r>
            <a:endParaRPr>
              <a:latin typeface="Roboto Condensed"/>
              <a:ea typeface="Roboto Condensed"/>
              <a:cs typeface="Roboto Condensed"/>
              <a:sym typeface="Roboto Condensed"/>
            </a:endParaRPr>
          </a:p>
          <a:p>
            <a:pPr marL="0" lvl="0" indent="0" algn="l" rtl="0">
              <a:spcBef>
                <a:spcPts val="600"/>
              </a:spcBef>
              <a:spcAft>
                <a:spcPts val="0"/>
              </a:spcAft>
              <a:buNone/>
            </a:pPr>
            <a:endParaRPr/>
          </a:p>
          <a:p>
            <a:pPr marL="0" lvl="0" indent="0" algn="l" rtl="0">
              <a:spcBef>
                <a:spcPts val="1000"/>
              </a:spcBef>
              <a:spcAft>
                <a:spcPts val="1000"/>
              </a:spcAft>
              <a:buNone/>
            </a:pPr>
            <a:endParaRPr/>
          </a:p>
        </p:txBody>
      </p:sp>
      <p:pic>
        <p:nvPicPr>
          <p:cNvPr id="307" name="Google Shape;307;p22"/>
          <p:cNvPicPr preferRelativeResize="0"/>
          <p:nvPr/>
        </p:nvPicPr>
        <p:blipFill rotWithShape="1">
          <a:blip r:embed="rId3">
            <a:alphaModFix/>
          </a:blip>
          <a:srcRect b="29582"/>
          <a:stretch/>
        </p:blipFill>
        <p:spPr>
          <a:xfrm>
            <a:off x="249575" y="1326000"/>
            <a:ext cx="4065876" cy="3817498"/>
          </a:xfrm>
          <a:prstGeom prst="rect">
            <a:avLst/>
          </a:prstGeom>
          <a:noFill/>
          <a:ln>
            <a:noFill/>
          </a:ln>
          <a:effectLst>
            <a:outerShdw blurRad="57150" dist="19050" dir="5400000" algn="bl" rotWithShape="0">
              <a:srgbClr val="000000">
                <a:alpha val="50000"/>
              </a:srgbClr>
            </a:outerShdw>
          </a:effectLst>
        </p:spPr>
      </p:pic>
      <p:sp>
        <p:nvSpPr>
          <p:cNvPr id="308" name="Google Shape;308;p22"/>
          <p:cNvSpPr txBox="1"/>
          <p:nvPr/>
        </p:nvSpPr>
        <p:spPr>
          <a:xfrm>
            <a:off x="4393950" y="4636500"/>
            <a:ext cx="2479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Bridge 14.5 during the 2019 flood. View from southern approach (ARRC)</a:t>
            </a:r>
            <a:endParaRPr sz="1000">
              <a:solidFill>
                <a:schemeClr val="dk1"/>
              </a:solidFill>
              <a:latin typeface="Roboto Condensed Light"/>
              <a:ea typeface="Roboto Condensed Light"/>
              <a:cs typeface="Roboto Condensed Light"/>
              <a:sym typeface="Roboto Condensed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3"/>
          <p:cNvSpPr/>
          <p:nvPr/>
        </p:nvSpPr>
        <p:spPr>
          <a:xfrm>
            <a:off x="6686550" y="4155950"/>
            <a:ext cx="2457600" cy="98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sp>
        <p:nvSpPr>
          <p:cNvPr id="314" name="Google Shape;314;p23"/>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Shared Elements</a:t>
            </a:r>
            <a:endParaRPr sz="3600"/>
          </a:p>
        </p:txBody>
      </p:sp>
      <p:sp>
        <p:nvSpPr>
          <p:cNvPr id="315" name="Google Shape;315;p2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rPr>
              <a:t>13</a:t>
            </a:fld>
            <a:endParaRPr>
              <a:solidFill>
                <a:schemeClr val="dk1"/>
              </a:solidFill>
            </a:endParaRPr>
          </a:p>
        </p:txBody>
      </p:sp>
      <p:sp>
        <p:nvSpPr>
          <p:cNvPr id="316" name="Google Shape;316;p23"/>
          <p:cNvSpPr txBox="1"/>
          <p:nvPr/>
        </p:nvSpPr>
        <p:spPr>
          <a:xfrm>
            <a:off x="258725" y="1660050"/>
            <a:ext cx="4758900" cy="3145500"/>
          </a:xfrm>
          <a:prstGeom prst="rect">
            <a:avLst/>
          </a:prstGeom>
          <a:noFill/>
          <a:ln>
            <a:noFill/>
          </a:ln>
        </p:spPr>
        <p:txBody>
          <a:bodyPr spcFirstLastPara="1" wrap="square" lIns="91425" tIns="91425" rIns="91425" bIns="91425" anchor="ctr" anchorCtr="0">
            <a:noAutofit/>
          </a:bodyPr>
          <a:lstStyle/>
          <a:p>
            <a:pPr marL="457200" lvl="0" indent="-381000" algn="l" rtl="0">
              <a:lnSpc>
                <a:spcPct val="130000"/>
              </a:lnSpc>
              <a:spcBef>
                <a:spcPts val="1000"/>
              </a:spcBef>
              <a:spcAft>
                <a:spcPts val="0"/>
              </a:spcAft>
              <a:buClr>
                <a:schemeClr val="accent4"/>
              </a:buClr>
              <a:buSzPts val="2400"/>
              <a:buFont typeface="Roboto Condensed"/>
              <a:buChar char="▰"/>
            </a:pPr>
            <a:r>
              <a:rPr lang="en" sz="2400">
                <a:solidFill>
                  <a:srgbClr val="353744"/>
                </a:solidFill>
                <a:latin typeface="Roboto Condensed"/>
                <a:ea typeface="Roboto Condensed"/>
                <a:cs typeface="Roboto Condensed"/>
                <a:sym typeface="Roboto Condensed"/>
              </a:rPr>
              <a:t>Raise tracks and ballast to bridge level until profile ties into existing track on both sides</a:t>
            </a:r>
            <a:endParaRPr sz="2400">
              <a:solidFill>
                <a:srgbClr val="353744"/>
              </a:solidFill>
              <a:latin typeface="Roboto Condensed"/>
              <a:ea typeface="Roboto Condensed"/>
              <a:cs typeface="Roboto Condensed"/>
              <a:sym typeface="Roboto Condensed"/>
            </a:endParaRPr>
          </a:p>
          <a:p>
            <a:pPr marL="457200" lvl="0" indent="-381000" algn="l" rtl="0">
              <a:lnSpc>
                <a:spcPct val="130000"/>
              </a:lnSpc>
              <a:spcBef>
                <a:spcPts val="0"/>
              </a:spcBef>
              <a:spcAft>
                <a:spcPts val="0"/>
              </a:spcAft>
              <a:buClr>
                <a:schemeClr val="accent4"/>
              </a:buClr>
              <a:buSzPts val="2400"/>
              <a:buFont typeface="Roboto Condensed"/>
              <a:buChar char="▰"/>
            </a:pPr>
            <a:r>
              <a:rPr lang="en" sz="2400">
                <a:solidFill>
                  <a:srgbClr val="353744"/>
                </a:solidFill>
                <a:latin typeface="Roboto Condensed"/>
                <a:ea typeface="Roboto Condensed"/>
                <a:cs typeface="Roboto Condensed"/>
                <a:sym typeface="Roboto Condensed"/>
              </a:rPr>
              <a:t>Place and key-in rip-rap along bridge substructures</a:t>
            </a:r>
            <a:endParaRPr sz="2400">
              <a:solidFill>
                <a:srgbClr val="353744"/>
              </a:solidFill>
              <a:latin typeface="Roboto Condensed"/>
              <a:ea typeface="Roboto Condensed"/>
              <a:cs typeface="Roboto Condensed"/>
              <a:sym typeface="Roboto Condensed"/>
            </a:endParaRPr>
          </a:p>
          <a:p>
            <a:pPr marL="457200" lvl="0" indent="-381000" algn="l" rtl="0">
              <a:lnSpc>
                <a:spcPct val="130000"/>
              </a:lnSpc>
              <a:spcBef>
                <a:spcPts val="0"/>
              </a:spcBef>
              <a:spcAft>
                <a:spcPts val="0"/>
              </a:spcAft>
              <a:buClr>
                <a:schemeClr val="accent4"/>
              </a:buClr>
              <a:buSzPts val="2400"/>
              <a:buFont typeface="Roboto Condensed"/>
              <a:buChar char="▰"/>
            </a:pPr>
            <a:r>
              <a:rPr lang="en" sz="2400">
                <a:solidFill>
                  <a:srgbClr val="353744"/>
                </a:solidFill>
                <a:latin typeface="Roboto Condensed"/>
                <a:ea typeface="Roboto Condensed"/>
                <a:cs typeface="Roboto Condensed"/>
                <a:sym typeface="Roboto Condensed"/>
              </a:rPr>
              <a:t>Removal of AKDOT&amp;PF multiplate structure</a:t>
            </a:r>
            <a:endParaRPr sz="2400">
              <a:solidFill>
                <a:srgbClr val="353744"/>
              </a:solidFill>
              <a:latin typeface="Roboto Condensed"/>
              <a:ea typeface="Roboto Condensed"/>
              <a:cs typeface="Roboto Condensed"/>
              <a:sym typeface="Roboto Condensed"/>
            </a:endParaRPr>
          </a:p>
        </p:txBody>
      </p:sp>
      <p:sp>
        <p:nvSpPr>
          <p:cNvPr id="317" name="Google Shape;317;p23"/>
          <p:cNvSpPr txBox="1"/>
          <p:nvPr/>
        </p:nvSpPr>
        <p:spPr>
          <a:xfrm>
            <a:off x="5660675" y="4613400"/>
            <a:ext cx="3006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New rail elevation through AKDOT&amp;PF multiplate </a:t>
            </a:r>
            <a:endParaRPr sz="2400">
              <a:solidFill>
                <a:schemeClr val="dk1"/>
              </a:solidFill>
              <a:latin typeface="Roboto Condensed Light"/>
              <a:ea typeface="Roboto Condensed Light"/>
              <a:cs typeface="Roboto Condensed Light"/>
              <a:sym typeface="Roboto Condensed Light"/>
            </a:endParaRPr>
          </a:p>
        </p:txBody>
      </p:sp>
      <p:pic>
        <p:nvPicPr>
          <p:cNvPr id="318" name="Google Shape;318;p23"/>
          <p:cNvPicPr preferRelativeResize="0"/>
          <p:nvPr/>
        </p:nvPicPr>
        <p:blipFill>
          <a:blip r:embed="rId3">
            <a:alphaModFix/>
          </a:blip>
          <a:stretch>
            <a:fillRect/>
          </a:stretch>
        </p:blipFill>
        <p:spPr>
          <a:xfrm>
            <a:off x="5017622" y="748175"/>
            <a:ext cx="4081551" cy="3888325"/>
          </a:xfrm>
          <a:prstGeom prst="rect">
            <a:avLst/>
          </a:prstGeom>
          <a:noFill/>
          <a:ln>
            <a:noFill/>
          </a:ln>
        </p:spPr>
      </p:pic>
      <p:sp>
        <p:nvSpPr>
          <p:cNvPr id="319" name="Google Shape;319;p23"/>
          <p:cNvSpPr txBox="1"/>
          <p:nvPr/>
        </p:nvSpPr>
        <p:spPr>
          <a:xfrm>
            <a:off x="5085225" y="1429075"/>
            <a:ext cx="916800" cy="4617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Roboto Condensed"/>
                <a:ea typeface="Roboto Condensed"/>
                <a:cs typeface="Roboto Condensed"/>
                <a:sym typeface="Roboto Condensed"/>
              </a:rPr>
              <a:t>Existing</a:t>
            </a:r>
            <a:r>
              <a:rPr lang="en" sz="1800">
                <a:solidFill>
                  <a:schemeClr val="dk1"/>
                </a:solidFill>
                <a:latin typeface="Roboto Condensed Light"/>
                <a:ea typeface="Roboto Condensed Light"/>
                <a:cs typeface="Roboto Condensed Light"/>
                <a:sym typeface="Roboto Condensed Light"/>
              </a:rPr>
              <a:t> </a:t>
            </a:r>
            <a:endParaRPr sz="1800">
              <a:solidFill>
                <a:schemeClr val="dk1"/>
              </a:solidFill>
              <a:latin typeface="Roboto Condensed Light"/>
              <a:ea typeface="Roboto Condensed Light"/>
              <a:cs typeface="Roboto Condensed Light"/>
              <a:sym typeface="Roboto Condensed Light"/>
            </a:endParaRPr>
          </a:p>
        </p:txBody>
      </p:sp>
      <p:sp>
        <p:nvSpPr>
          <p:cNvPr id="320" name="Google Shape;320;p23"/>
          <p:cNvSpPr txBox="1"/>
          <p:nvPr/>
        </p:nvSpPr>
        <p:spPr>
          <a:xfrm>
            <a:off x="8052100" y="1000150"/>
            <a:ext cx="619200" cy="4617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Roboto Condensed"/>
                <a:ea typeface="Roboto Condensed"/>
                <a:cs typeface="Roboto Condensed"/>
                <a:sym typeface="Roboto Condensed"/>
              </a:rPr>
              <a:t>New </a:t>
            </a:r>
            <a:endParaRPr sz="1800">
              <a:solidFill>
                <a:schemeClr val="dk1"/>
              </a:solidFill>
              <a:latin typeface="Roboto Condensed"/>
              <a:ea typeface="Roboto Condensed"/>
              <a:cs typeface="Roboto Condensed"/>
              <a:sym typeface="Roboto Condensed"/>
            </a:endParaRPr>
          </a:p>
        </p:txBody>
      </p:sp>
      <p:cxnSp>
        <p:nvCxnSpPr>
          <p:cNvPr id="321" name="Google Shape;321;p23"/>
          <p:cNvCxnSpPr/>
          <p:nvPr/>
        </p:nvCxnSpPr>
        <p:spPr>
          <a:xfrm flipH="1">
            <a:off x="7551475" y="1253825"/>
            <a:ext cx="470100" cy="49800"/>
          </a:xfrm>
          <a:prstGeom prst="straightConnector1">
            <a:avLst/>
          </a:prstGeom>
          <a:noFill/>
          <a:ln w="28575" cap="flat" cmpd="sng">
            <a:solidFill>
              <a:schemeClr val="lt1"/>
            </a:solidFill>
            <a:prstDash val="solid"/>
            <a:round/>
            <a:headEnd type="none" w="med" len="med"/>
            <a:tailEnd type="triangle" w="med" len="med"/>
          </a:ln>
        </p:spPr>
      </p:cxnSp>
      <p:cxnSp>
        <p:nvCxnSpPr>
          <p:cNvPr id="322" name="Google Shape;322;p23"/>
          <p:cNvCxnSpPr>
            <a:stCxn id="319" idx="3"/>
          </p:cNvCxnSpPr>
          <p:nvPr/>
        </p:nvCxnSpPr>
        <p:spPr>
          <a:xfrm>
            <a:off x="6002025" y="1659925"/>
            <a:ext cx="224400" cy="4560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4"/>
          <p:cNvSpPr txBox="1">
            <a:spLocks noGrp="1"/>
          </p:cNvSpPr>
          <p:nvPr>
            <p:ph type="title"/>
          </p:nvPr>
        </p:nvSpPr>
        <p:spPr>
          <a:xfrm>
            <a:off x="191175" y="392575"/>
            <a:ext cx="60672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AKDOT&amp;PF Multiplate Structure</a:t>
            </a:r>
            <a:endParaRPr sz="3600"/>
          </a:p>
        </p:txBody>
      </p:sp>
      <p:sp>
        <p:nvSpPr>
          <p:cNvPr id="328" name="Google Shape;328;p2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329" name="Google Shape;329;p24"/>
          <p:cNvSpPr txBox="1"/>
          <p:nvPr/>
        </p:nvSpPr>
        <p:spPr>
          <a:xfrm>
            <a:off x="5310150" y="2883900"/>
            <a:ext cx="38475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i="1">
                <a:solidFill>
                  <a:schemeClr val="dk1"/>
                </a:solidFill>
                <a:latin typeface="Roboto Condensed"/>
                <a:ea typeface="Roboto Condensed"/>
                <a:cs typeface="Roboto Condensed"/>
                <a:sym typeface="Roboto Condensed"/>
              </a:rPr>
              <a:t>Clearances:</a:t>
            </a:r>
            <a:endParaRPr sz="2400" i="1">
              <a:solidFill>
                <a:schemeClr val="dk1"/>
              </a:solidFill>
              <a:latin typeface="Roboto Condensed"/>
              <a:ea typeface="Roboto Condensed"/>
              <a:cs typeface="Roboto Condensed"/>
              <a:sym typeface="Roboto Condensed"/>
            </a:endParaRPr>
          </a:p>
          <a:p>
            <a:pPr marL="457200" lvl="0" indent="-381000" algn="l" rtl="0">
              <a:spcBef>
                <a:spcPts val="0"/>
              </a:spcBef>
              <a:spcAft>
                <a:spcPts val="0"/>
              </a:spcAft>
              <a:buClr>
                <a:schemeClr val="dk1"/>
              </a:buClr>
              <a:buSzPts val="2400"/>
              <a:buFont typeface="Roboto Condensed"/>
              <a:buChar char="●"/>
            </a:pPr>
            <a:r>
              <a:rPr lang="en" sz="2400" i="1">
                <a:solidFill>
                  <a:schemeClr val="dk1"/>
                </a:solidFill>
                <a:latin typeface="Roboto Condensed"/>
                <a:ea typeface="Roboto Condensed"/>
                <a:cs typeface="Roboto Condensed"/>
                <a:sym typeface="Roboto Condensed"/>
              </a:rPr>
              <a:t>Min. horizontal = 15 feet (9.B.2) </a:t>
            </a:r>
            <a:endParaRPr sz="2400" i="1">
              <a:solidFill>
                <a:schemeClr val="dk1"/>
              </a:solidFill>
              <a:latin typeface="Roboto Condensed"/>
              <a:ea typeface="Roboto Condensed"/>
              <a:cs typeface="Roboto Condensed"/>
              <a:sym typeface="Roboto Condensed"/>
            </a:endParaRPr>
          </a:p>
          <a:p>
            <a:pPr marL="457200" lvl="0" indent="-381000" algn="l" rtl="0">
              <a:spcBef>
                <a:spcPts val="0"/>
              </a:spcBef>
              <a:spcAft>
                <a:spcPts val="0"/>
              </a:spcAft>
              <a:buClr>
                <a:schemeClr val="dk1"/>
              </a:buClr>
              <a:buSzPts val="2400"/>
              <a:buFont typeface="Roboto Condensed"/>
              <a:buChar char="●"/>
            </a:pPr>
            <a:r>
              <a:rPr lang="en" sz="2400" i="1">
                <a:solidFill>
                  <a:schemeClr val="dk1"/>
                </a:solidFill>
                <a:latin typeface="Roboto Condensed"/>
                <a:ea typeface="Roboto Condensed"/>
                <a:cs typeface="Roboto Condensed"/>
                <a:sym typeface="Roboto Condensed"/>
              </a:rPr>
              <a:t>Min. vertical = 20’-11” from top of rail</a:t>
            </a:r>
            <a:endParaRPr sz="2400" i="1">
              <a:solidFill>
                <a:schemeClr val="dk1"/>
              </a:solidFill>
              <a:latin typeface="Roboto Condensed"/>
              <a:ea typeface="Roboto Condensed"/>
              <a:cs typeface="Roboto Condensed"/>
              <a:sym typeface="Roboto Condensed"/>
            </a:endParaRPr>
          </a:p>
        </p:txBody>
      </p:sp>
      <p:sp>
        <p:nvSpPr>
          <p:cNvPr id="330" name="Google Shape;330;p24"/>
          <p:cNvSpPr txBox="1"/>
          <p:nvPr/>
        </p:nvSpPr>
        <p:spPr>
          <a:xfrm>
            <a:off x="5296500" y="1221600"/>
            <a:ext cx="38748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Roboto Condensed"/>
                <a:ea typeface="Roboto Condensed"/>
                <a:cs typeface="Roboto Condensed"/>
                <a:sym typeface="Roboto Condensed"/>
              </a:rPr>
              <a:t>To be addressed in a related AKDOT&amp;PF project. Likely alternative is a highway overpass.</a:t>
            </a:r>
            <a:endParaRPr sz="2400">
              <a:solidFill>
                <a:schemeClr val="dk1"/>
              </a:solidFill>
              <a:latin typeface="Roboto Condensed"/>
              <a:ea typeface="Roboto Condensed"/>
              <a:cs typeface="Roboto Condensed"/>
              <a:sym typeface="Roboto Condensed"/>
            </a:endParaRPr>
          </a:p>
        </p:txBody>
      </p:sp>
      <p:sp>
        <p:nvSpPr>
          <p:cNvPr id="331" name="Google Shape;331;p24"/>
          <p:cNvSpPr txBox="1"/>
          <p:nvPr/>
        </p:nvSpPr>
        <p:spPr>
          <a:xfrm>
            <a:off x="229100" y="1618425"/>
            <a:ext cx="465600" cy="4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oboto Condensed Light"/>
              <a:ea typeface="Roboto Condensed Light"/>
              <a:cs typeface="Roboto Condensed Light"/>
              <a:sym typeface="Roboto Condensed Light"/>
            </a:endParaRPr>
          </a:p>
        </p:txBody>
      </p:sp>
      <p:pic>
        <p:nvPicPr>
          <p:cNvPr id="332" name="Google Shape;332;p24"/>
          <p:cNvPicPr preferRelativeResize="0"/>
          <p:nvPr/>
        </p:nvPicPr>
        <p:blipFill>
          <a:blip r:embed="rId3">
            <a:alphaModFix/>
          </a:blip>
          <a:stretch>
            <a:fillRect/>
          </a:stretch>
        </p:blipFill>
        <p:spPr>
          <a:xfrm>
            <a:off x="507125" y="1466350"/>
            <a:ext cx="4297000" cy="3222750"/>
          </a:xfrm>
          <a:prstGeom prst="rect">
            <a:avLst/>
          </a:prstGeom>
          <a:noFill/>
          <a:ln>
            <a:noFill/>
          </a:ln>
        </p:spPr>
      </p:pic>
      <p:sp>
        <p:nvSpPr>
          <p:cNvPr id="333" name="Google Shape;333;p24"/>
          <p:cNvSpPr txBox="1"/>
          <p:nvPr/>
        </p:nvSpPr>
        <p:spPr>
          <a:xfrm>
            <a:off x="1455750" y="4689100"/>
            <a:ext cx="3006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Front view of AKDOT&amp;PF Multiplate Tunnel</a:t>
            </a:r>
            <a:endParaRPr sz="2400">
              <a:solidFill>
                <a:schemeClr val="dk1"/>
              </a:solidFill>
              <a:latin typeface="Roboto Condensed Light"/>
              <a:ea typeface="Roboto Condensed Light"/>
              <a:cs typeface="Roboto Condensed Light"/>
              <a:sym typeface="Roboto Condensed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5"/>
          <p:cNvSpPr/>
          <p:nvPr/>
        </p:nvSpPr>
        <p:spPr>
          <a:xfrm>
            <a:off x="6686550" y="4155950"/>
            <a:ext cx="2457600" cy="98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sp>
        <p:nvSpPr>
          <p:cNvPr id="339" name="Google Shape;339;p25"/>
          <p:cNvSpPr txBox="1">
            <a:spLocks noGrp="1"/>
          </p:cNvSpPr>
          <p:nvPr>
            <p:ph type="title"/>
          </p:nvPr>
        </p:nvSpPr>
        <p:spPr>
          <a:xfrm>
            <a:off x="214625" y="392575"/>
            <a:ext cx="60921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1. No Build</a:t>
            </a:r>
            <a:endParaRPr sz="3600"/>
          </a:p>
        </p:txBody>
      </p:sp>
      <p:sp>
        <p:nvSpPr>
          <p:cNvPr id="340" name="Google Shape;340;p25"/>
          <p:cNvSpPr txBox="1">
            <a:spLocks noGrp="1"/>
          </p:cNvSpPr>
          <p:nvPr>
            <p:ph type="body" idx="1"/>
          </p:nvPr>
        </p:nvSpPr>
        <p:spPr>
          <a:xfrm>
            <a:off x="214625" y="1345150"/>
            <a:ext cx="6744300" cy="766200"/>
          </a:xfrm>
          <a:prstGeom prst="rect">
            <a:avLst/>
          </a:prstGeom>
        </p:spPr>
        <p:txBody>
          <a:bodyPr spcFirstLastPara="1" wrap="square" lIns="91425" tIns="91425" rIns="91425" bIns="91425" anchor="ctr" anchorCtr="0">
            <a:noAutofit/>
          </a:bodyPr>
          <a:lstStyle/>
          <a:p>
            <a:pPr marL="457200" lvl="0" indent="-381000" algn="l" rtl="0">
              <a:spcBef>
                <a:spcPts val="600"/>
              </a:spcBef>
              <a:spcAft>
                <a:spcPts val="0"/>
              </a:spcAft>
              <a:buSzPts val="2400"/>
              <a:buFont typeface="Roboto Condensed"/>
              <a:buChar char="▰"/>
            </a:pPr>
            <a:r>
              <a:rPr lang="en">
                <a:latin typeface="Roboto Condensed"/>
                <a:ea typeface="Roboto Condensed"/>
                <a:cs typeface="Roboto Condensed"/>
                <a:sym typeface="Roboto Condensed"/>
              </a:rPr>
              <a:t>All existing track and bridge structures remain</a:t>
            </a:r>
            <a:endParaRPr>
              <a:latin typeface="Roboto Condensed"/>
              <a:ea typeface="Roboto Condensed"/>
              <a:cs typeface="Roboto Condensed"/>
              <a:sym typeface="Roboto Condensed"/>
            </a:endParaRPr>
          </a:p>
        </p:txBody>
      </p:sp>
      <p:sp>
        <p:nvSpPr>
          <p:cNvPr id="341" name="Google Shape;341;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rPr>
              <a:t>15</a:t>
            </a:fld>
            <a:endParaRPr>
              <a:solidFill>
                <a:schemeClr val="dk1"/>
              </a:solidFill>
            </a:endParaRPr>
          </a:p>
        </p:txBody>
      </p:sp>
      <p:pic>
        <p:nvPicPr>
          <p:cNvPr id="342" name="Google Shape;342;p25"/>
          <p:cNvPicPr preferRelativeResize="0"/>
          <p:nvPr/>
        </p:nvPicPr>
        <p:blipFill>
          <a:blip r:embed="rId3">
            <a:alphaModFix/>
          </a:blip>
          <a:stretch>
            <a:fillRect/>
          </a:stretch>
        </p:blipFill>
        <p:spPr>
          <a:xfrm>
            <a:off x="654399" y="2090337"/>
            <a:ext cx="3522452" cy="2641851"/>
          </a:xfrm>
          <a:prstGeom prst="rect">
            <a:avLst/>
          </a:prstGeom>
          <a:noFill/>
          <a:ln>
            <a:noFill/>
          </a:ln>
        </p:spPr>
      </p:pic>
      <p:pic>
        <p:nvPicPr>
          <p:cNvPr id="343" name="Google Shape;343;p25"/>
          <p:cNvPicPr preferRelativeResize="0"/>
          <p:nvPr/>
        </p:nvPicPr>
        <p:blipFill>
          <a:blip r:embed="rId4">
            <a:alphaModFix/>
          </a:blip>
          <a:stretch>
            <a:fillRect/>
          </a:stretch>
        </p:blipFill>
        <p:spPr>
          <a:xfrm>
            <a:off x="4724400" y="2090338"/>
            <a:ext cx="3522452" cy="2641839"/>
          </a:xfrm>
          <a:prstGeom prst="rect">
            <a:avLst/>
          </a:prstGeom>
          <a:noFill/>
          <a:ln>
            <a:noFill/>
          </a:ln>
        </p:spPr>
      </p:pic>
      <p:sp>
        <p:nvSpPr>
          <p:cNvPr id="344" name="Google Shape;344;p25"/>
          <p:cNvSpPr txBox="1"/>
          <p:nvPr/>
        </p:nvSpPr>
        <p:spPr>
          <a:xfrm>
            <a:off x="970225" y="4732175"/>
            <a:ext cx="2890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ARRC photo showing rail damage due to 2019 flood</a:t>
            </a:r>
            <a:endParaRPr sz="1000">
              <a:solidFill>
                <a:schemeClr val="dk1"/>
              </a:solidFill>
              <a:latin typeface="Roboto Condensed Light"/>
              <a:ea typeface="Roboto Condensed Light"/>
              <a:cs typeface="Roboto Condensed Light"/>
              <a:sym typeface="Roboto Condensed Light"/>
            </a:endParaRPr>
          </a:p>
        </p:txBody>
      </p:sp>
      <p:sp>
        <p:nvSpPr>
          <p:cNvPr id="345" name="Google Shape;345;p25"/>
          <p:cNvSpPr txBox="1"/>
          <p:nvPr/>
        </p:nvSpPr>
        <p:spPr>
          <a:xfrm>
            <a:off x="5351751" y="4732175"/>
            <a:ext cx="2646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Debris caught on 14.5 low chord in 2019 flood</a:t>
            </a:r>
            <a:endParaRPr sz="1000">
              <a:solidFill>
                <a:schemeClr val="dk1"/>
              </a:solidFill>
              <a:latin typeface="Roboto Condensed Light"/>
              <a:ea typeface="Roboto Condensed Light"/>
              <a:cs typeface="Roboto Condensed Light"/>
              <a:sym typeface="Roboto Condensed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6"/>
          <p:cNvSpPr txBox="1">
            <a:spLocks noGrp="1"/>
          </p:cNvSpPr>
          <p:nvPr>
            <p:ph type="title"/>
          </p:nvPr>
        </p:nvSpPr>
        <p:spPr>
          <a:xfrm>
            <a:off x="188050" y="383675"/>
            <a:ext cx="6389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2. Superstructure Replacement</a:t>
            </a:r>
            <a:endParaRPr sz="3600"/>
          </a:p>
        </p:txBody>
      </p:sp>
      <p:sp>
        <p:nvSpPr>
          <p:cNvPr id="351" name="Google Shape;351;p26"/>
          <p:cNvSpPr txBox="1">
            <a:spLocks noGrp="1"/>
          </p:cNvSpPr>
          <p:nvPr>
            <p:ph type="body" idx="1"/>
          </p:nvPr>
        </p:nvSpPr>
        <p:spPr>
          <a:xfrm>
            <a:off x="4576125" y="1347905"/>
            <a:ext cx="4439400" cy="3795600"/>
          </a:xfrm>
          <a:prstGeom prst="rect">
            <a:avLst/>
          </a:prstGeom>
        </p:spPr>
        <p:txBody>
          <a:bodyPr spcFirstLastPara="1" wrap="square" lIns="91425" tIns="91425" rIns="91425" bIns="91425" anchor="t" anchorCtr="0">
            <a:noAutofit/>
          </a:bodyPr>
          <a:lstStyle/>
          <a:p>
            <a:pPr marL="457200" lvl="0" indent="-381000" algn="l" rtl="0">
              <a:lnSpc>
                <a:spcPct val="150000"/>
              </a:lnSpc>
              <a:spcBef>
                <a:spcPts val="600"/>
              </a:spcBef>
              <a:spcAft>
                <a:spcPts val="0"/>
              </a:spcAft>
              <a:buSzPts val="2400"/>
              <a:buFont typeface="Roboto Condensed"/>
              <a:buChar char="▰"/>
            </a:pPr>
            <a:r>
              <a:rPr lang="en" sz="2400">
                <a:latin typeface="Roboto Condensed"/>
                <a:ea typeface="Roboto Condensed"/>
                <a:cs typeface="Roboto Condensed"/>
                <a:sym typeface="Roboto Condensed"/>
              </a:rPr>
              <a:t>Removal and replacement of existing superstructure</a:t>
            </a:r>
            <a:endParaRPr sz="2400">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sz="2400">
                <a:latin typeface="Roboto Condensed"/>
                <a:ea typeface="Roboto Condensed"/>
                <a:cs typeface="Roboto Condensed"/>
                <a:sym typeface="Roboto Condensed"/>
              </a:rPr>
              <a:t>Approach span replacement</a:t>
            </a:r>
            <a:endParaRPr sz="2400">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sz="2400">
                <a:latin typeface="Roboto Condensed"/>
                <a:ea typeface="Roboto Condensed"/>
                <a:cs typeface="Roboto Condensed"/>
                <a:sym typeface="Roboto Condensed"/>
              </a:rPr>
              <a:t>Construction and installation of new superstructures at higher elevation</a:t>
            </a:r>
            <a:endParaRPr sz="2400">
              <a:latin typeface="Roboto Condensed"/>
              <a:ea typeface="Roboto Condensed"/>
              <a:cs typeface="Roboto Condensed"/>
              <a:sym typeface="Roboto Condensed"/>
            </a:endParaRPr>
          </a:p>
          <a:p>
            <a:pPr marL="457200" lvl="0" indent="0" algn="l" rtl="0">
              <a:lnSpc>
                <a:spcPct val="150000"/>
              </a:lnSpc>
              <a:spcBef>
                <a:spcPts val="1000"/>
              </a:spcBef>
              <a:spcAft>
                <a:spcPts val="1000"/>
              </a:spcAft>
              <a:buNone/>
            </a:pPr>
            <a:endParaRPr sz="2400">
              <a:latin typeface="Roboto Condensed"/>
              <a:ea typeface="Roboto Condensed"/>
              <a:cs typeface="Roboto Condensed"/>
              <a:sym typeface="Roboto Condensed"/>
            </a:endParaRPr>
          </a:p>
        </p:txBody>
      </p:sp>
      <p:sp>
        <p:nvSpPr>
          <p:cNvPr id="352" name="Google Shape;352;p2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353" name="Google Shape;353;p26"/>
          <p:cNvSpPr txBox="1"/>
          <p:nvPr/>
        </p:nvSpPr>
        <p:spPr>
          <a:xfrm>
            <a:off x="1382060" y="4293525"/>
            <a:ext cx="1952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Construction on ARRC bridge 147.4</a:t>
            </a:r>
            <a:endParaRPr sz="1000">
              <a:solidFill>
                <a:schemeClr val="dk1"/>
              </a:solidFill>
              <a:latin typeface="Roboto Condensed Light"/>
              <a:ea typeface="Roboto Condensed Light"/>
              <a:cs typeface="Roboto Condensed Light"/>
              <a:sym typeface="Roboto Condensed Light"/>
            </a:endParaRPr>
          </a:p>
        </p:txBody>
      </p:sp>
      <p:pic>
        <p:nvPicPr>
          <p:cNvPr id="354" name="Google Shape;354;p26"/>
          <p:cNvPicPr preferRelativeResize="0"/>
          <p:nvPr/>
        </p:nvPicPr>
        <p:blipFill>
          <a:blip r:embed="rId3">
            <a:alphaModFix/>
          </a:blip>
          <a:stretch>
            <a:fillRect/>
          </a:stretch>
        </p:blipFill>
        <p:spPr>
          <a:xfrm>
            <a:off x="491150" y="1492863"/>
            <a:ext cx="3734231" cy="2800673"/>
          </a:xfrm>
          <a:prstGeom prst="rect">
            <a:avLst/>
          </a:prstGeom>
          <a:noFill/>
          <a:ln>
            <a:noFill/>
          </a:ln>
        </p:spPr>
      </p:pic>
      <p:sp>
        <p:nvSpPr>
          <p:cNvPr id="355" name="Google Shape;355;p26"/>
          <p:cNvSpPr txBox="1"/>
          <p:nvPr/>
        </p:nvSpPr>
        <p:spPr>
          <a:xfrm>
            <a:off x="3042475" y="2677638"/>
            <a:ext cx="559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highlight>
                  <a:schemeClr val="lt1"/>
                </a:highlight>
                <a:latin typeface="Roboto Condensed"/>
                <a:ea typeface="Roboto Condensed"/>
                <a:cs typeface="Roboto Condensed"/>
                <a:sym typeface="Roboto Condensed"/>
              </a:rPr>
              <a:t>New Bridge</a:t>
            </a:r>
            <a:endParaRPr sz="1600" b="1">
              <a:solidFill>
                <a:schemeClr val="dk1"/>
              </a:solidFill>
              <a:highlight>
                <a:schemeClr val="lt1"/>
              </a:highlight>
              <a:latin typeface="Roboto Condensed"/>
              <a:ea typeface="Roboto Condensed"/>
              <a:cs typeface="Roboto Condensed"/>
              <a:sym typeface="Roboto Condensed"/>
            </a:endParaRPr>
          </a:p>
        </p:txBody>
      </p:sp>
      <p:sp>
        <p:nvSpPr>
          <p:cNvPr id="356" name="Google Shape;356;p26"/>
          <p:cNvSpPr txBox="1"/>
          <p:nvPr/>
        </p:nvSpPr>
        <p:spPr>
          <a:xfrm>
            <a:off x="491150" y="2770050"/>
            <a:ext cx="104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highlight>
                  <a:schemeClr val="lt1"/>
                </a:highlight>
                <a:latin typeface="Roboto Condensed"/>
                <a:ea typeface="Roboto Condensed"/>
                <a:cs typeface="Roboto Condensed"/>
                <a:sym typeface="Roboto Condensed"/>
              </a:rPr>
              <a:t>Old Bridge</a:t>
            </a:r>
            <a:endParaRPr b="1">
              <a:solidFill>
                <a:schemeClr val="dk1"/>
              </a:solidFill>
              <a:highlight>
                <a:schemeClr val="lt1"/>
              </a:highlight>
              <a:latin typeface="Roboto Condensed"/>
              <a:ea typeface="Roboto Condensed"/>
              <a:cs typeface="Roboto Condensed"/>
              <a:sym typeface="Roboto Condensed"/>
            </a:endParaRPr>
          </a:p>
        </p:txBody>
      </p:sp>
      <p:cxnSp>
        <p:nvCxnSpPr>
          <p:cNvPr id="357" name="Google Shape;357;p26"/>
          <p:cNvCxnSpPr>
            <a:stCxn id="355" idx="1"/>
          </p:cNvCxnSpPr>
          <p:nvPr/>
        </p:nvCxnSpPr>
        <p:spPr>
          <a:xfrm flipH="1">
            <a:off x="2222575" y="2893188"/>
            <a:ext cx="819900" cy="27600"/>
          </a:xfrm>
          <a:prstGeom prst="straightConnector1">
            <a:avLst/>
          </a:prstGeom>
          <a:noFill/>
          <a:ln w="38100" cap="flat" cmpd="sng">
            <a:solidFill>
              <a:schemeClr val="lt1"/>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7"/>
          <p:cNvSpPr txBox="1">
            <a:spLocks noGrp="1"/>
          </p:cNvSpPr>
          <p:nvPr>
            <p:ph type="title"/>
          </p:nvPr>
        </p:nvSpPr>
        <p:spPr>
          <a:xfrm>
            <a:off x="229075" y="385175"/>
            <a:ext cx="75093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3. Substructure Replacement</a:t>
            </a:r>
            <a:endParaRPr sz="3600"/>
          </a:p>
        </p:txBody>
      </p:sp>
      <p:sp>
        <p:nvSpPr>
          <p:cNvPr id="363" name="Google Shape;363;p2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364" name="Google Shape;364;p27"/>
          <p:cNvSpPr txBox="1">
            <a:spLocks noGrp="1"/>
          </p:cNvSpPr>
          <p:nvPr>
            <p:ph type="body" idx="2"/>
          </p:nvPr>
        </p:nvSpPr>
        <p:spPr>
          <a:xfrm>
            <a:off x="5315250" y="1485750"/>
            <a:ext cx="3665400" cy="3530400"/>
          </a:xfrm>
          <a:prstGeom prst="rect">
            <a:avLst/>
          </a:prstGeom>
        </p:spPr>
        <p:txBody>
          <a:bodyPr spcFirstLastPara="1" wrap="square" lIns="91425" tIns="91425" rIns="91425" bIns="91425" anchor="t" anchorCtr="0">
            <a:noAutofit/>
          </a:bodyPr>
          <a:lstStyle/>
          <a:p>
            <a:pPr marL="457200" lvl="0" indent="-381000" algn="l" rtl="0">
              <a:lnSpc>
                <a:spcPct val="150000"/>
              </a:lnSpc>
              <a:spcBef>
                <a:spcPts val="600"/>
              </a:spcBef>
              <a:spcAft>
                <a:spcPts val="0"/>
              </a:spcAft>
              <a:buSzPts val="2400"/>
              <a:buFont typeface="Roboto Condensed"/>
              <a:buChar char="▰"/>
            </a:pPr>
            <a:r>
              <a:rPr lang="en" sz="2400">
                <a:latin typeface="Roboto Condensed"/>
                <a:ea typeface="Roboto Condensed"/>
                <a:cs typeface="Roboto Condensed"/>
                <a:sym typeface="Roboto Condensed"/>
              </a:rPr>
              <a:t>Install temporary supports and jack bridge</a:t>
            </a:r>
            <a:endParaRPr sz="2400">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sz="2400">
                <a:latin typeface="Roboto Condensed"/>
                <a:ea typeface="Roboto Condensed"/>
                <a:cs typeface="Roboto Condensed"/>
                <a:sym typeface="Roboto Condensed"/>
              </a:rPr>
              <a:t>Construct new piers</a:t>
            </a:r>
            <a:endParaRPr sz="2400">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sz="2400">
                <a:latin typeface="Roboto Condensed"/>
                <a:ea typeface="Roboto Condensed"/>
                <a:cs typeface="Roboto Condensed"/>
                <a:sym typeface="Roboto Condensed"/>
              </a:rPr>
              <a:t>Remove existing piers</a:t>
            </a:r>
            <a:endParaRPr sz="2400">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sz="2400">
                <a:latin typeface="Roboto Condensed"/>
                <a:ea typeface="Roboto Condensed"/>
                <a:cs typeface="Roboto Condensed"/>
                <a:sym typeface="Roboto Condensed"/>
              </a:rPr>
              <a:t>Install straddle cap</a:t>
            </a:r>
            <a:endParaRPr sz="2400">
              <a:latin typeface="Roboto Condensed"/>
              <a:ea typeface="Roboto Condensed"/>
              <a:cs typeface="Roboto Condensed"/>
              <a:sym typeface="Roboto Condensed"/>
            </a:endParaRPr>
          </a:p>
          <a:p>
            <a:pPr marL="0" lvl="0" indent="0" algn="l" rtl="0">
              <a:lnSpc>
                <a:spcPct val="150000"/>
              </a:lnSpc>
              <a:spcBef>
                <a:spcPts val="1000"/>
              </a:spcBef>
              <a:spcAft>
                <a:spcPts val="0"/>
              </a:spcAft>
              <a:buNone/>
            </a:pPr>
            <a:endParaRPr sz="2400">
              <a:latin typeface="Roboto Condensed"/>
              <a:ea typeface="Roboto Condensed"/>
              <a:cs typeface="Roboto Condensed"/>
              <a:sym typeface="Roboto Condensed"/>
            </a:endParaRPr>
          </a:p>
          <a:p>
            <a:pPr marL="457200" lvl="0" indent="0" algn="l" rtl="0">
              <a:lnSpc>
                <a:spcPct val="150000"/>
              </a:lnSpc>
              <a:spcBef>
                <a:spcPts val="1000"/>
              </a:spcBef>
              <a:spcAft>
                <a:spcPts val="0"/>
              </a:spcAft>
              <a:buNone/>
            </a:pPr>
            <a:endParaRPr sz="2400">
              <a:latin typeface="Roboto Condensed"/>
              <a:ea typeface="Roboto Condensed"/>
              <a:cs typeface="Roboto Condensed"/>
              <a:sym typeface="Roboto Condensed"/>
            </a:endParaRPr>
          </a:p>
          <a:p>
            <a:pPr marL="457200" lvl="0" indent="0" algn="l" rtl="0">
              <a:lnSpc>
                <a:spcPct val="150000"/>
              </a:lnSpc>
              <a:spcBef>
                <a:spcPts val="1000"/>
              </a:spcBef>
              <a:spcAft>
                <a:spcPts val="1000"/>
              </a:spcAft>
              <a:buNone/>
            </a:pPr>
            <a:endParaRPr sz="2400">
              <a:latin typeface="Roboto Condensed"/>
              <a:ea typeface="Roboto Condensed"/>
              <a:cs typeface="Roboto Condensed"/>
              <a:sym typeface="Roboto Condensed"/>
            </a:endParaRPr>
          </a:p>
        </p:txBody>
      </p:sp>
      <p:sp>
        <p:nvSpPr>
          <p:cNvPr id="365" name="Google Shape;365;p27"/>
          <p:cNvSpPr txBox="1"/>
          <p:nvPr/>
        </p:nvSpPr>
        <p:spPr>
          <a:xfrm>
            <a:off x="884300" y="4564975"/>
            <a:ext cx="2901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BR 147.4 pier replacement using straddle cap (ARRC)</a:t>
            </a:r>
            <a:endParaRPr sz="1000">
              <a:solidFill>
                <a:schemeClr val="dk1"/>
              </a:solidFill>
              <a:latin typeface="Roboto Condensed Light"/>
              <a:ea typeface="Roboto Condensed Light"/>
              <a:cs typeface="Roboto Condensed Light"/>
              <a:sym typeface="Roboto Condensed Light"/>
            </a:endParaRPr>
          </a:p>
        </p:txBody>
      </p:sp>
      <p:pic>
        <p:nvPicPr>
          <p:cNvPr id="366" name="Google Shape;366;p27"/>
          <p:cNvPicPr preferRelativeResize="0"/>
          <p:nvPr/>
        </p:nvPicPr>
        <p:blipFill rotWithShape="1">
          <a:blip r:embed="rId3">
            <a:alphaModFix/>
          </a:blip>
          <a:srcRect l="8147" b="31370"/>
          <a:stretch/>
        </p:blipFill>
        <p:spPr>
          <a:xfrm>
            <a:off x="117650" y="1606200"/>
            <a:ext cx="4918374" cy="2756099"/>
          </a:xfrm>
          <a:prstGeom prst="rect">
            <a:avLst/>
          </a:prstGeom>
          <a:noFill/>
          <a:ln>
            <a:noFill/>
          </a:ln>
        </p:spPr>
      </p:pic>
      <p:cxnSp>
        <p:nvCxnSpPr>
          <p:cNvPr id="367" name="Google Shape;367;p27"/>
          <p:cNvCxnSpPr/>
          <p:nvPr/>
        </p:nvCxnSpPr>
        <p:spPr>
          <a:xfrm flipH="1">
            <a:off x="1420925" y="3521725"/>
            <a:ext cx="317400" cy="261300"/>
          </a:xfrm>
          <a:prstGeom prst="straightConnector1">
            <a:avLst/>
          </a:prstGeom>
          <a:noFill/>
          <a:ln w="28575" cap="flat" cmpd="sng">
            <a:solidFill>
              <a:schemeClr val="lt1"/>
            </a:solidFill>
            <a:prstDash val="solid"/>
            <a:round/>
            <a:headEnd type="none" w="med" len="med"/>
            <a:tailEnd type="none" w="med" len="med"/>
          </a:ln>
        </p:spPr>
      </p:cxnSp>
      <p:cxnSp>
        <p:nvCxnSpPr>
          <p:cNvPr id="368" name="Google Shape;368;p27"/>
          <p:cNvCxnSpPr/>
          <p:nvPr/>
        </p:nvCxnSpPr>
        <p:spPr>
          <a:xfrm>
            <a:off x="1728175" y="3521725"/>
            <a:ext cx="1539300" cy="6000"/>
          </a:xfrm>
          <a:prstGeom prst="straightConnector1">
            <a:avLst/>
          </a:prstGeom>
          <a:noFill/>
          <a:ln w="28575" cap="flat" cmpd="sng">
            <a:solidFill>
              <a:schemeClr val="lt1"/>
            </a:solidFill>
            <a:prstDash val="solid"/>
            <a:round/>
            <a:headEnd type="none" w="med" len="med"/>
            <a:tailEnd type="none" w="med" len="med"/>
          </a:ln>
        </p:spPr>
      </p:cxnSp>
      <p:cxnSp>
        <p:nvCxnSpPr>
          <p:cNvPr id="369" name="Google Shape;369;p27"/>
          <p:cNvCxnSpPr/>
          <p:nvPr/>
        </p:nvCxnSpPr>
        <p:spPr>
          <a:xfrm>
            <a:off x="3267475" y="3521725"/>
            <a:ext cx="289500" cy="292200"/>
          </a:xfrm>
          <a:prstGeom prst="straightConnector1">
            <a:avLst/>
          </a:prstGeom>
          <a:noFill/>
          <a:ln w="28575" cap="flat" cmpd="sng">
            <a:solidFill>
              <a:schemeClr val="lt1"/>
            </a:solidFill>
            <a:prstDash val="solid"/>
            <a:round/>
            <a:headEnd type="none" w="med" len="med"/>
            <a:tailEnd type="none" w="med" len="med"/>
          </a:ln>
        </p:spPr>
      </p:cxnSp>
      <p:sp>
        <p:nvSpPr>
          <p:cNvPr id="370" name="Google Shape;370;p27"/>
          <p:cNvSpPr txBox="1"/>
          <p:nvPr/>
        </p:nvSpPr>
        <p:spPr>
          <a:xfrm>
            <a:off x="1882650" y="3527725"/>
            <a:ext cx="537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highlight>
                  <a:schemeClr val="dk1"/>
                </a:highlight>
                <a:latin typeface="Roboto Condensed"/>
                <a:ea typeface="Roboto Condensed"/>
                <a:cs typeface="Roboto Condensed"/>
                <a:sym typeface="Roboto Condensed"/>
              </a:rPr>
              <a:t>Existing Pier</a:t>
            </a:r>
            <a:endParaRPr b="1">
              <a:solidFill>
                <a:schemeClr val="lt1"/>
              </a:solidFill>
              <a:highlight>
                <a:schemeClr val="dk1"/>
              </a:highlight>
              <a:latin typeface="Roboto Condensed"/>
              <a:ea typeface="Roboto Condensed"/>
              <a:cs typeface="Roboto Condensed"/>
              <a:sym typeface="Roboto Condensed"/>
            </a:endParaRPr>
          </a:p>
        </p:txBody>
      </p:sp>
      <p:sp>
        <p:nvSpPr>
          <p:cNvPr id="371" name="Google Shape;371;p27"/>
          <p:cNvSpPr txBox="1"/>
          <p:nvPr/>
        </p:nvSpPr>
        <p:spPr>
          <a:xfrm>
            <a:off x="3878975" y="3303200"/>
            <a:ext cx="1487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latin typeface="Roboto Condensed"/>
                <a:ea typeface="Roboto Condensed"/>
                <a:cs typeface="Roboto Condensed"/>
                <a:sym typeface="Roboto Condensed"/>
              </a:rPr>
              <a:t>New Pier</a:t>
            </a:r>
            <a:endParaRPr sz="1200" b="1">
              <a:solidFill>
                <a:schemeClr val="lt1"/>
              </a:solidFill>
              <a:latin typeface="Roboto Condensed"/>
              <a:ea typeface="Roboto Condensed"/>
              <a:cs typeface="Roboto Condensed"/>
              <a:sym typeface="Roboto Condensed"/>
            </a:endParaRPr>
          </a:p>
        </p:txBody>
      </p:sp>
      <p:sp>
        <p:nvSpPr>
          <p:cNvPr id="372" name="Google Shape;372;p27"/>
          <p:cNvSpPr txBox="1"/>
          <p:nvPr/>
        </p:nvSpPr>
        <p:spPr>
          <a:xfrm>
            <a:off x="472275" y="3303200"/>
            <a:ext cx="1255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latin typeface="Roboto Condensed"/>
                <a:ea typeface="Roboto Condensed"/>
                <a:cs typeface="Roboto Condensed"/>
                <a:sym typeface="Roboto Condensed"/>
              </a:rPr>
              <a:t>New Pier</a:t>
            </a:r>
            <a:endParaRPr sz="1200" b="1">
              <a:solidFill>
                <a:schemeClr val="lt1"/>
              </a:solidFill>
              <a:latin typeface="Roboto Condensed"/>
              <a:ea typeface="Roboto Condensed"/>
              <a:cs typeface="Roboto Condensed"/>
              <a:sym typeface="Roboto Condensed"/>
            </a:endParaRPr>
          </a:p>
        </p:txBody>
      </p:sp>
      <p:sp>
        <p:nvSpPr>
          <p:cNvPr id="373" name="Google Shape;373;p27"/>
          <p:cNvSpPr txBox="1"/>
          <p:nvPr/>
        </p:nvSpPr>
        <p:spPr>
          <a:xfrm>
            <a:off x="1933325" y="2903000"/>
            <a:ext cx="113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Roboto Condensed"/>
                <a:ea typeface="Roboto Condensed"/>
                <a:cs typeface="Roboto Condensed"/>
                <a:sym typeface="Roboto Condensed"/>
              </a:rPr>
              <a:t>Straddle Cap</a:t>
            </a:r>
            <a:endParaRPr b="1">
              <a:solidFill>
                <a:schemeClr val="lt1"/>
              </a:solidFill>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8"/>
          <p:cNvSpPr/>
          <p:nvPr/>
        </p:nvSpPr>
        <p:spPr>
          <a:xfrm>
            <a:off x="6686550" y="4155950"/>
            <a:ext cx="2457600" cy="98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sp>
        <p:nvSpPr>
          <p:cNvPr id="379" name="Google Shape;379;p28"/>
          <p:cNvSpPr txBox="1">
            <a:spLocks noGrp="1"/>
          </p:cNvSpPr>
          <p:nvPr>
            <p:ph type="title"/>
          </p:nvPr>
        </p:nvSpPr>
        <p:spPr>
          <a:xfrm>
            <a:off x="223525" y="392575"/>
            <a:ext cx="64629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4. Bridge Superstructure Raise</a:t>
            </a:r>
            <a:endParaRPr sz="3600"/>
          </a:p>
        </p:txBody>
      </p:sp>
      <p:sp>
        <p:nvSpPr>
          <p:cNvPr id="380" name="Google Shape;380;p28"/>
          <p:cNvSpPr txBox="1">
            <a:spLocks noGrp="1"/>
          </p:cNvSpPr>
          <p:nvPr>
            <p:ph type="body" idx="1"/>
          </p:nvPr>
        </p:nvSpPr>
        <p:spPr>
          <a:xfrm>
            <a:off x="223525" y="2542200"/>
            <a:ext cx="4563000" cy="2409900"/>
          </a:xfrm>
          <a:prstGeom prst="rect">
            <a:avLst/>
          </a:prstGeom>
        </p:spPr>
        <p:txBody>
          <a:bodyPr spcFirstLastPara="1" wrap="square" lIns="91425" tIns="91425" rIns="91425" bIns="91425" anchor="ctr" anchorCtr="0">
            <a:noAutofit/>
          </a:bodyPr>
          <a:lstStyle/>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Raise executed in 4”-6” increments</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Allows for track openings between each small raise</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Raise and replace approach spans with new girders</a:t>
            </a:r>
            <a:endParaRPr>
              <a:latin typeface="Roboto Condensed"/>
              <a:ea typeface="Roboto Condensed"/>
              <a:cs typeface="Roboto Condensed"/>
              <a:sym typeface="Roboto Condensed"/>
            </a:endParaRPr>
          </a:p>
          <a:p>
            <a:pPr marL="457200" lvl="0" indent="0" algn="l" rtl="0">
              <a:lnSpc>
                <a:spcPct val="150000"/>
              </a:lnSpc>
              <a:spcBef>
                <a:spcPts val="0"/>
              </a:spcBef>
              <a:spcAft>
                <a:spcPts val="0"/>
              </a:spcAft>
              <a:buNone/>
            </a:pPr>
            <a:endParaRPr>
              <a:latin typeface="Roboto Condensed"/>
              <a:ea typeface="Roboto Condensed"/>
              <a:cs typeface="Roboto Condensed"/>
              <a:sym typeface="Roboto Condensed"/>
            </a:endParaRPr>
          </a:p>
          <a:p>
            <a:pPr marL="0" lvl="0" indent="0" algn="l" rtl="0">
              <a:lnSpc>
                <a:spcPct val="150000"/>
              </a:lnSpc>
              <a:spcBef>
                <a:spcPts val="0"/>
              </a:spcBef>
              <a:spcAft>
                <a:spcPts val="0"/>
              </a:spcAft>
              <a:buNone/>
            </a:pPr>
            <a:endParaRPr>
              <a:latin typeface="Roboto Condensed"/>
              <a:ea typeface="Roboto Condensed"/>
              <a:cs typeface="Roboto Condensed"/>
              <a:sym typeface="Roboto Condensed"/>
            </a:endParaRPr>
          </a:p>
        </p:txBody>
      </p:sp>
      <p:sp>
        <p:nvSpPr>
          <p:cNvPr id="381" name="Google Shape;381;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rPr>
              <a:t>18</a:t>
            </a:fld>
            <a:endParaRPr dirty="0">
              <a:solidFill>
                <a:schemeClr val="dk1"/>
              </a:solidFill>
            </a:endParaRPr>
          </a:p>
        </p:txBody>
      </p:sp>
      <p:sp>
        <p:nvSpPr>
          <p:cNvPr id="382" name="Google Shape;382;p28"/>
          <p:cNvSpPr txBox="1"/>
          <p:nvPr/>
        </p:nvSpPr>
        <p:spPr>
          <a:xfrm>
            <a:off x="6048750" y="4958325"/>
            <a:ext cx="3117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dk1"/>
              </a:solidFill>
              <a:latin typeface="Roboto Condensed Light"/>
              <a:ea typeface="Roboto Condensed Light"/>
              <a:cs typeface="Roboto Condensed Light"/>
              <a:sym typeface="Roboto Condensed Light"/>
            </a:endParaRPr>
          </a:p>
        </p:txBody>
      </p:sp>
      <p:sp>
        <p:nvSpPr>
          <p:cNvPr id="383" name="Google Shape;383;p28"/>
          <p:cNvSpPr txBox="1"/>
          <p:nvPr/>
        </p:nvSpPr>
        <p:spPr>
          <a:xfrm>
            <a:off x="5766050" y="4624950"/>
            <a:ext cx="2404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View towards south approach</a:t>
            </a:r>
            <a:endParaRPr sz="1000">
              <a:solidFill>
                <a:schemeClr val="dk1"/>
              </a:solidFill>
              <a:latin typeface="Roboto Condensed Light"/>
              <a:ea typeface="Roboto Condensed Light"/>
              <a:cs typeface="Roboto Condensed Light"/>
              <a:sym typeface="Roboto Condensed Light"/>
            </a:endParaRPr>
          </a:p>
        </p:txBody>
      </p:sp>
      <p:pic>
        <p:nvPicPr>
          <p:cNvPr id="384" name="Google Shape;384;p28"/>
          <p:cNvPicPr preferRelativeResize="0"/>
          <p:nvPr/>
        </p:nvPicPr>
        <p:blipFill rotWithShape="1">
          <a:blip r:embed="rId3">
            <a:alphaModFix/>
          </a:blip>
          <a:srcRect/>
          <a:stretch/>
        </p:blipFill>
        <p:spPr>
          <a:xfrm>
            <a:off x="4871300" y="1463575"/>
            <a:ext cx="4193992" cy="3145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9"/>
          <p:cNvSpPr/>
          <p:nvPr/>
        </p:nvSpPr>
        <p:spPr>
          <a:xfrm>
            <a:off x="6779975" y="4188200"/>
            <a:ext cx="2457600" cy="98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pic>
        <p:nvPicPr>
          <p:cNvPr id="390" name="Google Shape;390;p29"/>
          <p:cNvPicPr preferRelativeResize="0"/>
          <p:nvPr/>
        </p:nvPicPr>
        <p:blipFill>
          <a:blip r:embed="rId3">
            <a:alphaModFix/>
          </a:blip>
          <a:stretch>
            <a:fillRect/>
          </a:stretch>
        </p:blipFill>
        <p:spPr>
          <a:xfrm>
            <a:off x="866225" y="1434799"/>
            <a:ext cx="7411550" cy="3556775"/>
          </a:xfrm>
          <a:prstGeom prst="rect">
            <a:avLst/>
          </a:prstGeom>
          <a:noFill/>
          <a:ln>
            <a:noFill/>
          </a:ln>
        </p:spPr>
      </p:pic>
      <p:sp>
        <p:nvSpPr>
          <p:cNvPr id="391" name="Google Shape;391;p29"/>
          <p:cNvSpPr txBox="1">
            <a:spLocks noGrp="1"/>
          </p:cNvSpPr>
          <p:nvPr>
            <p:ph type="title"/>
          </p:nvPr>
        </p:nvSpPr>
        <p:spPr>
          <a:xfrm>
            <a:off x="206600" y="392575"/>
            <a:ext cx="61002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4. Bridge Superstructure Raise</a:t>
            </a:r>
            <a:endParaRPr sz="3600"/>
          </a:p>
        </p:txBody>
      </p:sp>
      <p:sp>
        <p:nvSpPr>
          <p:cNvPr id="392" name="Google Shape;392;p29"/>
          <p:cNvSpPr txBox="1"/>
          <p:nvPr/>
        </p:nvSpPr>
        <p:spPr>
          <a:xfrm>
            <a:off x="5885075" y="2495725"/>
            <a:ext cx="18237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1"/>
                </a:solidFill>
                <a:highlight>
                  <a:schemeClr val="lt2"/>
                </a:highlight>
                <a:latin typeface="Roboto Condensed"/>
                <a:ea typeface="Roboto Condensed"/>
                <a:cs typeface="Roboto Condensed"/>
                <a:sym typeface="Roboto Condensed"/>
              </a:rPr>
              <a:t>Bridge After Raise</a:t>
            </a:r>
            <a:endParaRPr sz="1700" b="1">
              <a:solidFill>
                <a:schemeClr val="dk1"/>
              </a:solidFill>
              <a:highlight>
                <a:schemeClr val="lt2"/>
              </a:highlight>
              <a:latin typeface="Roboto Condensed"/>
              <a:ea typeface="Roboto Condensed"/>
              <a:cs typeface="Roboto Condensed"/>
              <a:sym typeface="Roboto Condensed"/>
            </a:endParaRPr>
          </a:p>
        </p:txBody>
      </p:sp>
      <p:sp>
        <p:nvSpPr>
          <p:cNvPr id="393" name="Google Shape;393;p29"/>
          <p:cNvSpPr txBox="1"/>
          <p:nvPr/>
        </p:nvSpPr>
        <p:spPr>
          <a:xfrm>
            <a:off x="5661275" y="3558675"/>
            <a:ext cx="111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highlight>
                  <a:schemeClr val="lt2"/>
                </a:highlight>
                <a:latin typeface="Roboto Condensed"/>
                <a:ea typeface="Roboto Condensed"/>
                <a:cs typeface="Roboto Condensed"/>
                <a:sym typeface="Roboto Condensed"/>
              </a:rPr>
              <a:t>Riverbed</a:t>
            </a:r>
            <a:endParaRPr b="1">
              <a:solidFill>
                <a:schemeClr val="dk1"/>
              </a:solidFill>
              <a:highlight>
                <a:schemeClr val="lt2"/>
              </a:highlight>
              <a:latin typeface="Roboto Condensed"/>
              <a:ea typeface="Roboto Condensed"/>
              <a:cs typeface="Roboto Condensed"/>
              <a:sym typeface="Roboto Condensed"/>
            </a:endParaRPr>
          </a:p>
        </p:txBody>
      </p:sp>
      <p:sp>
        <p:nvSpPr>
          <p:cNvPr id="394" name="Google Shape;394;p29"/>
          <p:cNvSpPr txBox="1"/>
          <p:nvPr/>
        </p:nvSpPr>
        <p:spPr>
          <a:xfrm>
            <a:off x="3829475" y="4071475"/>
            <a:ext cx="228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highlight>
                  <a:schemeClr val="lt2"/>
                </a:highlight>
                <a:latin typeface="Roboto Condensed"/>
                <a:ea typeface="Roboto Condensed"/>
                <a:cs typeface="Roboto Condensed"/>
                <a:sym typeface="Roboto Condensed"/>
              </a:rPr>
              <a:t>Current Bridge Elevation</a:t>
            </a:r>
            <a:endParaRPr b="1">
              <a:solidFill>
                <a:schemeClr val="dk1"/>
              </a:solidFill>
              <a:highlight>
                <a:schemeClr val="lt2"/>
              </a:highlight>
              <a:latin typeface="Roboto Condensed"/>
              <a:ea typeface="Roboto Condensed"/>
              <a:cs typeface="Roboto Condensed"/>
              <a:sym typeface="Roboto Condensed"/>
            </a:endParaRPr>
          </a:p>
        </p:txBody>
      </p:sp>
      <p:sp>
        <p:nvSpPr>
          <p:cNvPr id="395" name="Google Shape;395;p29"/>
          <p:cNvSpPr txBox="1"/>
          <p:nvPr/>
        </p:nvSpPr>
        <p:spPr>
          <a:xfrm>
            <a:off x="0" y="3348925"/>
            <a:ext cx="182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highlight>
                  <a:schemeClr val="lt2"/>
                </a:highlight>
                <a:latin typeface="Roboto Condensed"/>
                <a:ea typeface="Roboto Condensed"/>
                <a:cs typeface="Roboto Condensed"/>
                <a:sym typeface="Roboto Condensed"/>
              </a:rPr>
              <a:t>New Fill</a:t>
            </a:r>
            <a:endParaRPr b="1">
              <a:solidFill>
                <a:schemeClr val="dk1"/>
              </a:solidFill>
              <a:highlight>
                <a:schemeClr val="lt2"/>
              </a:highlight>
              <a:latin typeface="Roboto Condensed"/>
              <a:ea typeface="Roboto Condensed"/>
              <a:cs typeface="Roboto Condensed"/>
              <a:sym typeface="Roboto Condensed"/>
            </a:endParaRPr>
          </a:p>
        </p:txBody>
      </p:sp>
      <p:cxnSp>
        <p:nvCxnSpPr>
          <p:cNvPr id="396" name="Google Shape;396;p29"/>
          <p:cNvCxnSpPr/>
          <p:nvPr/>
        </p:nvCxnSpPr>
        <p:spPr>
          <a:xfrm rot="10800000" flipH="1">
            <a:off x="1314175" y="3358387"/>
            <a:ext cx="6967200" cy="3300"/>
          </a:xfrm>
          <a:prstGeom prst="straightConnector1">
            <a:avLst/>
          </a:prstGeom>
          <a:noFill/>
          <a:ln w="19050" cap="flat" cmpd="sng">
            <a:solidFill>
              <a:srgbClr val="FF0000"/>
            </a:solidFill>
            <a:prstDash val="solid"/>
            <a:round/>
            <a:headEnd type="none" w="med" len="med"/>
            <a:tailEnd type="none" w="med" len="med"/>
          </a:ln>
        </p:spPr>
      </p:cxnSp>
      <p:sp>
        <p:nvSpPr>
          <p:cNvPr id="397" name="Google Shape;397;p29"/>
          <p:cNvSpPr txBox="1"/>
          <p:nvPr/>
        </p:nvSpPr>
        <p:spPr>
          <a:xfrm>
            <a:off x="1709725" y="3777925"/>
            <a:ext cx="46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highlight>
                  <a:schemeClr val="lt2"/>
                </a:highlight>
                <a:latin typeface="Roboto Condensed"/>
                <a:ea typeface="Roboto Condensed"/>
                <a:cs typeface="Roboto Condensed"/>
                <a:sym typeface="Roboto Condensed"/>
              </a:rPr>
              <a:t>Approach Spans</a:t>
            </a:r>
            <a:endParaRPr b="1">
              <a:solidFill>
                <a:schemeClr val="dk1"/>
              </a:solidFill>
              <a:highlight>
                <a:schemeClr val="lt2"/>
              </a:highlight>
              <a:latin typeface="Roboto Condensed"/>
              <a:ea typeface="Roboto Condensed"/>
              <a:cs typeface="Roboto Condensed"/>
              <a:sym typeface="Roboto Condensed"/>
            </a:endParaRPr>
          </a:p>
        </p:txBody>
      </p:sp>
      <p:cxnSp>
        <p:nvCxnSpPr>
          <p:cNvPr id="398" name="Google Shape;398;p29"/>
          <p:cNvCxnSpPr/>
          <p:nvPr/>
        </p:nvCxnSpPr>
        <p:spPr>
          <a:xfrm rot="10800000">
            <a:off x="1639475" y="3178650"/>
            <a:ext cx="532800" cy="678000"/>
          </a:xfrm>
          <a:prstGeom prst="straightConnector1">
            <a:avLst/>
          </a:prstGeom>
          <a:noFill/>
          <a:ln w="19050" cap="flat" cmpd="sng">
            <a:solidFill>
              <a:schemeClr val="dk2"/>
            </a:solidFill>
            <a:prstDash val="solid"/>
            <a:round/>
            <a:headEnd type="none" w="med" len="med"/>
            <a:tailEnd type="triangle" w="med" len="med"/>
          </a:ln>
        </p:spPr>
      </p:cxnSp>
      <p:cxnSp>
        <p:nvCxnSpPr>
          <p:cNvPr id="399" name="Google Shape;399;p29"/>
          <p:cNvCxnSpPr/>
          <p:nvPr/>
        </p:nvCxnSpPr>
        <p:spPr>
          <a:xfrm rot="10800000" flipH="1">
            <a:off x="428825" y="3139087"/>
            <a:ext cx="434700" cy="297900"/>
          </a:xfrm>
          <a:prstGeom prst="straightConnector1">
            <a:avLst/>
          </a:prstGeom>
          <a:noFill/>
          <a:ln w="9525" cap="flat" cmpd="sng">
            <a:solidFill>
              <a:schemeClr val="dk2"/>
            </a:solidFill>
            <a:prstDash val="solid"/>
            <a:round/>
            <a:headEnd type="none" w="med" len="med"/>
            <a:tailEnd type="triangle" w="med" len="med"/>
          </a:ln>
        </p:spPr>
      </p:cxnSp>
      <p:cxnSp>
        <p:nvCxnSpPr>
          <p:cNvPr id="400" name="Google Shape;400;p29"/>
          <p:cNvCxnSpPr/>
          <p:nvPr/>
        </p:nvCxnSpPr>
        <p:spPr>
          <a:xfrm rot="10800000">
            <a:off x="2332525" y="3180350"/>
            <a:ext cx="0" cy="678900"/>
          </a:xfrm>
          <a:prstGeom prst="straightConnector1">
            <a:avLst/>
          </a:prstGeom>
          <a:noFill/>
          <a:ln w="19050" cap="flat" cmpd="sng">
            <a:solidFill>
              <a:schemeClr val="dk2"/>
            </a:solidFill>
            <a:prstDash val="solid"/>
            <a:round/>
            <a:headEnd type="none" w="med" len="med"/>
            <a:tailEnd type="triangle" w="med" len="med"/>
          </a:ln>
        </p:spPr>
      </p:cxnSp>
      <p:cxnSp>
        <p:nvCxnSpPr>
          <p:cNvPr id="401" name="Google Shape;401;p29"/>
          <p:cNvCxnSpPr/>
          <p:nvPr/>
        </p:nvCxnSpPr>
        <p:spPr>
          <a:xfrm rot="10800000" flipH="1">
            <a:off x="2558850" y="3189600"/>
            <a:ext cx="622500" cy="688500"/>
          </a:xfrm>
          <a:prstGeom prst="straightConnector1">
            <a:avLst/>
          </a:prstGeom>
          <a:noFill/>
          <a:ln w="19050" cap="flat" cmpd="sng">
            <a:solidFill>
              <a:schemeClr val="dk2"/>
            </a:solidFill>
            <a:prstDash val="solid"/>
            <a:round/>
            <a:headEnd type="none" w="med" len="med"/>
            <a:tailEnd type="triangle" w="med" len="med"/>
          </a:ln>
        </p:spPr>
      </p:cxnSp>
      <p:cxnSp>
        <p:nvCxnSpPr>
          <p:cNvPr id="402" name="Google Shape;402;p29"/>
          <p:cNvCxnSpPr/>
          <p:nvPr/>
        </p:nvCxnSpPr>
        <p:spPr>
          <a:xfrm rot="10800000" flipH="1">
            <a:off x="4727925" y="3374725"/>
            <a:ext cx="361800" cy="786300"/>
          </a:xfrm>
          <a:prstGeom prst="straightConnector1">
            <a:avLst/>
          </a:prstGeom>
          <a:noFill/>
          <a:ln w="28575" cap="flat" cmpd="sng">
            <a:solidFill>
              <a:schemeClr val="dk2"/>
            </a:solidFill>
            <a:prstDash val="solid"/>
            <a:round/>
            <a:headEnd type="none" w="med" len="med"/>
            <a:tailEnd type="triangle" w="med" len="med"/>
          </a:ln>
        </p:spPr>
      </p:cxnSp>
      <p:sp>
        <p:nvSpPr>
          <p:cNvPr id="2" name="Google Shape;381;p28">
            <a:extLst>
              <a:ext uri="{FF2B5EF4-FFF2-40B4-BE49-F238E27FC236}">
                <a16:creationId xmlns:a16="http://schemas.microsoft.com/office/drawing/2014/main" id="{C3A34BBB-9E69-E253-7696-09C14D0D332C}"/>
              </a:ext>
            </a:extLst>
          </p:cNvPr>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rPr>
              <a:t>19</a:t>
            </a:fld>
            <a:endParaRPr dirty="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2"/>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accent5"/>
                </a:solidFill>
              </a:rPr>
              <a:t>UAAR Team</a:t>
            </a:r>
            <a:endParaRPr sz="3600">
              <a:solidFill>
                <a:schemeClr val="accent5"/>
              </a:solidFill>
            </a:endParaRPr>
          </a:p>
        </p:txBody>
      </p:sp>
      <p:pic>
        <p:nvPicPr>
          <p:cNvPr id="195" name="Google Shape;195;p12"/>
          <p:cNvPicPr preferRelativeResize="0"/>
          <p:nvPr/>
        </p:nvPicPr>
        <p:blipFill rotWithShape="1">
          <a:blip r:embed="rId3">
            <a:alphaModFix/>
          </a:blip>
          <a:srcRect t="16696" b="16703"/>
          <a:stretch/>
        </p:blipFill>
        <p:spPr>
          <a:xfrm>
            <a:off x="2676225" y="1539925"/>
            <a:ext cx="1618800" cy="1618800"/>
          </a:xfrm>
          <a:prstGeom prst="diamond">
            <a:avLst/>
          </a:prstGeom>
          <a:noFill/>
          <a:ln w="38100" cap="flat" cmpd="sng">
            <a:solidFill>
              <a:srgbClr val="3F5378"/>
            </a:solidFill>
            <a:prstDash val="solid"/>
            <a:miter lim="8000"/>
            <a:headEnd type="none" w="sm" len="sm"/>
            <a:tailEnd type="none" w="sm" len="sm"/>
          </a:ln>
        </p:spPr>
      </p:pic>
      <p:sp>
        <p:nvSpPr>
          <p:cNvPr id="196" name="Google Shape;196;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197" name="Google Shape;197;p12"/>
          <p:cNvPicPr preferRelativeResize="0"/>
          <p:nvPr/>
        </p:nvPicPr>
        <p:blipFill rotWithShape="1">
          <a:blip r:embed="rId4">
            <a:alphaModFix/>
          </a:blip>
          <a:srcRect t="11515" b="11507"/>
          <a:stretch/>
        </p:blipFill>
        <p:spPr>
          <a:xfrm>
            <a:off x="4905050" y="1539925"/>
            <a:ext cx="1618800" cy="1618800"/>
          </a:xfrm>
          <a:prstGeom prst="diamond">
            <a:avLst/>
          </a:prstGeom>
          <a:noFill/>
          <a:ln w="38100" cap="flat" cmpd="sng">
            <a:solidFill>
              <a:srgbClr val="3F5378"/>
            </a:solidFill>
            <a:prstDash val="solid"/>
            <a:miter lim="8000"/>
            <a:headEnd type="none" w="sm" len="sm"/>
            <a:tailEnd type="none" w="sm" len="sm"/>
          </a:ln>
        </p:spPr>
      </p:pic>
      <p:pic>
        <p:nvPicPr>
          <p:cNvPr id="198" name="Google Shape;198;p12"/>
          <p:cNvPicPr preferRelativeResize="0"/>
          <p:nvPr/>
        </p:nvPicPr>
        <p:blipFill rotWithShape="1">
          <a:blip r:embed="rId5">
            <a:alphaModFix/>
          </a:blip>
          <a:srcRect t="12625" b="12625"/>
          <a:stretch/>
        </p:blipFill>
        <p:spPr>
          <a:xfrm>
            <a:off x="7133875" y="1539925"/>
            <a:ext cx="1618800" cy="1618800"/>
          </a:xfrm>
          <a:prstGeom prst="diamond">
            <a:avLst/>
          </a:prstGeom>
          <a:noFill/>
          <a:ln w="38100" cap="flat" cmpd="sng">
            <a:solidFill>
              <a:srgbClr val="3F5378"/>
            </a:solidFill>
            <a:prstDash val="solid"/>
            <a:miter lim="8000"/>
            <a:headEnd type="none" w="sm" len="sm"/>
            <a:tailEnd type="none" w="sm" len="sm"/>
          </a:ln>
        </p:spPr>
      </p:pic>
      <p:pic>
        <p:nvPicPr>
          <p:cNvPr id="199" name="Google Shape;199;p12"/>
          <p:cNvPicPr preferRelativeResize="0"/>
          <p:nvPr/>
        </p:nvPicPr>
        <p:blipFill rotWithShape="1">
          <a:blip r:embed="rId6">
            <a:alphaModFix/>
          </a:blip>
          <a:srcRect t="12469" b="12461"/>
          <a:stretch/>
        </p:blipFill>
        <p:spPr>
          <a:xfrm>
            <a:off x="465700" y="1539925"/>
            <a:ext cx="1600500" cy="1618800"/>
          </a:xfrm>
          <a:prstGeom prst="diamond">
            <a:avLst/>
          </a:prstGeom>
          <a:noFill/>
          <a:ln w="38100" cap="flat" cmpd="sng">
            <a:solidFill>
              <a:srgbClr val="3F5378"/>
            </a:solidFill>
            <a:prstDash val="solid"/>
            <a:miter lim="8000"/>
            <a:headEnd type="none" w="sm" len="sm"/>
            <a:tailEnd type="none" w="sm" len="sm"/>
          </a:ln>
        </p:spPr>
      </p:pic>
      <p:sp>
        <p:nvSpPr>
          <p:cNvPr id="200" name="Google Shape;200;p12"/>
          <p:cNvSpPr txBox="1"/>
          <p:nvPr/>
        </p:nvSpPr>
        <p:spPr>
          <a:xfrm>
            <a:off x="194350" y="3283000"/>
            <a:ext cx="2143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Dianny Melgar, Project Manager</a:t>
            </a:r>
            <a:endParaRPr sz="2400">
              <a:solidFill>
                <a:schemeClr val="dk1"/>
              </a:solidFill>
              <a:latin typeface="Roboto Condensed Light"/>
              <a:ea typeface="Roboto Condensed Light"/>
              <a:cs typeface="Roboto Condensed Light"/>
              <a:sym typeface="Roboto Condensed Light"/>
            </a:endParaRPr>
          </a:p>
        </p:txBody>
      </p:sp>
      <p:sp>
        <p:nvSpPr>
          <p:cNvPr id="201" name="Google Shape;201;p12"/>
          <p:cNvSpPr txBox="1"/>
          <p:nvPr/>
        </p:nvSpPr>
        <p:spPr>
          <a:xfrm>
            <a:off x="2418600" y="3283000"/>
            <a:ext cx="2143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Colby Fletcher, Transportation Engineer</a:t>
            </a:r>
            <a:endParaRPr sz="2400">
              <a:solidFill>
                <a:schemeClr val="dk1"/>
              </a:solidFill>
              <a:latin typeface="Roboto Condensed Light"/>
              <a:ea typeface="Roboto Condensed Light"/>
              <a:cs typeface="Roboto Condensed Light"/>
              <a:sym typeface="Roboto Condensed Light"/>
            </a:endParaRPr>
          </a:p>
        </p:txBody>
      </p:sp>
      <p:sp>
        <p:nvSpPr>
          <p:cNvPr id="202" name="Google Shape;202;p12"/>
          <p:cNvSpPr txBox="1"/>
          <p:nvPr/>
        </p:nvSpPr>
        <p:spPr>
          <a:xfrm>
            <a:off x="4642850" y="3283000"/>
            <a:ext cx="2143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Nikka Macaraeg, Structural Engineer</a:t>
            </a:r>
            <a:endParaRPr sz="2400">
              <a:solidFill>
                <a:schemeClr val="dk1"/>
              </a:solidFill>
              <a:latin typeface="Roboto Condensed Light"/>
              <a:ea typeface="Roboto Condensed Light"/>
              <a:cs typeface="Roboto Condensed Light"/>
              <a:sym typeface="Roboto Condensed Light"/>
            </a:endParaRPr>
          </a:p>
        </p:txBody>
      </p:sp>
      <p:sp>
        <p:nvSpPr>
          <p:cNvPr id="203" name="Google Shape;203;p12"/>
          <p:cNvSpPr txBox="1"/>
          <p:nvPr/>
        </p:nvSpPr>
        <p:spPr>
          <a:xfrm>
            <a:off x="6807775" y="3283000"/>
            <a:ext cx="22710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Gus Schumacher, Hydrology &amp; Geotech Engineer</a:t>
            </a:r>
            <a:endParaRPr sz="2400">
              <a:solidFill>
                <a:schemeClr val="dk1"/>
              </a:solidFill>
              <a:latin typeface="Roboto Condensed Light"/>
              <a:ea typeface="Roboto Condensed Light"/>
              <a:cs typeface="Roboto Condensed Light"/>
              <a:sym typeface="Roboto Condensed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0"/>
          <p:cNvSpPr/>
          <p:nvPr/>
        </p:nvSpPr>
        <p:spPr>
          <a:xfrm>
            <a:off x="6686550" y="4155950"/>
            <a:ext cx="2457600" cy="98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sp>
        <p:nvSpPr>
          <p:cNvPr id="408" name="Google Shape;408;p30"/>
          <p:cNvSpPr txBox="1">
            <a:spLocks noGrp="1"/>
          </p:cNvSpPr>
          <p:nvPr>
            <p:ph type="body" idx="1"/>
          </p:nvPr>
        </p:nvSpPr>
        <p:spPr>
          <a:xfrm>
            <a:off x="312475" y="1521450"/>
            <a:ext cx="3247200" cy="27243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600"/>
              </a:spcBef>
              <a:spcAft>
                <a:spcPts val="0"/>
              </a:spcAft>
              <a:buSzPts val="2000"/>
              <a:buChar char="▰"/>
            </a:pPr>
            <a:r>
              <a:rPr lang="en" sz="2400">
                <a:latin typeface="Roboto Condensed"/>
                <a:ea typeface="Roboto Condensed"/>
                <a:cs typeface="Roboto Condensed"/>
                <a:sym typeface="Roboto Condensed"/>
              </a:rPr>
              <a:t>Blast rock face on southern approach</a:t>
            </a:r>
            <a:endParaRPr sz="2400">
              <a:latin typeface="Roboto Condensed"/>
              <a:ea typeface="Roboto Condensed"/>
              <a:cs typeface="Roboto Condensed"/>
              <a:sym typeface="Roboto Condensed"/>
            </a:endParaRPr>
          </a:p>
          <a:p>
            <a:pPr marL="457200" lvl="0" indent="-381000" algn="l" rtl="0">
              <a:lnSpc>
                <a:spcPct val="115000"/>
              </a:lnSpc>
              <a:spcBef>
                <a:spcPts val="600"/>
              </a:spcBef>
              <a:spcAft>
                <a:spcPts val="0"/>
              </a:spcAft>
              <a:buSzPts val="2400"/>
              <a:buFont typeface="Roboto Condensed"/>
              <a:buChar char="▰"/>
            </a:pPr>
            <a:r>
              <a:rPr lang="en" sz="2400">
                <a:latin typeface="Roboto Condensed"/>
                <a:ea typeface="Roboto Condensed"/>
                <a:cs typeface="Roboto Condensed"/>
                <a:sym typeface="Roboto Condensed"/>
              </a:rPr>
              <a:t>New bridge</a:t>
            </a:r>
            <a:endParaRPr sz="2400">
              <a:latin typeface="Roboto Condensed"/>
              <a:ea typeface="Roboto Condensed"/>
              <a:cs typeface="Roboto Condensed"/>
              <a:sym typeface="Roboto Condensed"/>
            </a:endParaRPr>
          </a:p>
          <a:p>
            <a:pPr marL="457200" lvl="0" indent="-381000" algn="l" rtl="0">
              <a:lnSpc>
                <a:spcPct val="115000"/>
              </a:lnSpc>
              <a:spcBef>
                <a:spcPts val="600"/>
              </a:spcBef>
              <a:spcAft>
                <a:spcPts val="0"/>
              </a:spcAft>
              <a:buSzPts val="2400"/>
              <a:buFont typeface="Roboto Condensed"/>
              <a:buChar char="▰"/>
            </a:pPr>
            <a:r>
              <a:rPr lang="en" sz="2400">
                <a:latin typeface="Roboto Condensed"/>
                <a:ea typeface="Roboto Condensed"/>
                <a:cs typeface="Roboto Condensed"/>
                <a:sym typeface="Roboto Condensed"/>
              </a:rPr>
              <a:t>Existing structure services rail during new construction</a:t>
            </a:r>
            <a:endParaRPr sz="2400">
              <a:latin typeface="Roboto Condensed"/>
              <a:ea typeface="Roboto Condensed"/>
              <a:cs typeface="Roboto Condensed"/>
              <a:sym typeface="Roboto Condensed"/>
            </a:endParaRPr>
          </a:p>
        </p:txBody>
      </p:sp>
      <p:sp>
        <p:nvSpPr>
          <p:cNvPr id="409" name="Google Shape;409;p30"/>
          <p:cNvSpPr txBox="1">
            <a:spLocks noGrp="1"/>
          </p:cNvSpPr>
          <p:nvPr>
            <p:ph type="title"/>
          </p:nvPr>
        </p:nvSpPr>
        <p:spPr>
          <a:xfrm>
            <a:off x="312475" y="370400"/>
            <a:ext cx="68913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5. Track Realignment</a:t>
            </a:r>
            <a:endParaRPr sz="3600"/>
          </a:p>
        </p:txBody>
      </p:sp>
      <p:sp>
        <p:nvSpPr>
          <p:cNvPr id="410" name="Google Shape;410;p3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rPr>
              <a:t>20</a:t>
            </a:fld>
            <a:endParaRPr>
              <a:solidFill>
                <a:schemeClr val="dk1"/>
              </a:solidFill>
            </a:endParaRPr>
          </a:p>
        </p:txBody>
      </p:sp>
      <p:sp>
        <p:nvSpPr>
          <p:cNvPr id="411" name="Google Shape;411;p30"/>
          <p:cNvSpPr txBox="1"/>
          <p:nvPr/>
        </p:nvSpPr>
        <p:spPr>
          <a:xfrm>
            <a:off x="5316425" y="4624950"/>
            <a:ext cx="175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Potential Realignment Strategy</a:t>
            </a:r>
            <a:endParaRPr sz="1000">
              <a:solidFill>
                <a:schemeClr val="dk1"/>
              </a:solidFill>
              <a:latin typeface="Roboto Condensed Light"/>
              <a:ea typeface="Roboto Condensed Light"/>
              <a:cs typeface="Roboto Condensed Light"/>
              <a:sym typeface="Roboto Condensed Light"/>
            </a:endParaRPr>
          </a:p>
        </p:txBody>
      </p:sp>
      <p:pic>
        <p:nvPicPr>
          <p:cNvPr id="412" name="Google Shape;412;p30"/>
          <p:cNvPicPr preferRelativeResize="0"/>
          <p:nvPr/>
        </p:nvPicPr>
        <p:blipFill>
          <a:blip r:embed="rId3">
            <a:alphaModFix/>
          </a:blip>
          <a:stretch>
            <a:fillRect/>
          </a:stretch>
        </p:blipFill>
        <p:spPr>
          <a:xfrm>
            <a:off x="3211350" y="1424425"/>
            <a:ext cx="5848426" cy="3200513"/>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1"/>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100"/>
              <a:t>Alternative Evaluation</a:t>
            </a:r>
            <a:endParaRPr sz="3100"/>
          </a:p>
        </p:txBody>
      </p:sp>
      <p:sp>
        <p:nvSpPr>
          <p:cNvPr id="418" name="Google Shape;418;p31"/>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419" name="Google Shape;419;p31"/>
          <p:cNvSpPr txBox="1"/>
          <p:nvPr/>
        </p:nvSpPr>
        <p:spPr>
          <a:xfrm>
            <a:off x="7114275" y="3378475"/>
            <a:ext cx="7905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oboto Condensed Light"/>
              <a:ea typeface="Roboto Condensed Light"/>
              <a:cs typeface="Roboto Condensed Light"/>
              <a:sym typeface="Roboto Condensed Light"/>
            </a:endParaRPr>
          </a:p>
        </p:txBody>
      </p:sp>
      <p:pic>
        <p:nvPicPr>
          <p:cNvPr id="420" name="Google Shape;420;p31"/>
          <p:cNvPicPr preferRelativeResize="0"/>
          <p:nvPr/>
        </p:nvPicPr>
        <p:blipFill>
          <a:blip r:embed="rId3">
            <a:alphaModFix/>
          </a:blip>
          <a:stretch>
            <a:fillRect/>
          </a:stretch>
        </p:blipFill>
        <p:spPr>
          <a:xfrm>
            <a:off x="6812675" y="1676300"/>
            <a:ext cx="355750" cy="372700"/>
          </a:xfrm>
          <a:prstGeom prst="rect">
            <a:avLst/>
          </a:prstGeom>
          <a:noFill/>
          <a:ln>
            <a:noFill/>
          </a:ln>
        </p:spPr>
      </p:pic>
      <p:pic>
        <p:nvPicPr>
          <p:cNvPr id="421" name="Google Shape;421;p31"/>
          <p:cNvPicPr preferRelativeResize="0"/>
          <p:nvPr/>
        </p:nvPicPr>
        <p:blipFill>
          <a:blip r:embed="rId4">
            <a:alphaModFix/>
          </a:blip>
          <a:stretch>
            <a:fillRect/>
          </a:stretch>
        </p:blipFill>
        <p:spPr>
          <a:xfrm>
            <a:off x="6812675" y="2385786"/>
            <a:ext cx="355750" cy="371924"/>
          </a:xfrm>
          <a:prstGeom prst="rect">
            <a:avLst/>
          </a:prstGeom>
          <a:noFill/>
          <a:ln>
            <a:noFill/>
          </a:ln>
        </p:spPr>
      </p:pic>
      <p:pic>
        <p:nvPicPr>
          <p:cNvPr id="422" name="Google Shape;422;p31"/>
          <p:cNvPicPr preferRelativeResize="0"/>
          <p:nvPr/>
        </p:nvPicPr>
        <p:blipFill>
          <a:blip r:embed="rId5">
            <a:alphaModFix/>
          </a:blip>
          <a:stretch>
            <a:fillRect/>
          </a:stretch>
        </p:blipFill>
        <p:spPr>
          <a:xfrm>
            <a:off x="6812675" y="3094475"/>
            <a:ext cx="355750" cy="391335"/>
          </a:xfrm>
          <a:prstGeom prst="rect">
            <a:avLst/>
          </a:prstGeom>
          <a:noFill/>
          <a:ln>
            <a:noFill/>
          </a:ln>
        </p:spPr>
      </p:pic>
      <p:sp>
        <p:nvSpPr>
          <p:cNvPr id="423" name="Google Shape;423;p31"/>
          <p:cNvSpPr txBox="1"/>
          <p:nvPr/>
        </p:nvSpPr>
        <p:spPr>
          <a:xfrm>
            <a:off x="7168425" y="1570000"/>
            <a:ext cx="1732500" cy="19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 0 points</a:t>
            </a:r>
            <a:endParaRPr sz="2400">
              <a:solidFill>
                <a:schemeClr val="dk1"/>
              </a:solidFill>
              <a:latin typeface="Roboto Condensed Light"/>
              <a:ea typeface="Roboto Condensed Light"/>
              <a:cs typeface="Roboto Condensed Light"/>
              <a:sym typeface="Roboto Condensed Light"/>
            </a:endParaRPr>
          </a:p>
          <a:p>
            <a:pPr marL="0" lvl="0" indent="0" algn="l" rtl="0">
              <a:spcBef>
                <a:spcPts val="0"/>
              </a:spcBef>
              <a:spcAft>
                <a:spcPts val="0"/>
              </a:spcAft>
              <a:buNone/>
            </a:pPr>
            <a:endParaRPr sz="2400">
              <a:solidFill>
                <a:schemeClr val="dk1"/>
              </a:solidFill>
              <a:latin typeface="Roboto Condensed Light"/>
              <a:ea typeface="Roboto Condensed Light"/>
              <a:cs typeface="Roboto Condensed Light"/>
              <a:sym typeface="Roboto Condensed Light"/>
            </a:endParaRPr>
          </a:p>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 0.5 points</a:t>
            </a:r>
            <a:endParaRPr sz="2400">
              <a:solidFill>
                <a:schemeClr val="dk1"/>
              </a:solidFill>
              <a:latin typeface="Roboto Condensed Light"/>
              <a:ea typeface="Roboto Condensed Light"/>
              <a:cs typeface="Roboto Condensed Light"/>
              <a:sym typeface="Roboto Condensed Light"/>
            </a:endParaRPr>
          </a:p>
          <a:p>
            <a:pPr marL="0" lvl="0" indent="0" algn="l" rtl="0">
              <a:spcBef>
                <a:spcPts val="0"/>
              </a:spcBef>
              <a:spcAft>
                <a:spcPts val="0"/>
              </a:spcAft>
              <a:buNone/>
            </a:pPr>
            <a:endParaRPr sz="2400">
              <a:solidFill>
                <a:schemeClr val="dk1"/>
              </a:solidFill>
              <a:latin typeface="Roboto Condensed Light"/>
              <a:ea typeface="Roboto Condensed Light"/>
              <a:cs typeface="Roboto Condensed Light"/>
              <a:sym typeface="Roboto Condensed Light"/>
            </a:endParaRPr>
          </a:p>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 1 points</a:t>
            </a:r>
            <a:endParaRPr sz="2400">
              <a:solidFill>
                <a:schemeClr val="dk1"/>
              </a:solidFill>
              <a:latin typeface="Roboto Condensed Light"/>
              <a:ea typeface="Roboto Condensed Light"/>
              <a:cs typeface="Roboto Condensed Light"/>
              <a:sym typeface="Roboto Condensed Light"/>
            </a:endParaRPr>
          </a:p>
        </p:txBody>
      </p:sp>
      <p:pic>
        <p:nvPicPr>
          <p:cNvPr id="424" name="Google Shape;424;p31"/>
          <p:cNvPicPr preferRelativeResize="0"/>
          <p:nvPr/>
        </p:nvPicPr>
        <p:blipFill rotWithShape="1">
          <a:blip r:embed="rId6">
            <a:alphaModFix/>
          </a:blip>
          <a:srcRect l="631" r="622"/>
          <a:stretch/>
        </p:blipFill>
        <p:spPr>
          <a:xfrm>
            <a:off x="152400" y="1475600"/>
            <a:ext cx="6242950" cy="3534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2"/>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Cost Estimate</a:t>
            </a:r>
            <a:endParaRPr sz="3600"/>
          </a:p>
        </p:txBody>
      </p:sp>
      <p:sp>
        <p:nvSpPr>
          <p:cNvPr id="430" name="Google Shape;430;p3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grpSp>
        <p:nvGrpSpPr>
          <p:cNvPr id="431" name="Google Shape;431;p32"/>
          <p:cNvGrpSpPr/>
          <p:nvPr/>
        </p:nvGrpSpPr>
        <p:grpSpPr>
          <a:xfrm>
            <a:off x="1856076" y="2184664"/>
            <a:ext cx="5452679" cy="476283"/>
            <a:chOff x="-1535283" y="1287960"/>
            <a:chExt cx="11486579" cy="2067200"/>
          </a:xfrm>
        </p:grpSpPr>
        <p:sp>
          <p:nvSpPr>
            <p:cNvPr id="432" name="Google Shape;432;p32"/>
            <p:cNvSpPr/>
            <p:nvPr/>
          </p:nvSpPr>
          <p:spPr>
            <a:xfrm>
              <a:off x="8699476" y="12879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33" name="Google Shape;433;p32"/>
            <p:cNvSpPr/>
            <p:nvPr/>
          </p:nvSpPr>
          <p:spPr>
            <a:xfrm rot="10800000" flipH="1">
              <a:off x="-308909" y="1697039"/>
              <a:ext cx="9030600" cy="12438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34" name="Google Shape;434;p32"/>
            <p:cNvSpPr/>
            <p:nvPr/>
          </p:nvSpPr>
          <p:spPr>
            <a:xfrm rot="10800000" flipH="1">
              <a:off x="8707496"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35" name="Google Shape;435;p32"/>
            <p:cNvSpPr/>
            <p:nvPr/>
          </p:nvSpPr>
          <p:spPr>
            <a:xfrm flipH="1">
              <a:off x="-1535283"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36" name="Google Shape;436;p32"/>
            <p:cNvSpPr/>
            <p:nvPr/>
          </p:nvSpPr>
          <p:spPr>
            <a:xfrm rot="10800000">
              <a:off x="-1535278" y="29408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437" name="Google Shape;437;p32"/>
          <p:cNvGrpSpPr/>
          <p:nvPr/>
        </p:nvGrpSpPr>
        <p:grpSpPr>
          <a:xfrm>
            <a:off x="1856024" y="2944439"/>
            <a:ext cx="5452679" cy="476283"/>
            <a:chOff x="-1535283" y="1287960"/>
            <a:chExt cx="11486579" cy="2067200"/>
          </a:xfrm>
        </p:grpSpPr>
        <p:sp>
          <p:nvSpPr>
            <p:cNvPr id="438" name="Google Shape;438;p32"/>
            <p:cNvSpPr/>
            <p:nvPr/>
          </p:nvSpPr>
          <p:spPr>
            <a:xfrm>
              <a:off x="8699476" y="12879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39" name="Google Shape;439;p32"/>
            <p:cNvSpPr/>
            <p:nvPr/>
          </p:nvSpPr>
          <p:spPr>
            <a:xfrm rot="10800000" flipH="1">
              <a:off x="-308909" y="1697039"/>
              <a:ext cx="9030600" cy="12438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40" name="Google Shape;440;p32"/>
            <p:cNvSpPr/>
            <p:nvPr/>
          </p:nvSpPr>
          <p:spPr>
            <a:xfrm rot="10800000" flipH="1">
              <a:off x="8707496"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41" name="Google Shape;441;p32"/>
            <p:cNvSpPr/>
            <p:nvPr/>
          </p:nvSpPr>
          <p:spPr>
            <a:xfrm flipH="1">
              <a:off x="-1535283"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42" name="Google Shape;442;p32"/>
            <p:cNvSpPr/>
            <p:nvPr/>
          </p:nvSpPr>
          <p:spPr>
            <a:xfrm rot="10800000">
              <a:off x="-1535278" y="29408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443" name="Google Shape;443;p32"/>
          <p:cNvGrpSpPr/>
          <p:nvPr/>
        </p:nvGrpSpPr>
        <p:grpSpPr>
          <a:xfrm>
            <a:off x="1856363" y="1424889"/>
            <a:ext cx="5452679" cy="476283"/>
            <a:chOff x="-1535283" y="1287960"/>
            <a:chExt cx="11486579" cy="2067200"/>
          </a:xfrm>
        </p:grpSpPr>
        <p:sp>
          <p:nvSpPr>
            <p:cNvPr id="444" name="Google Shape;444;p32"/>
            <p:cNvSpPr/>
            <p:nvPr/>
          </p:nvSpPr>
          <p:spPr>
            <a:xfrm>
              <a:off x="8699476" y="12879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45" name="Google Shape;445;p32"/>
            <p:cNvSpPr/>
            <p:nvPr/>
          </p:nvSpPr>
          <p:spPr>
            <a:xfrm rot="10800000" flipH="1">
              <a:off x="-308909" y="1697039"/>
              <a:ext cx="9030600" cy="12438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46" name="Google Shape;446;p32"/>
            <p:cNvSpPr/>
            <p:nvPr/>
          </p:nvSpPr>
          <p:spPr>
            <a:xfrm rot="10800000" flipH="1">
              <a:off x="8707496"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47" name="Google Shape;447;p32"/>
            <p:cNvSpPr/>
            <p:nvPr/>
          </p:nvSpPr>
          <p:spPr>
            <a:xfrm flipH="1">
              <a:off x="-1535283"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48" name="Google Shape;448;p32"/>
            <p:cNvSpPr/>
            <p:nvPr/>
          </p:nvSpPr>
          <p:spPr>
            <a:xfrm rot="10800000">
              <a:off x="-1535278" y="29408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449" name="Google Shape;449;p32"/>
          <p:cNvSpPr txBox="1"/>
          <p:nvPr/>
        </p:nvSpPr>
        <p:spPr>
          <a:xfrm>
            <a:off x="3168953" y="1524035"/>
            <a:ext cx="2803800" cy="28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Roboto Condensed"/>
                <a:ea typeface="Roboto Condensed"/>
                <a:cs typeface="Roboto Condensed"/>
                <a:sym typeface="Roboto Condensed"/>
              </a:rPr>
              <a:t>$0</a:t>
            </a:r>
            <a:endParaRPr sz="2000" b="1">
              <a:solidFill>
                <a:srgbClr val="FFFFFF"/>
              </a:solidFill>
              <a:latin typeface="Roboto Condensed"/>
              <a:ea typeface="Roboto Condensed"/>
              <a:cs typeface="Roboto Condensed"/>
              <a:sym typeface="Roboto Condensed"/>
            </a:endParaRPr>
          </a:p>
        </p:txBody>
      </p:sp>
      <p:sp>
        <p:nvSpPr>
          <p:cNvPr id="450" name="Google Shape;450;p32"/>
          <p:cNvSpPr txBox="1"/>
          <p:nvPr/>
        </p:nvSpPr>
        <p:spPr>
          <a:xfrm>
            <a:off x="3168953" y="1804638"/>
            <a:ext cx="2803800" cy="243000"/>
          </a:xfrm>
          <a:prstGeom prst="rect">
            <a:avLst/>
          </a:prstGeom>
          <a:noFill/>
          <a:ln>
            <a:noFill/>
          </a:ln>
        </p:spPr>
        <p:txBody>
          <a:bodyPr spcFirstLastPara="1" wrap="square" lIns="91425" tIns="91425" rIns="91425" bIns="91425" anchor="ctr" anchorCtr="0">
            <a:noAutofit/>
          </a:bodyPr>
          <a:lstStyle/>
          <a:p>
            <a:pPr marL="0" lvl="0" indent="0" algn="ctr" rtl="0">
              <a:spcBef>
                <a:spcPts val="600"/>
              </a:spcBef>
              <a:spcAft>
                <a:spcPts val="1000"/>
              </a:spcAft>
              <a:buNone/>
            </a:pPr>
            <a:r>
              <a:rPr lang="en" sz="1500">
                <a:solidFill>
                  <a:srgbClr val="3F5378"/>
                </a:solidFill>
                <a:latin typeface="Roboto Condensed Light"/>
                <a:ea typeface="Roboto Condensed Light"/>
                <a:cs typeface="Roboto Condensed Light"/>
                <a:sym typeface="Roboto Condensed Light"/>
              </a:rPr>
              <a:t>Alternative 1</a:t>
            </a:r>
            <a:endParaRPr sz="1500">
              <a:solidFill>
                <a:srgbClr val="3F5378"/>
              </a:solidFill>
              <a:latin typeface="Roboto Condensed Light"/>
              <a:ea typeface="Roboto Condensed Light"/>
              <a:cs typeface="Roboto Condensed Light"/>
              <a:sym typeface="Roboto Condensed Light"/>
            </a:endParaRPr>
          </a:p>
        </p:txBody>
      </p:sp>
      <p:sp>
        <p:nvSpPr>
          <p:cNvPr id="451" name="Google Shape;451;p32"/>
          <p:cNvSpPr txBox="1"/>
          <p:nvPr/>
        </p:nvSpPr>
        <p:spPr>
          <a:xfrm>
            <a:off x="3168953" y="3042320"/>
            <a:ext cx="2803800" cy="28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Roboto Condensed"/>
                <a:ea typeface="Roboto Condensed"/>
                <a:cs typeface="Roboto Condensed"/>
                <a:sym typeface="Roboto Condensed"/>
              </a:rPr>
              <a:t>$109,105,968</a:t>
            </a:r>
            <a:endParaRPr sz="2000" b="1">
              <a:solidFill>
                <a:srgbClr val="FFFFFF"/>
              </a:solidFill>
              <a:latin typeface="Roboto Condensed"/>
              <a:ea typeface="Roboto Condensed"/>
              <a:cs typeface="Roboto Condensed"/>
              <a:sym typeface="Roboto Condensed"/>
            </a:endParaRPr>
          </a:p>
        </p:txBody>
      </p:sp>
      <p:sp>
        <p:nvSpPr>
          <p:cNvPr id="452" name="Google Shape;452;p32"/>
          <p:cNvSpPr txBox="1"/>
          <p:nvPr/>
        </p:nvSpPr>
        <p:spPr>
          <a:xfrm>
            <a:off x="3168953" y="3330947"/>
            <a:ext cx="2803800" cy="216300"/>
          </a:xfrm>
          <a:prstGeom prst="rect">
            <a:avLst/>
          </a:prstGeom>
          <a:noFill/>
          <a:ln>
            <a:noFill/>
          </a:ln>
        </p:spPr>
        <p:txBody>
          <a:bodyPr spcFirstLastPara="1" wrap="square" lIns="91425" tIns="91425" rIns="91425" bIns="91425" anchor="ctr" anchorCtr="0">
            <a:noAutofit/>
          </a:bodyPr>
          <a:lstStyle/>
          <a:p>
            <a:pPr marL="0" lvl="0" indent="0" algn="ctr" rtl="0">
              <a:spcBef>
                <a:spcPts val="600"/>
              </a:spcBef>
              <a:spcAft>
                <a:spcPts val="1000"/>
              </a:spcAft>
              <a:buNone/>
            </a:pPr>
            <a:r>
              <a:rPr lang="en" sz="1500">
                <a:solidFill>
                  <a:srgbClr val="3F5378"/>
                </a:solidFill>
                <a:latin typeface="Roboto Condensed Light"/>
                <a:ea typeface="Roboto Condensed Light"/>
                <a:cs typeface="Roboto Condensed Light"/>
                <a:sym typeface="Roboto Condensed Light"/>
              </a:rPr>
              <a:t>Alternative 3</a:t>
            </a:r>
            <a:endParaRPr sz="1500">
              <a:solidFill>
                <a:srgbClr val="3F5378"/>
              </a:solidFill>
              <a:latin typeface="Roboto Condensed Light"/>
              <a:ea typeface="Roboto Condensed Light"/>
              <a:cs typeface="Roboto Condensed Light"/>
              <a:sym typeface="Roboto Condensed Light"/>
            </a:endParaRPr>
          </a:p>
        </p:txBody>
      </p:sp>
      <p:sp>
        <p:nvSpPr>
          <p:cNvPr id="453" name="Google Shape;453;p32"/>
          <p:cNvSpPr txBox="1"/>
          <p:nvPr/>
        </p:nvSpPr>
        <p:spPr>
          <a:xfrm>
            <a:off x="3168953" y="2280584"/>
            <a:ext cx="2803800" cy="28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Roboto Condensed"/>
                <a:ea typeface="Roboto Condensed"/>
                <a:cs typeface="Roboto Condensed"/>
                <a:sym typeface="Roboto Condensed"/>
              </a:rPr>
              <a:t>$26,154,360</a:t>
            </a:r>
            <a:endParaRPr sz="2000" b="1">
              <a:solidFill>
                <a:srgbClr val="FFFFFF"/>
              </a:solidFill>
              <a:latin typeface="Roboto Condensed"/>
              <a:ea typeface="Roboto Condensed"/>
              <a:cs typeface="Roboto Condensed"/>
              <a:sym typeface="Roboto Condensed"/>
            </a:endParaRPr>
          </a:p>
        </p:txBody>
      </p:sp>
      <p:sp>
        <p:nvSpPr>
          <p:cNvPr id="454" name="Google Shape;454;p32"/>
          <p:cNvSpPr txBox="1"/>
          <p:nvPr/>
        </p:nvSpPr>
        <p:spPr>
          <a:xfrm>
            <a:off x="3168953" y="2561126"/>
            <a:ext cx="2803800" cy="216300"/>
          </a:xfrm>
          <a:prstGeom prst="rect">
            <a:avLst/>
          </a:prstGeom>
          <a:noFill/>
          <a:ln>
            <a:noFill/>
          </a:ln>
        </p:spPr>
        <p:txBody>
          <a:bodyPr spcFirstLastPara="1" wrap="square" lIns="91425" tIns="91425" rIns="91425" bIns="91425" anchor="ctr" anchorCtr="0">
            <a:noAutofit/>
          </a:bodyPr>
          <a:lstStyle/>
          <a:p>
            <a:pPr marL="0" lvl="0" indent="0" algn="ctr" rtl="0">
              <a:spcBef>
                <a:spcPts val="600"/>
              </a:spcBef>
              <a:spcAft>
                <a:spcPts val="1000"/>
              </a:spcAft>
              <a:buNone/>
            </a:pPr>
            <a:r>
              <a:rPr lang="en" sz="1500">
                <a:solidFill>
                  <a:srgbClr val="3F5378"/>
                </a:solidFill>
                <a:latin typeface="Roboto Condensed Light"/>
                <a:ea typeface="Roboto Condensed Light"/>
                <a:cs typeface="Roboto Condensed Light"/>
                <a:sym typeface="Roboto Condensed Light"/>
              </a:rPr>
              <a:t>Alternative 2</a:t>
            </a:r>
            <a:endParaRPr sz="1500">
              <a:solidFill>
                <a:srgbClr val="3F5378"/>
              </a:solidFill>
              <a:latin typeface="Roboto Condensed Light"/>
              <a:ea typeface="Roboto Condensed Light"/>
              <a:cs typeface="Roboto Condensed Light"/>
              <a:sym typeface="Roboto Condensed Light"/>
            </a:endParaRPr>
          </a:p>
        </p:txBody>
      </p:sp>
      <p:grpSp>
        <p:nvGrpSpPr>
          <p:cNvPr id="455" name="Google Shape;455;p32"/>
          <p:cNvGrpSpPr/>
          <p:nvPr/>
        </p:nvGrpSpPr>
        <p:grpSpPr>
          <a:xfrm>
            <a:off x="1856284" y="3712889"/>
            <a:ext cx="5452679" cy="476283"/>
            <a:chOff x="-1535283" y="1287960"/>
            <a:chExt cx="11486579" cy="2067200"/>
          </a:xfrm>
        </p:grpSpPr>
        <p:sp>
          <p:nvSpPr>
            <p:cNvPr id="456" name="Google Shape;456;p32"/>
            <p:cNvSpPr/>
            <p:nvPr/>
          </p:nvSpPr>
          <p:spPr>
            <a:xfrm>
              <a:off x="8699476" y="12879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57" name="Google Shape;457;p32"/>
            <p:cNvSpPr/>
            <p:nvPr/>
          </p:nvSpPr>
          <p:spPr>
            <a:xfrm rot="10800000" flipH="1">
              <a:off x="-308909" y="1697039"/>
              <a:ext cx="9030600" cy="12438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58" name="Google Shape;458;p32"/>
            <p:cNvSpPr/>
            <p:nvPr/>
          </p:nvSpPr>
          <p:spPr>
            <a:xfrm rot="10800000" flipH="1">
              <a:off x="8707496"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59" name="Google Shape;459;p32"/>
            <p:cNvSpPr/>
            <p:nvPr/>
          </p:nvSpPr>
          <p:spPr>
            <a:xfrm flipH="1">
              <a:off x="-1535283"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60" name="Google Shape;460;p32"/>
            <p:cNvSpPr/>
            <p:nvPr/>
          </p:nvSpPr>
          <p:spPr>
            <a:xfrm rot="10800000">
              <a:off x="-1535278" y="29408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461" name="Google Shape;461;p32"/>
          <p:cNvSpPr txBox="1">
            <a:spLocks noGrp="1"/>
          </p:cNvSpPr>
          <p:nvPr>
            <p:ph type="sldNum" idx="12"/>
          </p:nvPr>
        </p:nvSpPr>
        <p:spPr>
          <a:xfrm>
            <a:off x="6929925" y="4346675"/>
            <a:ext cx="2214000" cy="892200"/>
          </a:xfrm>
          <a:prstGeom prst="rect">
            <a:avLst/>
          </a:prstGeom>
          <a:solidFill>
            <a:schemeClr val="lt1"/>
          </a:solid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accent1"/>
                </a:solidFill>
              </a:rPr>
              <a:t>22</a:t>
            </a:fld>
            <a:endParaRPr>
              <a:solidFill>
                <a:schemeClr val="accent1"/>
              </a:solidFill>
            </a:endParaRPr>
          </a:p>
        </p:txBody>
      </p:sp>
      <p:sp>
        <p:nvSpPr>
          <p:cNvPr id="462" name="Google Shape;462;p32"/>
          <p:cNvSpPr txBox="1"/>
          <p:nvPr/>
        </p:nvSpPr>
        <p:spPr>
          <a:xfrm>
            <a:off x="3166640" y="4859172"/>
            <a:ext cx="2803800" cy="216300"/>
          </a:xfrm>
          <a:prstGeom prst="rect">
            <a:avLst/>
          </a:prstGeom>
          <a:noFill/>
          <a:ln>
            <a:noFill/>
          </a:ln>
        </p:spPr>
        <p:txBody>
          <a:bodyPr spcFirstLastPara="1" wrap="square" lIns="91425" tIns="91425" rIns="91425" bIns="91425" anchor="ctr" anchorCtr="0">
            <a:noAutofit/>
          </a:bodyPr>
          <a:lstStyle/>
          <a:p>
            <a:pPr marL="0" lvl="0" indent="0" algn="ctr" rtl="0">
              <a:spcBef>
                <a:spcPts val="600"/>
              </a:spcBef>
              <a:spcAft>
                <a:spcPts val="1000"/>
              </a:spcAft>
              <a:buNone/>
            </a:pPr>
            <a:r>
              <a:rPr lang="en" sz="1500">
                <a:solidFill>
                  <a:srgbClr val="3F5378"/>
                </a:solidFill>
                <a:latin typeface="Roboto Condensed Light"/>
                <a:ea typeface="Roboto Condensed Light"/>
                <a:cs typeface="Roboto Condensed Light"/>
                <a:sym typeface="Roboto Condensed Light"/>
              </a:rPr>
              <a:t>Alternative 5</a:t>
            </a:r>
            <a:endParaRPr sz="1500">
              <a:solidFill>
                <a:srgbClr val="3F5378"/>
              </a:solidFill>
              <a:latin typeface="Roboto Condensed Light"/>
              <a:ea typeface="Roboto Condensed Light"/>
              <a:cs typeface="Roboto Condensed Light"/>
              <a:sym typeface="Roboto Condensed Light"/>
            </a:endParaRPr>
          </a:p>
        </p:txBody>
      </p:sp>
      <p:sp>
        <p:nvSpPr>
          <p:cNvPr id="463" name="Google Shape;463;p32"/>
          <p:cNvSpPr txBox="1"/>
          <p:nvPr/>
        </p:nvSpPr>
        <p:spPr>
          <a:xfrm>
            <a:off x="3166640" y="3808809"/>
            <a:ext cx="2803800" cy="28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Roboto Condensed"/>
                <a:ea typeface="Roboto Condensed"/>
                <a:cs typeface="Roboto Condensed"/>
                <a:sym typeface="Roboto Condensed"/>
              </a:rPr>
              <a:t>$13,949,040</a:t>
            </a:r>
            <a:endParaRPr sz="2000" b="1">
              <a:solidFill>
                <a:srgbClr val="FFFFFF"/>
              </a:solidFill>
              <a:latin typeface="Roboto Condensed"/>
              <a:ea typeface="Roboto Condensed"/>
              <a:cs typeface="Roboto Condensed"/>
              <a:sym typeface="Roboto Condensed"/>
            </a:endParaRPr>
          </a:p>
        </p:txBody>
      </p:sp>
      <p:sp>
        <p:nvSpPr>
          <p:cNvPr id="464" name="Google Shape;464;p32"/>
          <p:cNvSpPr txBox="1"/>
          <p:nvPr/>
        </p:nvSpPr>
        <p:spPr>
          <a:xfrm>
            <a:off x="3166640" y="4089351"/>
            <a:ext cx="2803800" cy="216300"/>
          </a:xfrm>
          <a:prstGeom prst="rect">
            <a:avLst/>
          </a:prstGeom>
          <a:noFill/>
          <a:ln>
            <a:noFill/>
          </a:ln>
        </p:spPr>
        <p:txBody>
          <a:bodyPr spcFirstLastPara="1" wrap="square" lIns="91425" tIns="91425" rIns="91425" bIns="91425" anchor="ctr" anchorCtr="0">
            <a:noAutofit/>
          </a:bodyPr>
          <a:lstStyle/>
          <a:p>
            <a:pPr marL="0" lvl="0" indent="0" algn="ctr" rtl="0">
              <a:spcBef>
                <a:spcPts val="600"/>
              </a:spcBef>
              <a:spcAft>
                <a:spcPts val="1000"/>
              </a:spcAft>
              <a:buNone/>
            </a:pPr>
            <a:r>
              <a:rPr lang="en" sz="1500">
                <a:solidFill>
                  <a:srgbClr val="3F5378"/>
                </a:solidFill>
                <a:latin typeface="Roboto Condensed Light"/>
                <a:ea typeface="Roboto Condensed Light"/>
                <a:cs typeface="Roboto Condensed Light"/>
                <a:sym typeface="Roboto Condensed Light"/>
              </a:rPr>
              <a:t>Alternative 4</a:t>
            </a:r>
            <a:endParaRPr sz="1500">
              <a:solidFill>
                <a:srgbClr val="3F5378"/>
              </a:solidFill>
              <a:latin typeface="Roboto Condensed Light"/>
              <a:ea typeface="Roboto Condensed Light"/>
              <a:cs typeface="Roboto Condensed Light"/>
              <a:sym typeface="Roboto Condensed Light"/>
            </a:endParaRPr>
          </a:p>
        </p:txBody>
      </p:sp>
      <p:grpSp>
        <p:nvGrpSpPr>
          <p:cNvPr id="465" name="Google Shape;465;p32"/>
          <p:cNvGrpSpPr/>
          <p:nvPr/>
        </p:nvGrpSpPr>
        <p:grpSpPr>
          <a:xfrm>
            <a:off x="1856051" y="4472664"/>
            <a:ext cx="5452679" cy="476283"/>
            <a:chOff x="-1535283" y="1287960"/>
            <a:chExt cx="11486579" cy="2067200"/>
          </a:xfrm>
        </p:grpSpPr>
        <p:sp>
          <p:nvSpPr>
            <p:cNvPr id="466" name="Google Shape;466;p32"/>
            <p:cNvSpPr/>
            <p:nvPr/>
          </p:nvSpPr>
          <p:spPr>
            <a:xfrm>
              <a:off x="8699476" y="12879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67" name="Google Shape;467;p32"/>
            <p:cNvSpPr/>
            <p:nvPr/>
          </p:nvSpPr>
          <p:spPr>
            <a:xfrm rot="10800000" flipH="1">
              <a:off x="-308909" y="1697039"/>
              <a:ext cx="9030600" cy="12438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68" name="Google Shape;468;p32"/>
            <p:cNvSpPr/>
            <p:nvPr/>
          </p:nvSpPr>
          <p:spPr>
            <a:xfrm rot="10800000" flipH="1">
              <a:off x="8707496"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69" name="Google Shape;469;p32"/>
            <p:cNvSpPr/>
            <p:nvPr/>
          </p:nvSpPr>
          <p:spPr>
            <a:xfrm flipH="1">
              <a:off x="-1535283"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470" name="Google Shape;470;p32"/>
            <p:cNvSpPr/>
            <p:nvPr/>
          </p:nvSpPr>
          <p:spPr>
            <a:xfrm rot="10800000">
              <a:off x="-1535278" y="29408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471" name="Google Shape;471;p32"/>
          <p:cNvSpPr txBox="1"/>
          <p:nvPr/>
        </p:nvSpPr>
        <p:spPr>
          <a:xfrm>
            <a:off x="3180803" y="4579245"/>
            <a:ext cx="2803800" cy="28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FFFF"/>
                </a:solidFill>
                <a:latin typeface="Roboto Condensed"/>
                <a:ea typeface="Roboto Condensed"/>
                <a:cs typeface="Roboto Condensed"/>
                <a:sym typeface="Roboto Condensed"/>
              </a:rPr>
              <a:t>$135,154,800</a:t>
            </a:r>
            <a:endParaRPr sz="2000" b="1">
              <a:solidFill>
                <a:srgbClr val="FFFFFF"/>
              </a:solidFill>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3"/>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100"/>
              <a:t>Alternative Evaluation</a:t>
            </a:r>
            <a:endParaRPr sz="3100"/>
          </a:p>
        </p:txBody>
      </p:sp>
      <p:sp>
        <p:nvSpPr>
          <p:cNvPr id="477" name="Google Shape;477;p3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478" name="Google Shape;478;p33"/>
          <p:cNvSpPr txBox="1"/>
          <p:nvPr/>
        </p:nvSpPr>
        <p:spPr>
          <a:xfrm>
            <a:off x="7114275" y="3378475"/>
            <a:ext cx="7905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oboto Condensed Light"/>
              <a:ea typeface="Roboto Condensed Light"/>
              <a:cs typeface="Roboto Condensed Light"/>
              <a:sym typeface="Roboto Condensed Light"/>
            </a:endParaRPr>
          </a:p>
        </p:txBody>
      </p:sp>
      <p:pic>
        <p:nvPicPr>
          <p:cNvPr id="479" name="Google Shape;479;p33"/>
          <p:cNvPicPr preferRelativeResize="0"/>
          <p:nvPr/>
        </p:nvPicPr>
        <p:blipFill>
          <a:blip r:embed="rId3">
            <a:alphaModFix/>
          </a:blip>
          <a:stretch>
            <a:fillRect/>
          </a:stretch>
        </p:blipFill>
        <p:spPr>
          <a:xfrm>
            <a:off x="6812675" y="1676300"/>
            <a:ext cx="355750" cy="372700"/>
          </a:xfrm>
          <a:prstGeom prst="rect">
            <a:avLst/>
          </a:prstGeom>
          <a:noFill/>
          <a:ln>
            <a:noFill/>
          </a:ln>
        </p:spPr>
      </p:pic>
      <p:pic>
        <p:nvPicPr>
          <p:cNvPr id="480" name="Google Shape;480;p33"/>
          <p:cNvPicPr preferRelativeResize="0"/>
          <p:nvPr/>
        </p:nvPicPr>
        <p:blipFill>
          <a:blip r:embed="rId4">
            <a:alphaModFix/>
          </a:blip>
          <a:stretch>
            <a:fillRect/>
          </a:stretch>
        </p:blipFill>
        <p:spPr>
          <a:xfrm>
            <a:off x="6812675" y="2385786"/>
            <a:ext cx="355750" cy="371924"/>
          </a:xfrm>
          <a:prstGeom prst="rect">
            <a:avLst/>
          </a:prstGeom>
          <a:noFill/>
          <a:ln>
            <a:noFill/>
          </a:ln>
        </p:spPr>
      </p:pic>
      <p:pic>
        <p:nvPicPr>
          <p:cNvPr id="481" name="Google Shape;481;p33"/>
          <p:cNvPicPr preferRelativeResize="0"/>
          <p:nvPr/>
        </p:nvPicPr>
        <p:blipFill>
          <a:blip r:embed="rId5">
            <a:alphaModFix/>
          </a:blip>
          <a:stretch>
            <a:fillRect/>
          </a:stretch>
        </p:blipFill>
        <p:spPr>
          <a:xfrm>
            <a:off x="6812675" y="3094475"/>
            <a:ext cx="355750" cy="391335"/>
          </a:xfrm>
          <a:prstGeom prst="rect">
            <a:avLst/>
          </a:prstGeom>
          <a:noFill/>
          <a:ln>
            <a:noFill/>
          </a:ln>
        </p:spPr>
      </p:pic>
      <p:sp>
        <p:nvSpPr>
          <p:cNvPr id="482" name="Google Shape;482;p33"/>
          <p:cNvSpPr txBox="1"/>
          <p:nvPr/>
        </p:nvSpPr>
        <p:spPr>
          <a:xfrm>
            <a:off x="7168425" y="1570000"/>
            <a:ext cx="1732500" cy="19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 0 points</a:t>
            </a:r>
            <a:endParaRPr sz="2400">
              <a:solidFill>
                <a:schemeClr val="dk1"/>
              </a:solidFill>
              <a:latin typeface="Roboto Condensed Light"/>
              <a:ea typeface="Roboto Condensed Light"/>
              <a:cs typeface="Roboto Condensed Light"/>
              <a:sym typeface="Roboto Condensed Light"/>
            </a:endParaRPr>
          </a:p>
          <a:p>
            <a:pPr marL="0" lvl="0" indent="0" algn="l" rtl="0">
              <a:spcBef>
                <a:spcPts val="0"/>
              </a:spcBef>
              <a:spcAft>
                <a:spcPts val="0"/>
              </a:spcAft>
              <a:buNone/>
            </a:pPr>
            <a:endParaRPr sz="2400">
              <a:solidFill>
                <a:schemeClr val="dk1"/>
              </a:solidFill>
              <a:latin typeface="Roboto Condensed Light"/>
              <a:ea typeface="Roboto Condensed Light"/>
              <a:cs typeface="Roboto Condensed Light"/>
              <a:sym typeface="Roboto Condensed Light"/>
            </a:endParaRPr>
          </a:p>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 0.5 points</a:t>
            </a:r>
            <a:endParaRPr sz="2400">
              <a:solidFill>
                <a:schemeClr val="dk1"/>
              </a:solidFill>
              <a:latin typeface="Roboto Condensed Light"/>
              <a:ea typeface="Roboto Condensed Light"/>
              <a:cs typeface="Roboto Condensed Light"/>
              <a:sym typeface="Roboto Condensed Light"/>
            </a:endParaRPr>
          </a:p>
          <a:p>
            <a:pPr marL="0" lvl="0" indent="0" algn="l" rtl="0">
              <a:spcBef>
                <a:spcPts val="0"/>
              </a:spcBef>
              <a:spcAft>
                <a:spcPts val="0"/>
              </a:spcAft>
              <a:buNone/>
            </a:pPr>
            <a:endParaRPr sz="2400">
              <a:solidFill>
                <a:schemeClr val="dk1"/>
              </a:solidFill>
              <a:latin typeface="Roboto Condensed Light"/>
              <a:ea typeface="Roboto Condensed Light"/>
              <a:cs typeface="Roboto Condensed Light"/>
              <a:sym typeface="Roboto Condensed Light"/>
            </a:endParaRPr>
          </a:p>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 1 points</a:t>
            </a:r>
            <a:endParaRPr sz="2400">
              <a:solidFill>
                <a:schemeClr val="dk1"/>
              </a:solidFill>
              <a:latin typeface="Roboto Condensed Light"/>
              <a:ea typeface="Roboto Condensed Light"/>
              <a:cs typeface="Roboto Condensed Light"/>
              <a:sym typeface="Roboto Condensed Light"/>
            </a:endParaRPr>
          </a:p>
        </p:txBody>
      </p:sp>
      <p:pic>
        <p:nvPicPr>
          <p:cNvPr id="483" name="Google Shape;483;p33"/>
          <p:cNvPicPr preferRelativeResize="0"/>
          <p:nvPr/>
        </p:nvPicPr>
        <p:blipFill rotWithShape="1">
          <a:blip r:embed="rId6">
            <a:alphaModFix/>
          </a:blip>
          <a:srcRect l="631" r="622"/>
          <a:stretch/>
        </p:blipFill>
        <p:spPr>
          <a:xfrm>
            <a:off x="162125" y="1463313"/>
            <a:ext cx="6237749" cy="3531875"/>
          </a:xfrm>
          <a:prstGeom prst="rect">
            <a:avLst/>
          </a:prstGeom>
          <a:noFill/>
          <a:ln>
            <a:noFill/>
          </a:ln>
        </p:spPr>
      </p:pic>
      <p:sp>
        <p:nvSpPr>
          <p:cNvPr id="484" name="Google Shape;484;p33"/>
          <p:cNvSpPr/>
          <p:nvPr/>
        </p:nvSpPr>
        <p:spPr>
          <a:xfrm>
            <a:off x="4169625" y="1506500"/>
            <a:ext cx="1088700" cy="3445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4"/>
          <p:cNvSpPr/>
          <p:nvPr/>
        </p:nvSpPr>
        <p:spPr>
          <a:xfrm>
            <a:off x="6686550" y="4155950"/>
            <a:ext cx="2457600" cy="98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sp>
        <p:nvSpPr>
          <p:cNvPr id="490" name="Google Shape;490;p34"/>
          <p:cNvSpPr txBox="1">
            <a:spLocks noGrp="1"/>
          </p:cNvSpPr>
          <p:nvPr>
            <p:ph type="title"/>
          </p:nvPr>
        </p:nvSpPr>
        <p:spPr>
          <a:xfrm>
            <a:off x="339250" y="392575"/>
            <a:ext cx="66075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Construction Methods</a:t>
            </a:r>
            <a:endParaRPr sz="3600"/>
          </a:p>
        </p:txBody>
      </p:sp>
      <p:sp>
        <p:nvSpPr>
          <p:cNvPr id="491" name="Google Shape;491;p34"/>
          <p:cNvSpPr txBox="1">
            <a:spLocks noGrp="1"/>
          </p:cNvSpPr>
          <p:nvPr>
            <p:ph type="body" idx="1"/>
          </p:nvPr>
        </p:nvSpPr>
        <p:spPr>
          <a:xfrm>
            <a:off x="206149" y="1605425"/>
            <a:ext cx="4133100" cy="3145500"/>
          </a:xfrm>
          <a:prstGeom prst="rect">
            <a:avLst/>
          </a:prstGeom>
        </p:spPr>
        <p:txBody>
          <a:bodyPr spcFirstLastPara="1" wrap="square" lIns="91425" tIns="91425" rIns="91425" bIns="91425" anchor="ctr" anchorCtr="0">
            <a:noAutofit/>
          </a:bodyPr>
          <a:lstStyle/>
          <a:p>
            <a:pPr marL="457200" lvl="0" indent="-361950" algn="l" rtl="0">
              <a:lnSpc>
                <a:spcPct val="115000"/>
              </a:lnSpc>
              <a:spcBef>
                <a:spcPts val="600"/>
              </a:spcBef>
              <a:spcAft>
                <a:spcPts val="0"/>
              </a:spcAft>
              <a:buSzPts val="2100"/>
              <a:buFont typeface="Roboto Condensed"/>
              <a:buChar char="▰"/>
            </a:pPr>
            <a:r>
              <a:rPr lang="en" sz="2100" dirty="0">
                <a:latin typeface="Roboto Condensed"/>
                <a:ea typeface="Roboto Condensed"/>
                <a:cs typeface="Roboto Condensed"/>
                <a:sym typeface="Roboto Condensed"/>
              </a:rPr>
              <a:t>Insert shims on existing piers as space opens</a:t>
            </a:r>
            <a:endParaRPr sz="2100" dirty="0">
              <a:latin typeface="Roboto Condensed"/>
              <a:ea typeface="Roboto Condensed"/>
              <a:cs typeface="Roboto Condensed"/>
              <a:sym typeface="Roboto Condensed"/>
            </a:endParaRPr>
          </a:p>
          <a:p>
            <a:pPr marL="457200" lvl="0" indent="-361950" algn="l" rtl="0">
              <a:lnSpc>
                <a:spcPct val="115000"/>
              </a:lnSpc>
              <a:spcBef>
                <a:spcPts val="0"/>
              </a:spcBef>
              <a:spcAft>
                <a:spcPts val="0"/>
              </a:spcAft>
              <a:buSzPts val="2100"/>
              <a:buFont typeface="Roboto Condensed"/>
              <a:buChar char="▰"/>
            </a:pPr>
            <a:r>
              <a:rPr lang="en" sz="2100" dirty="0">
                <a:latin typeface="Roboto Condensed"/>
                <a:ea typeface="Roboto Condensed"/>
                <a:cs typeface="Roboto Condensed"/>
                <a:sym typeface="Roboto Condensed"/>
              </a:rPr>
              <a:t>Interconnection using structural fasteners or welding</a:t>
            </a:r>
            <a:endParaRPr sz="2100" dirty="0">
              <a:latin typeface="Roboto Condensed"/>
              <a:ea typeface="Roboto Condensed"/>
              <a:cs typeface="Roboto Condensed"/>
              <a:sym typeface="Roboto Condensed"/>
            </a:endParaRPr>
          </a:p>
          <a:p>
            <a:pPr marL="457200" lvl="0" indent="-361950" algn="l" rtl="0">
              <a:lnSpc>
                <a:spcPct val="115000"/>
              </a:lnSpc>
              <a:spcBef>
                <a:spcPts val="0"/>
              </a:spcBef>
              <a:spcAft>
                <a:spcPts val="0"/>
              </a:spcAft>
              <a:buSzPts val="2100"/>
              <a:buFont typeface="Roboto Condensed"/>
              <a:buChar char="▰"/>
            </a:pPr>
            <a:r>
              <a:rPr lang="en" sz="2100" dirty="0">
                <a:latin typeface="Roboto Condensed"/>
                <a:ea typeface="Roboto Condensed"/>
                <a:cs typeface="Roboto Condensed"/>
                <a:sym typeface="Roboto Condensed"/>
              </a:rPr>
              <a:t>Concrete connection done using anchors</a:t>
            </a:r>
            <a:endParaRPr sz="2100" dirty="0">
              <a:latin typeface="Roboto Condensed"/>
              <a:ea typeface="Roboto Condensed"/>
              <a:cs typeface="Roboto Condensed"/>
              <a:sym typeface="Roboto Condensed"/>
            </a:endParaRPr>
          </a:p>
          <a:p>
            <a:pPr marL="457200" lvl="0" indent="-361950" algn="l" rtl="0">
              <a:lnSpc>
                <a:spcPct val="150000"/>
              </a:lnSpc>
              <a:spcBef>
                <a:spcPts val="0"/>
              </a:spcBef>
              <a:spcAft>
                <a:spcPts val="0"/>
              </a:spcAft>
              <a:buSzPts val="2100"/>
              <a:buFont typeface="Roboto Condensed"/>
              <a:buChar char="▰"/>
            </a:pPr>
            <a:r>
              <a:rPr lang="en" sz="2100" dirty="0">
                <a:latin typeface="Roboto Condensed"/>
                <a:ea typeface="Roboto Condensed"/>
                <a:cs typeface="Roboto Condensed"/>
                <a:sym typeface="Roboto Condensed"/>
              </a:rPr>
              <a:t>Set a concrete form around grillage</a:t>
            </a:r>
            <a:endParaRPr sz="2100" dirty="0">
              <a:latin typeface="Roboto Condensed"/>
              <a:ea typeface="Roboto Condensed"/>
              <a:cs typeface="Roboto Condensed"/>
              <a:sym typeface="Roboto Condensed"/>
            </a:endParaRPr>
          </a:p>
          <a:p>
            <a:pPr marL="457200" lvl="0" indent="-361950" algn="l" rtl="0">
              <a:lnSpc>
                <a:spcPct val="150000"/>
              </a:lnSpc>
              <a:spcBef>
                <a:spcPts val="0"/>
              </a:spcBef>
              <a:spcAft>
                <a:spcPts val="0"/>
              </a:spcAft>
              <a:buSzPts val="2100"/>
              <a:buFont typeface="Roboto Condensed"/>
              <a:buChar char="▰"/>
            </a:pPr>
            <a:r>
              <a:rPr lang="en" sz="2100" dirty="0">
                <a:latin typeface="Roboto Condensed"/>
                <a:ea typeface="Roboto Condensed"/>
                <a:cs typeface="Roboto Condensed"/>
                <a:sym typeface="Roboto Condensed"/>
              </a:rPr>
              <a:t>Place concrete</a:t>
            </a:r>
            <a:endParaRPr sz="2100" dirty="0">
              <a:latin typeface="Roboto Condensed"/>
              <a:ea typeface="Roboto Condensed"/>
              <a:cs typeface="Roboto Condensed"/>
              <a:sym typeface="Roboto Condensed"/>
            </a:endParaRPr>
          </a:p>
        </p:txBody>
      </p:sp>
      <p:sp>
        <p:nvSpPr>
          <p:cNvPr id="492" name="Google Shape;492;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rPr>
              <a:t>24</a:t>
            </a:fld>
            <a:endParaRPr>
              <a:solidFill>
                <a:schemeClr val="dk1"/>
              </a:solidFill>
            </a:endParaRPr>
          </a:p>
        </p:txBody>
      </p:sp>
      <p:sp>
        <p:nvSpPr>
          <p:cNvPr id="493" name="Google Shape;493;p34"/>
          <p:cNvSpPr txBox="1"/>
          <p:nvPr/>
        </p:nvSpPr>
        <p:spPr>
          <a:xfrm>
            <a:off x="6276275" y="4624950"/>
            <a:ext cx="1744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Concrete-encased steel grillage </a:t>
            </a:r>
            <a:endParaRPr sz="1000">
              <a:solidFill>
                <a:schemeClr val="dk1"/>
              </a:solidFill>
              <a:latin typeface="Roboto Condensed Light"/>
              <a:ea typeface="Roboto Condensed Light"/>
              <a:cs typeface="Roboto Condensed Light"/>
              <a:sym typeface="Roboto Condensed Light"/>
            </a:endParaRPr>
          </a:p>
        </p:txBody>
      </p:sp>
      <p:pic>
        <p:nvPicPr>
          <p:cNvPr id="494" name="Google Shape;494;p34"/>
          <p:cNvPicPr preferRelativeResize="0"/>
          <p:nvPr/>
        </p:nvPicPr>
        <p:blipFill>
          <a:blip r:embed="rId3">
            <a:alphaModFix/>
          </a:blip>
          <a:stretch>
            <a:fillRect/>
          </a:stretch>
        </p:blipFill>
        <p:spPr>
          <a:xfrm>
            <a:off x="4427825" y="1293050"/>
            <a:ext cx="4677576" cy="3388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5"/>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Summary</a:t>
            </a:r>
            <a:endParaRPr sz="3600"/>
          </a:p>
        </p:txBody>
      </p:sp>
      <p:sp>
        <p:nvSpPr>
          <p:cNvPr id="500" name="Google Shape;500;p3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501" name="Google Shape;501;p35"/>
          <p:cNvSpPr txBox="1">
            <a:spLocks noGrp="1"/>
          </p:cNvSpPr>
          <p:nvPr>
            <p:ph type="body" idx="4294967295"/>
          </p:nvPr>
        </p:nvSpPr>
        <p:spPr>
          <a:xfrm>
            <a:off x="250250" y="1697225"/>
            <a:ext cx="6774900" cy="3145500"/>
          </a:xfrm>
          <a:prstGeom prst="rect">
            <a:avLst/>
          </a:prstGeom>
        </p:spPr>
        <p:txBody>
          <a:bodyPr spcFirstLastPara="1" wrap="square" lIns="91425" tIns="91425" rIns="91425" bIns="91425" anchor="ctr" anchorCtr="0">
            <a:noAutofit/>
          </a:bodyPr>
          <a:lstStyle/>
          <a:p>
            <a:pPr marL="457200" lvl="0" indent="-381000" algn="l" rtl="0">
              <a:lnSpc>
                <a:spcPct val="150000"/>
              </a:lnSpc>
              <a:spcBef>
                <a:spcPts val="600"/>
              </a:spcBef>
              <a:spcAft>
                <a:spcPts val="0"/>
              </a:spcAft>
              <a:buSzPts val="2400"/>
              <a:buFont typeface="Roboto Condensed"/>
              <a:buChar char="▰"/>
            </a:pPr>
            <a:r>
              <a:rPr lang="en">
                <a:latin typeface="Roboto Condensed"/>
                <a:ea typeface="Roboto Condensed"/>
                <a:cs typeface="Roboto Condensed"/>
                <a:sym typeface="Roboto Condensed"/>
              </a:rPr>
              <a:t>Snow River Bridge raise aims to prevent damage from flooding to the railroad route</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UAAR Consultants followed the Design Criteria to evaluate different alternatives</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Our firm recommends Alternative 4 as the preferred alternative  </a:t>
            </a:r>
            <a:endParaRPr>
              <a:latin typeface="Roboto Condensed"/>
              <a:ea typeface="Roboto Condensed"/>
              <a:cs typeface="Roboto Condensed"/>
              <a:sym typeface="Roboto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What we learned</a:t>
            </a:r>
            <a:endParaRPr sz="3600"/>
          </a:p>
        </p:txBody>
      </p:sp>
      <p:sp>
        <p:nvSpPr>
          <p:cNvPr id="507" name="Google Shape;507;p3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508" name="Google Shape;508;p36"/>
          <p:cNvSpPr txBox="1">
            <a:spLocks noGrp="1"/>
          </p:cNvSpPr>
          <p:nvPr>
            <p:ph type="body" idx="4294967295"/>
          </p:nvPr>
        </p:nvSpPr>
        <p:spPr>
          <a:xfrm>
            <a:off x="406350" y="1491000"/>
            <a:ext cx="6774900" cy="3145500"/>
          </a:xfrm>
          <a:prstGeom prst="rect">
            <a:avLst/>
          </a:prstGeom>
        </p:spPr>
        <p:txBody>
          <a:bodyPr spcFirstLastPara="1" wrap="square" lIns="91425" tIns="91425" rIns="91425" bIns="91425" anchor="ctr" anchorCtr="0">
            <a:noAutofit/>
          </a:bodyPr>
          <a:lstStyle/>
          <a:p>
            <a:pPr marL="457200" lvl="0" indent="-381000" algn="l" rtl="0">
              <a:lnSpc>
                <a:spcPct val="150000"/>
              </a:lnSpc>
              <a:spcBef>
                <a:spcPts val="600"/>
              </a:spcBef>
              <a:spcAft>
                <a:spcPts val="0"/>
              </a:spcAft>
              <a:buSzPts val="2400"/>
              <a:buFont typeface="Roboto Condensed"/>
              <a:buChar char="▰"/>
            </a:pPr>
            <a:r>
              <a:rPr lang="en">
                <a:latin typeface="Roboto Condensed"/>
                <a:ea typeface="Roboto Condensed"/>
                <a:cs typeface="Roboto Condensed"/>
                <a:sym typeface="Roboto Condensed"/>
              </a:rPr>
              <a:t>Time Management</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Civil 3D Design and Plan sets</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Presentation creation and skills</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Communication with a Team</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Budget and Report Creation</a:t>
            </a:r>
            <a:endParaRPr>
              <a:latin typeface="Roboto Condensed"/>
              <a:ea typeface="Roboto Condensed"/>
              <a:cs typeface="Roboto Condensed"/>
              <a:sym typeface="Roboto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References</a:t>
            </a:r>
            <a:endParaRPr sz="3600"/>
          </a:p>
        </p:txBody>
      </p:sp>
      <p:sp>
        <p:nvSpPr>
          <p:cNvPr id="514" name="Google Shape;514;p3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515" name="Google Shape;515;p37"/>
          <p:cNvSpPr txBox="1"/>
          <p:nvPr/>
        </p:nvSpPr>
        <p:spPr>
          <a:xfrm>
            <a:off x="0" y="1615850"/>
            <a:ext cx="7959000" cy="36549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0"/>
              </a:spcAft>
              <a:buNone/>
            </a:pPr>
            <a:r>
              <a:rPr lang="en"/>
              <a:t>HDR, T. H. (2021). </a:t>
            </a:r>
            <a:r>
              <a:rPr lang="en" i="1"/>
              <a:t>Bridge 86.6 over Bird Creek, 15% Bridge Design –Alternatives Memo.</a:t>
            </a:r>
            <a:r>
              <a:rPr lang="en"/>
              <a:t> Anchorage.</a:t>
            </a:r>
            <a:endParaRPr/>
          </a:p>
          <a:p>
            <a:pPr marL="457200" lvl="0" indent="0" algn="l" rtl="0">
              <a:lnSpc>
                <a:spcPct val="115000"/>
              </a:lnSpc>
              <a:spcBef>
                <a:spcPts val="1200"/>
              </a:spcBef>
              <a:spcAft>
                <a:spcPts val="0"/>
              </a:spcAft>
              <a:buNone/>
            </a:pPr>
            <a:r>
              <a:rPr lang="en"/>
              <a:t>Michael Baker International. (2020). </a:t>
            </a:r>
            <a:r>
              <a:rPr lang="en" i="1"/>
              <a:t>Snow River Initial 2D Modeling Report.</a:t>
            </a:r>
            <a:r>
              <a:rPr lang="en"/>
              <a:t> Anchorage.</a:t>
            </a:r>
            <a:endParaRPr/>
          </a:p>
          <a:p>
            <a:pPr marL="457200" lvl="0" indent="0" algn="l" rtl="0">
              <a:lnSpc>
                <a:spcPct val="115000"/>
              </a:lnSpc>
              <a:spcBef>
                <a:spcPts val="1200"/>
              </a:spcBef>
              <a:spcAft>
                <a:spcPts val="0"/>
              </a:spcAft>
              <a:buNone/>
            </a:pPr>
            <a:r>
              <a:rPr lang="en"/>
              <a:t>Michael Baker International. (2023). </a:t>
            </a:r>
            <a:r>
              <a:rPr lang="en" i="1"/>
              <a:t>2023 Snow River Modeling Project Memo.</a:t>
            </a:r>
            <a:r>
              <a:rPr lang="en"/>
              <a:t> Anchorage.</a:t>
            </a:r>
            <a:endParaRPr/>
          </a:p>
          <a:p>
            <a:pPr marL="457200" lvl="0" indent="0" algn="l" rtl="0">
              <a:lnSpc>
                <a:spcPct val="115000"/>
              </a:lnSpc>
              <a:spcBef>
                <a:spcPts val="1200"/>
              </a:spcBef>
              <a:spcAft>
                <a:spcPts val="0"/>
              </a:spcAft>
              <a:buNone/>
            </a:pPr>
            <a:r>
              <a:rPr lang="en"/>
              <a:t>Northern Geotechnical Engineering, Inc. d.b.a.Terra Firma Testing. (2023). </a:t>
            </a:r>
            <a:r>
              <a:rPr lang="en" i="1"/>
              <a:t>GEOTECHNICAL FINDINGS FOR THE SITE OF THE ALASKA RAILROAD CORPORATION RAILBRIDGE BR14.5–SNOW RIVER, ALASKA.</a:t>
            </a:r>
            <a:r>
              <a:rPr lang="en"/>
              <a:t> Anchorage.</a:t>
            </a:r>
            <a:endParaRPr/>
          </a:p>
          <a:p>
            <a:pPr marL="0" lvl="0" indent="0" algn="l" rtl="0">
              <a:lnSpc>
                <a:spcPct val="115000"/>
              </a:lnSpc>
              <a:spcBef>
                <a:spcPts val="1200"/>
              </a:spcBef>
              <a:spcAft>
                <a:spcPts val="0"/>
              </a:spcAft>
              <a:buNone/>
            </a:pPr>
            <a:r>
              <a:rPr lang="en" b="1"/>
              <a:t>	</a:t>
            </a:r>
            <a:endParaRPr b="1"/>
          </a:p>
          <a:p>
            <a:pPr marL="0" lvl="0" indent="0" algn="l" rtl="0">
              <a:lnSpc>
                <a:spcPct val="115000"/>
              </a:lnSpc>
              <a:spcBef>
                <a:spcPts val="1200"/>
              </a:spcBef>
              <a:spcAft>
                <a:spcPts val="0"/>
              </a:spcAft>
              <a:buNone/>
            </a:pPr>
            <a:r>
              <a:rPr lang="en" sz="1100"/>
              <a:t> </a:t>
            </a:r>
            <a:endParaRPr sz="1100"/>
          </a:p>
          <a:p>
            <a:pPr marL="0" lvl="0" indent="0" algn="l" rtl="0">
              <a:spcBef>
                <a:spcPts val="1200"/>
              </a:spcBef>
              <a:spcAft>
                <a:spcPts val="0"/>
              </a:spcAft>
              <a:buNone/>
            </a:pPr>
            <a:endParaRPr sz="2400">
              <a:solidFill>
                <a:schemeClr val="dk1"/>
              </a:solidFill>
              <a:latin typeface="Roboto Condensed Light"/>
              <a:ea typeface="Roboto Condensed Light"/>
              <a:cs typeface="Roboto Condensed Light"/>
              <a:sym typeface="Roboto Condensed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521" name="Google Shape;521;p38"/>
          <p:cNvSpPr txBox="1">
            <a:spLocks noGrp="1"/>
          </p:cNvSpPr>
          <p:nvPr>
            <p:ph type="subTitle" idx="4294967295"/>
          </p:nvPr>
        </p:nvSpPr>
        <p:spPr>
          <a:xfrm>
            <a:off x="5490825" y="1587625"/>
            <a:ext cx="3429000" cy="263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t>Questions?</a:t>
            </a:r>
            <a:endParaRPr sz="4800" b="1" dirty="0"/>
          </a:p>
          <a:p>
            <a:pPr marL="0" lvl="0" indent="0" algn="ctr" rtl="0">
              <a:spcBef>
                <a:spcPts val="0"/>
              </a:spcBef>
              <a:spcAft>
                <a:spcPts val="0"/>
              </a:spcAft>
              <a:buNone/>
            </a:pPr>
            <a:r>
              <a:rPr lang="en" b="1" dirty="0"/>
              <a:t>Please Contact: damelgar@alaska.edu</a:t>
            </a:r>
            <a:endParaRPr b="1" dirty="0"/>
          </a:p>
          <a:p>
            <a:pPr marL="0" lvl="0" indent="0" algn="ctr" rtl="0">
              <a:spcBef>
                <a:spcPts val="0"/>
              </a:spcBef>
              <a:spcAft>
                <a:spcPts val="0"/>
              </a:spcAft>
              <a:buClr>
                <a:schemeClr val="dk1"/>
              </a:buClr>
              <a:buSzPts val="1100"/>
              <a:buFont typeface="Arial"/>
              <a:buNone/>
            </a:pPr>
            <a:endParaRPr sz="2000" b="1" dirty="0"/>
          </a:p>
        </p:txBody>
      </p:sp>
      <p:pic>
        <p:nvPicPr>
          <p:cNvPr id="522" name="Google Shape;522;p38"/>
          <p:cNvPicPr preferRelativeResize="0"/>
          <p:nvPr/>
        </p:nvPicPr>
        <p:blipFill>
          <a:blip r:embed="rId3">
            <a:alphaModFix/>
          </a:blip>
          <a:stretch>
            <a:fillRect/>
          </a:stretch>
        </p:blipFill>
        <p:spPr>
          <a:xfrm>
            <a:off x="7618000" y="53928"/>
            <a:ext cx="1411700" cy="1388875"/>
          </a:xfrm>
          <a:prstGeom prst="rect">
            <a:avLst/>
          </a:prstGeom>
          <a:noFill/>
          <a:ln>
            <a:noFill/>
          </a:ln>
        </p:spPr>
      </p:pic>
      <p:pic>
        <p:nvPicPr>
          <p:cNvPr id="523" name="Google Shape;523;p38"/>
          <p:cNvPicPr preferRelativeResize="0"/>
          <p:nvPr/>
        </p:nvPicPr>
        <p:blipFill rotWithShape="1">
          <a:blip r:embed="rId4">
            <a:alphaModFix/>
          </a:blip>
          <a:srcRect l="16569" t="10134" b="5556"/>
          <a:stretch/>
        </p:blipFill>
        <p:spPr>
          <a:xfrm>
            <a:off x="0" y="-1805775"/>
            <a:ext cx="5152050" cy="69492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3"/>
          <p:cNvSpPr txBox="1">
            <a:spLocks noGrp="1"/>
          </p:cNvSpPr>
          <p:nvPr>
            <p:ph type="title"/>
          </p:nvPr>
        </p:nvSpPr>
        <p:spPr>
          <a:xfrm>
            <a:off x="576425" y="392575"/>
            <a:ext cx="5496300" cy="76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accent5"/>
                </a:solidFill>
              </a:rPr>
              <a:t>Client &amp; Mentors</a:t>
            </a:r>
            <a:endParaRPr sz="3600">
              <a:solidFill>
                <a:schemeClr val="accent5"/>
              </a:solidFill>
            </a:endParaRPr>
          </a:p>
        </p:txBody>
      </p:sp>
      <p:sp>
        <p:nvSpPr>
          <p:cNvPr id="209" name="Google Shape;209;p1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210" name="Google Shape;210;p13"/>
          <p:cNvSpPr txBox="1"/>
          <p:nvPr/>
        </p:nvSpPr>
        <p:spPr>
          <a:xfrm>
            <a:off x="4586350" y="1653825"/>
            <a:ext cx="4462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Client and Mentor: Brian O’Dowd, P.E., Director - Engineering Services</a:t>
            </a:r>
            <a:endParaRPr sz="2400">
              <a:solidFill>
                <a:schemeClr val="dk1"/>
              </a:solidFill>
              <a:latin typeface="Roboto Condensed Light"/>
              <a:ea typeface="Roboto Condensed Light"/>
              <a:cs typeface="Roboto Condensed Light"/>
              <a:sym typeface="Roboto Condensed Light"/>
            </a:endParaRPr>
          </a:p>
        </p:txBody>
      </p:sp>
      <p:sp>
        <p:nvSpPr>
          <p:cNvPr id="211" name="Google Shape;211;p13"/>
          <p:cNvSpPr txBox="1"/>
          <p:nvPr/>
        </p:nvSpPr>
        <p:spPr>
          <a:xfrm>
            <a:off x="4586338" y="2778075"/>
            <a:ext cx="4406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Professional Mentor: Anthony (Tony) Hafner, P.E.</a:t>
            </a:r>
            <a:endParaRPr sz="2400">
              <a:solidFill>
                <a:schemeClr val="dk1"/>
              </a:solidFill>
              <a:latin typeface="Roboto Condensed Light"/>
              <a:ea typeface="Roboto Condensed Light"/>
              <a:cs typeface="Roboto Condensed Light"/>
              <a:sym typeface="Roboto Condensed Light"/>
            </a:endParaRPr>
          </a:p>
        </p:txBody>
      </p:sp>
      <p:sp>
        <p:nvSpPr>
          <p:cNvPr id="212" name="Google Shape;212;p13"/>
          <p:cNvSpPr txBox="1"/>
          <p:nvPr/>
        </p:nvSpPr>
        <p:spPr>
          <a:xfrm>
            <a:off x="4614400" y="3902325"/>
            <a:ext cx="4406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Roboto Condensed Light"/>
                <a:ea typeface="Roboto Condensed Light"/>
                <a:cs typeface="Roboto Condensed Light"/>
                <a:sym typeface="Roboto Condensed Light"/>
              </a:rPr>
              <a:t>Faculty Advisor: Scott Hamel, P.E., PhD</a:t>
            </a:r>
            <a:endParaRPr sz="2400">
              <a:solidFill>
                <a:schemeClr val="dk1"/>
              </a:solidFill>
              <a:latin typeface="Roboto Condensed Light"/>
              <a:ea typeface="Roboto Condensed Light"/>
              <a:cs typeface="Roboto Condensed Light"/>
              <a:sym typeface="Roboto Condensed Light"/>
            </a:endParaRPr>
          </a:p>
        </p:txBody>
      </p:sp>
      <p:pic>
        <p:nvPicPr>
          <p:cNvPr id="213" name="Google Shape;213;p13"/>
          <p:cNvPicPr preferRelativeResize="0"/>
          <p:nvPr/>
        </p:nvPicPr>
        <p:blipFill>
          <a:blip r:embed="rId3">
            <a:alphaModFix/>
          </a:blip>
          <a:stretch>
            <a:fillRect/>
          </a:stretch>
        </p:blipFill>
        <p:spPr>
          <a:xfrm>
            <a:off x="474070" y="1732425"/>
            <a:ext cx="3987367" cy="766200"/>
          </a:xfrm>
          <a:prstGeom prst="rect">
            <a:avLst/>
          </a:prstGeom>
          <a:noFill/>
          <a:ln>
            <a:noFill/>
          </a:ln>
        </p:spPr>
      </p:pic>
      <p:pic>
        <p:nvPicPr>
          <p:cNvPr id="214" name="Google Shape;214;p13"/>
          <p:cNvPicPr preferRelativeResize="0"/>
          <p:nvPr/>
        </p:nvPicPr>
        <p:blipFill>
          <a:blip r:embed="rId4">
            <a:alphaModFix/>
          </a:blip>
          <a:stretch>
            <a:fillRect/>
          </a:stretch>
        </p:blipFill>
        <p:spPr>
          <a:xfrm>
            <a:off x="1774975" y="2952475"/>
            <a:ext cx="1385575" cy="766200"/>
          </a:xfrm>
          <a:prstGeom prst="rect">
            <a:avLst/>
          </a:prstGeom>
          <a:noFill/>
          <a:ln>
            <a:noFill/>
          </a:ln>
        </p:spPr>
      </p:pic>
      <p:pic>
        <p:nvPicPr>
          <p:cNvPr id="215" name="Google Shape;215;p13"/>
          <p:cNvPicPr preferRelativeResize="0"/>
          <p:nvPr/>
        </p:nvPicPr>
        <p:blipFill>
          <a:blip r:embed="rId5">
            <a:alphaModFix/>
          </a:blip>
          <a:stretch>
            <a:fillRect/>
          </a:stretch>
        </p:blipFill>
        <p:spPr>
          <a:xfrm>
            <a:off x="832501" y="4064425"/>
            <a:ext cx="3270524" cy="668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p:nvPr/>
        </p:nvSpPr>
        <p:spPr>
          <a:xfrm>
            <a:off x="6686550" y="4155950"/>
            <a:ext cx="2457600" cy="98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Condensed Light"/>
                <a:ea typeface="Roboto Condensed Light"/>
                <a:cs typeface="Roboto Condensed Light"/>
                <a:sym typeface="Roboto Condensed Light"/>
              </a:rPr>
              <a:t>c</a:t>
            </a:r>
            <a:endParaRPr>
              <a:latin typeface="Roboto Condensed Light"/>
              <a:ea typeface="Roboto Condensed Light"/>
              <a:cs typeface="Roboto Condensed Light"/>
              <a:sym typeface="Roboto Condensed Light"/>
            </a:endParaRPr>
          </a:p>
        </p:txBody>
      </p:sp>
      <p:sp>
        <p:nvSpPr>
          <p:cNvPr id="221" name="Google Shape;221;p1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Overview</a:t>
            </a:r>
            <a:endParaRPr sz="3600"/>
          </a:p>
        </p:txBody>
      </p:sp>
      <p:sp>
        <p:nvSpPr>
          <p:cNvPr id="222" name="Google Shape;222;p1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accent1"/>
                </a:solidFill>
              </a:rPr>
              <a:t>4</a:t>
            </a:fld>
            <a:endParaRPr>
              <a:solidFill>
                <a:schemeClr val="accent1"/>
              </a:solidFill>
            </a:endParaRPr>
          </a:p>
        </p:txBody>
      </p:sp>
      <p:sp>
        <p:nvSpPr>
          <p:cNvPr id="223" name="Google Shape;223;p14"/>
          <p:cNvSpPr txBox="1">
            <a:spLocks noGrp="1"/>
          </p:cNvSpPr>
          <p:nvPr>
            <p:ph type="body" idx="4294967295"/>
          </p:nvPr>
        </p:nvSpPr>
        <p:spPr>
          <a:xfrm>
            <a:off x="488250" y="1487800"/>
            <a:ext cx="3479400" cy="3950700"/>
          </a:xfrm>
          <a:prstGeom prst="rect">
            <a:avLst/>
          </a:prstGeom>
        </p:spPr>
        <p:txBody>
          <a:bodyPr spcFirstLastPara="1" wrap="square" lIns="91425" tIns="91425" rIns="91425" bIns="91425" anchor="ctr" anchorCtr="0">
            <a:spAutoFit/>
          </a:bodyPr>
          <a:lstStyle/>
          <a:p>
            <a:pPr marL="457200" lvl="0" indent="-381000" algn="l" rtl="0">
              <a:lnSpc>
                <a:spcPct val="150000"/>
              </a:lnSpc>
              <a:spcBef>
                <a:spcPts val="600"/>
              </a:spcBef>
              <a:spcAft>
                <a:spcPts val="0"/>
              </a:spcAft>
              <a:buSzPts val="2400"/>
              <a:buFont typeface="Roboto Condensed"/>
              <a:buChar char="▰"/>
            </a:pPr>
            <a:r>
              <a:rPr lang="en">
                <a:latin typeface="Roboto Condensed"/>
                <a:ea typeface="Roboto Condensed"/>
                <a:cs typeface="Roboto Condensed"/>
                <a:sym typeface="Roboto Condensed"/>
              </a:rPr>
              <a:t>Background</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Design Criteria</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Alternative Designs</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Preferred Alternative</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Cost Estimate</a:t>
            </a:r>
            <a:endParaRPr>
              <a:latin typeface="Roboto Condensed"/>
              <a:ea typeface="Roboto Condensed"/>
              <a:cs typeface="Roboto Condensed"/>
              <a:sym typeface="Roboto Condensed"/>
            </a:endParaRPr>
          </a:p>
          <a:p>
            <a:pPr marL="0" lvl="0" indent="0" algn="l" rtl="0">
              <a:spcBef>
                <a:spcPts val="1000"/>
              </a:spcBef>
              <a:spcAft>
                <a:spcPts val="0"/>
              </a:spcAft>
              <a:buNone/>
            </a:pPr>
            <a:endParaRPr/>
          </a:p>
          <a:p>
            <a:pPr marL="0" lvl="0" indent="0" algn="l" rtl="0">
              <a:spcBef>
                <a:spcPts val="1000"/>
              </a:spcBef>
              <a:spcAft>
                <a:spcPts val="1000"/>
              </a:spcAft>
              <a:buNone/>
            </a:pPr>
            <a:endParaRPr/>
          </a:p>
        </p:txBody>
      </p:sp>
      <p:sp>
        <p:nvSpPr>
          <p:cNvPr id="224" name="Google Shape;224;p14"/>
          <p:cNvSpPr txBox="1"/>
          <p:nvPr/>
        </p:nvSpPr>
        <p:spPr>
          <a:xfrm>
            <a:off x="5150060" y="4845950"/>
            <a:ext cx="2386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14.5 bridge seen at a typical water level</a:t>
            </a:r>
            <a:endParaRPr sz="1000">
              <a:solidFill>
                <a:schemeClr val="dk1"/>
              </a:solidFill>
              <a:latin typeface="Roboto Condensed Light"/>
              <a:ea typeface="Roboto Condensed Light"/>
              <a:cs typeface="Roboto Condensed Light"/>
              <a:sym typeface="Roboto Condensed Light"/>
            </a:endParaRPr>
          </a:p>
        </p:txBody>
      </p:sp>
      <p:pic>
        <p:nvPicPr>
          <p:cNvPr id="225" name="Google Shape;225;p14"/>
          <p:cNvPicPr preferRelativeResize="0"/>
          <p:nvPr/>
        </p:nvPicPr>
        <p:blipFill>
          <a:blip r:embed="rId3">
            <a:alphaModFix/>
          </a:blip>
          <a:stretch>
            <a:fillRect/>
          </a:stretch>
        </p:blipFill>
        <p:spPr>
          <a:xfrm>
            <a:off x="4064850" y="1428026"/>
            <a:ext cx="4557215" cy="34179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5"/>
          <p:cNvSpPr txBox="1">
            <a:spLocks noGrp="1"/>
          </p:cNvSpPr>
          <p:nvPr>
            <p:ph type="title"/>
          </p:nvPr>
        </p:nvSpPr>
        <p:spPr>
          <a:xfrm>
            <a:off x="648000" y="35562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Location</a:t>
            </a:r>
            <a:endParaRPr sz="3600"/>
          </a:p>
        </p:txBody>
      </p:sp>
      <p:sp>
        <p:nvSpPr>
          <p:cNvPr id="231" name="Google Shape;231;p1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32" name="Google Shape;232;p15"/>
          <p:cNvPicPr preferRelativeResize="0"/>
          <p:nvPr/>
        </p:nvPicPr>
        <p:blipFill>
          <a:blip r:embed="rId3">
            <a:alphaModFix/>
          </a:blip>
          <a:stretch>
            <a:fillRect/>
          </a:stretch>
        </p:blipFill>
        <p:spPr>
          <a:xfrm>
            <a:off x="0" y="1336850"/>
            <a:ext cx="4655751" cy="3836226"/>
          </a:xfrm>
          <a:prstGeom prst="rect">
            <a:avLst/>
          </a:prstGeom>
          <a:noFill/>
          <a:ln>
            <a:noFill/>
          </a:ln>
        </p:spPr>
      </p:pic>
      <p:sp>
        <p:nvSpPr>
          <p:cNvPr id="233" name="Google Shape;233;p15"/>
          <p:cNvSpPr txBox="1"/>
          <p:nvPr/>
        </p:nvSpPr>
        <p:spPr>
          <a:xfrm>
            <a:off x="843850" y="4517250"/>
            <a:ext cx="1225500" cy="554100"/>
          </a:xfrm>
          <a:prstGeom prst="rect">
            <a:avLst/>
          </a:prstGeom>
          <a:solidFill>
            <a:schemeClr val="accent4"/>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dk1"/>
                </a:solidFill>
                <a:latin typeface="Roboto Condensed"/>
                <a:ea typeface="Roboto Condensed"/>
                <a:cs typeface="Roboto Condensed"/>
                <a:sym typeface="Roboto Condensed"/>
              </a:rPr>
              <a:t>Seward</a:t>
            </a:r>
            <a:endParaRPr sz="2400" b="1">
              <a:solidFill>
                <a:schemeClr val="dk1"/>
              </a:solidFill>
              <a:latin typeface="Roboto Condensed"/>
              <a:ea typeface="Roboto Condensed"/>
              <a:cs typeface="Roboto Condensed"/>
              <a:sym typeface="Roboto Condensed"/>
            </a:endParaRPr>
          </a:p>
        </p:txBody>
      </p:sp>
      <p:sp>
        <p:nvSpPr>
          <p:cNvPr id="234" name="Google Shape;234;p15"/>
          <p:cNvSpPr/>
          <p:nvPr/>
        </p:nvSpPr>
        <p:spPr>
          <a:xfrm>
            <a:off x="2213425" y="4922400"/>
            <a:ext cx="228900" cy="2211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sp>
        <p:nvSpPr>
          <p:cNvPr id="235" name="Google Shape;235;p15"/>
          <p:cNvSpPr/>
          <p:nvPr/>
        </p:nvSpPr>
        <p:spPr>
          <a:xfrm>
            <a:off x="1390325" y="1394700"/>
            <a:ext cx="228900" cy="2211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sp>
        <p:nvSpPr>
          <p:cNvPr id="236" name="Google Shape;236;p15"/>
          <p:cNvSpPr/>
          <p:nvPr/>
        </p:nvSpPr>
        <p:spPr>
          <a:xfrm>
            <a:off x="2261375" y="4320900"/>
            <a:ext cx="369600" cy="315600"/>
          </a:xfrm>
          <a:prstGeom prst="star5">
            <a:avLst>
              <a:gd name="adj" fmla="val 19098"/>
              <a:gd name="hf" fmla="val 105146"/>
              <a:gd name="vf" fmla="val 11055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Light"/>
              <a:ea typeface="Roboto Condensed Light"/>
              <a:cs typeface="Roboto Condensed Light"/>
              <a:sym typeface="Roboto Condensed Light"/>
            </a:endParaRPr>
          </a:p>
        </p:txBody>
      </p:sp>
      <p:pic>
        <p:nvPicPr>
          <p:cNvPr id="237" name="Google Shape;237;p15"/>
          <p:cNvPicPr preferRelativeResize="0"/>
          <p:nvPr/>
        </p:nvPicPr>
        <p:blipFill>
          <a:blip r:embed="rId4">
            <a:alphaModFix/>
          </a:blip>
          <a:stretch>
            <a:fillRect/>
          </a:stretch>
        </p:blipFill>
        <p:spPr>
          <a:xfrm>
            <a:off x="118375" y="1460999"/>
            <a:ext cx="529634" cy="766200"/>
          </a:xfrm>
          <a:prstGeom prst="rect">
            <a:avLst/>
          </a:prstGeom>
          <a:noFill/>
          <a:ln>
            <a:noFill/>
          </a:ln>
        </p:spPr>
      </p:pic>
      <p:sp>
        <p:nvSpPr>
          <p:cNvPr id="238" name="Google Shape;238;p15"/>
          <p:cNvSpPr txBox="1">
            <a:spLocks noGrp="1"/>
          </p:cNvSpPr>
          <p:nvPr>
            <p:ph type="body" idx="4294967295"/>
          </p:nvPr>
        </p:nvSpPr>
        <p:spPr>
          <a:xfrm>
            <a:off x="4868625" y="1615788"/>
            <a:ext cx="4023600" cy="2709900"/>
          </a:xfrm>
          <a:prstGeom prst="rect">
            <a:avLst/>
          </a:prstGeom>
        </p:spPr>
        <p:txBody>
          <a:bodyPr spcFirstLastPara="1" wrap="square" lIns="91425" tIns="91425" rIns="91425" bIns="91425" anchor="ctr" anchorCtr="0">
            <a:noAutofit/>
          </a:bodyPr>
          <a:lstStyle/>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2 hour 7 minute drive time along Seward Highway</a:t>
            </a:r>
            <a:endParaRPr>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a:latin typeface="Roboto Condensed"/>
                <a:ea typeface="Roboto Condensed"/>
                <a:cs typeface="Roboto Condensed"/>
                <a:sym typeface="Roboto Condensed"/>
              </a:rPr>
              <a:t>ARRC Milepost 14.5</a:t>
            </a:r>
            <a:endParaRPr>
              <a:latin typeface="Roboto Condensed"/>
              <a:ea typeface="Roboto Condensed"/>
              <a:cs typeface="Roboto Condensed"/>
              <a:sym typeface="Roboto Condensed"/>
            </a:endParaRPr>
          </a:p>
          <a:p>
            <a:pPr marL="0" lvl="0" indent="0" algn="l" rtl="0">
              <a:spcBef>
                <a:spcPts val="600"/>
              </a:spcBef>
              <a:spcAft>
                <a:spcPts val="0"/>
              </a:spcAft>
              <a:buNone/>
            </a:pPr>
            <a:endParaRPr/>
          </a:p>
          <a:p>
            <a:pPr marL="0" lvl="0" indent="0" algn="l" rtl="0">
              <a:spcBef>
                <a:spcPts val="1000"/>
              </a:spcBef>
              <a:spcAft>
                <a:spcPts val="1000"/>
              </a:spcAft>
              <a:buNone/>
            </a:pPr>
            <a:endParaRPr/>
          </a:p>
        </p:txBody>
      </p:sp>
      <p:sp>
        <p:nvSpPr>
          <p:cNvPr id="239" name="Google Shape;239;p15"/>
          <p:cNvSpPr/>
          <p:nvPr/>
        </p:nvSpPr>
        <p:spPr>
          <a:xfrm rot="2205039">
            <a:off x="5275956" y="2116968"/>
            <a:ext cx="345961" cy="443461"/>
          </a:xfrm>
          <a:prstGeom prst="rect">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FFFF"/>
              </a:solidFill>
              <a:latin typeface="Roboto Condensed Light"/>
              <a:ea typeface="Roboto Condensed Light"/>
              <a:cs typeface="Roboto Condensed Light"/>
              <a:sym typeface="Roboto Condensed Light"/>
            </a:endParaRPr>
          </a:p>
        </p:txBody>
      </p:sp>
      <p:sp>
        <p:nvSpPr>
          <p:cNvPr id="240" name="Google Shape;240;p15"/>
          <p:cNvSpPr txBox="1"/>
          <p:nvPr/>
        </p:nvSpPr>
        <p:spPr>
          <a:xfrm>
            <a:off x="2740275" y="4398000"/>
            <a:ext cx="2630700" cy="554100"/>
          </a:xfrm>
          <a:prstGeom prst="rect">
            <a:avLst/>
          </a:prstGeom>
          <a:solidFill>
            <a:schemeClr val="accent4"/>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dk1"/>
                </a:solidFill>
                <a:latin typeface="Roboto Condensed"/>
                <a:ea typeface="Roboto Condensed"/>
                <a:cs typeface="Roboto Condensed"/>
                <a:sym typeface="Roboto Condensed"/>
              </a:rPr>
              <a:t>Snow River Bridge</a:t>
            </a:r>
            <a:endParaRPr sz="2400" b="1">
              <a:solidFill>
                <a:schemeClr val="dk1"/>
              </a:solidFill>
              <a:latin typeface="Roboto Condensed"/>
              <a:ea typeface="Roboto Condensed"/>
              <a:cs typeface="Roboto Condensed"/>
              <a:sym typeface="Roboto Condensed"/>
            </a:endParaRPr>
          </a:p>
        </p:txBody>
      </p:sp>
      <p:sp>
        <p:nvSpPr>
          <p:cNvPr id="241" name="Google Shape;241;p15"/>
          <p:cNvSpPr txBox="1"/>
          <p:nvPr/>
        </p:nvSpPr>
        <p:spPr>
          <a:xfrm>
            <a:off x="1669675" y="1243650"/>
            <a:ext cx="1487400" cy="523200"/>
          </a:xfrm>
          <a:prstGeom prst="rect">
            <a:avLst/>
          </a:prstGeom>
          <a:solidFill>
            <a:schemeClr val="accent4"/>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chemeClr val="dk1"/>
                </a:solidFill>
                <a:latin typeface="Roboto Condensed"/>
                <a:ea typeface="Roboto Condensed"/>
                <a:cs typeface="Roboto Condensed"/>
                <a:sym typeface="Roboto Condensed"/>
              </a:rPr>
              <a:t>Anchorage</a:t>
            </a:r>
            <a:endParaRPr sz="2200" b="1">
              <a:solidFill>
                <a:schemeClr val="dk1"/>
              </a:solidFill>
              <a:latin typeface="Roboto Condensed"/>
              <a:ea typeface="Roboto Condensed"/>
              <a:cs typeface="Roboto Condensed"/>
              <a:sym typeface="Roboto Condensed"/>
            </a:endParaRPr>
          </a:p>
        </p:txBody>
      </p:sp>
      <p:sp>
        <p:nvSpPr>
          <p:cNvPr id="242" name="Google Shape;242;p15"/>
          <p:cNvSpPr txBox="1"/>
          <p:nvPr/>
        </p:nvSpPr>
        <p:spPr>
          <a:xfrm>
            <a:off x="5480275" y="4237325"/>
            <a:ext cx="2058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Provided by ARRC</a:t>
            </a:r>
            <a:endParaRPr sz="1000">
              <a:solidFill>
                <a:schemeClr val="dk1"/>
              </a:solidFill>
              <a:latin typeface="Roboto Condensed Light"/>
              <a:ea typeface="Roboto Condensed Light"/>
              <a:cs typeface="Roboto Condensed Light"/>
              <a:sym typeface="Roboto Condensed Light"/>
            </a:endParaRPr>
          </a:p>
        </p:txBody>
      </p:sp>
      <p:pic>
        <p:nvPicPr>
          <p:cNvPr id="243" name="Google Shape;243;p15"/>
          <p:cNvPicPr preferRelativeResize="0"/>
          <p:nvPr/>
        </p:nvPicPr>
        <p:blipFill rotWithShape="1">
          <a:blip r:embed="rId5">
            <a:alphaModFix/>
          </a:blip>
          <a:srcRect l="1835" t="4752"/>
          <a:stretch/>
        </p:blipFill>
        <p:spPr>
          <a:xfrm>
            <a:off x="3207525" y="1022375"/>
            <a:ext cx="5936474" cy="3214949"/>
          </a:xfrm>
          <a:prstGeom prst="rect">
            <a:avLst/>
          </a:prstGeom>
          <a:noFill/>
          <a:ln w="28575" cap="flat" cmpd="sng">
            <a:solidFill>
              <a:schemeClr val="dk2"/>
            </a:solidFill>
            <a:prstDash val="solid"/>
            <a:round/>
            <a:headEnd type="none" w="sm" len="sm"/>
            <a:tailEnd type="none" w="sm" len="sm"/>
          </a:ln>
        </p:spPr>
      </p:pic>
      <p:cxnSp>
        <p:nvCxnSpPr>
          <p:cNvPr id="244" name="Google Shape;244;p15"/>
          <p:cNvCxnSpPr/>
          <p:nvPr/>
        </p:nvCxnSpPr>
        <p:spPr>
          <a:xfrm rot="10800000" flipH="1">
            <a:off x="2489525" y="3925375"/>
            <a:ext cx="709200" cy="50790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What is at Stake? </a:t>
            </a:r>
            <a:endParaRPr sz="3600"/>
          </a:p>
        </p:txBody>
      </p:sp>
      <p:sp>
        <p:nvSpPr>
          <p:cNvPr id="250" name="Google Shape;250;p16"/>
          <p:cNvSpPr txBox="1">
            <a:spLocks noGrp="1"/>
          </p:cNvSpPr>
          <p:nvPr>
            <p:ph type="body" idx="1"/>
          </p:nvPr>
        </p:nvSpPr>
        <p:spPr>
          <a:xfrm>
            <a:off x="4988100" y="1515913"/>
            <a:ext cx="3378300" cy="2724300"/>
          </a:xfrm>
          <a:prstGeom prst="rect">
            <a:avLst/>
          </a:prstGeom>
        </p:spPr>
        <p:txBody>
          <a:bodyPr spcFirstLastPara="1" wrap="square" lIns="91425" tIns="91425" rIns="91425" bIns="91425" anchor="t" anchorCtr="0">
            <a:noAutofit/>
          </a:bodyPr>
          <a:lstStyle/>
          <a:p>
            <a:pPr marL="457200" lvl="0" indent="-381000" algn="l" rtl="0">
              <a:lnSpc>
                <a:spcPct val="150000"/>
              </a:lnSpc>
              <a:spcBef>
                <a:spcPts val="600"/>
              </a:spcBef>
              <a:spcAft>
                <a:spcPts val="0"/>
              </a:spcAft>
              <a:buSzPts val="2400"/>
              <a:buFont typeface="Roboto Condensed"/>
              <a:buChar char="▰"/>
            </a:pPr>
            <a:r>
              <a:rPr lang="en" sz="2400">
                <a:latin typeface="Roboto Condensed"/>
                <a:ea typeface="Roboto Condensed"/>
                <a:cs typeface="Roboto Condensed"/>
                <a:sym typeface="Roboto Condensed"/>
              </a:rPr>
              <a:t>Freight </a:t>
            </a:r>
            <a:endParaRPr sz="2400">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sz="2400">
                <a:latin typeface="Roboto Condensed"/>
                <a:ea typeface="Roboto Condensed"/>
                <a:cs typeface="Roboto Condensed"/>
                <a:sym typeface="Roboto Condensed"/>
              </a:rPr>
              <a:t>Economy </a:t>
            </a:r>
            <a:endParaRPr sz="2400">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sz="2400">
                <a:latin typeface="Roboto Condensed"/>
                <a:ea typeface="Roboto Condensed"/>
                <a:cs typeface="Roboto Condensed"/>
                <a:sym typeface="Roboto Condensed"/>
              </a:rPr>
              <a:t>Transportation</a:t>
            </a:r>
            <a:endParaRPr sz="2400">
              <a:latin typeface="Roboto Condensed"/>
              <a:ea typeface="Roboto Condensed"/>
              <a:cs typeface="Roboto Condensed"/>
              <a:sym typeface="Roboto Condensed"/>
            </a:endParaRPr>
          </a:p>
        </p:txBody>
      </p:sp>
      <p:sp>
        <p:nvSpPr>
          <p:cNvPr id="251" name="Google Shape;251;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52" name="Google Shape;252;p16"/>
          <p:cNvSpPr txBox="1"/>
          <p:nvPr/>
        </p:nvSpPr>
        <p:spPr>
          <a:xfrm>
            <a:off x="402800" y="4624950"/>
            <a:ext cx="4276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Seward freight yard holding 1,000,000 pounds of frac sand</a:t>
            </a:r>
            <a:endParaRPr sz="1000">
              <a:solidFill>
                <a:schemeClr val="dk1"/>
              </a:solidFill>
              <a:latin typeface="Roboto Condensed Light"/>
              <a:ea typeface="Roboto Condensed Light"/>
              <a:cs typeface="Roboto Condensed Light"/>
              <a:sym typeface="Roboto Condensed Light"/>
            </a:endParaRPr>
          </a:p>
        </p:txBody>
      </p:sp>
      <p:pic>
        <p:nvPicPr>
          <p:cNvPr id="253" name="Google Shape;253;p16"/>
          <p:cNvPicPr preferRelativeResize="0"/>
          <p:nvPr/>
        </p:nvPicPr>
        <p:blipFill rotWithShape="1">
          <a:blip r:embed="rId3">
            <a:alphaModFix/>
          </a:blip>
          <a:srcRect/>
          <a:stretch/>
        </p:blipFill>
        <p:spPr>
          <a:xfrm>
            <a:off x="402825" y="1417650"/>
            <a:ext cx="4276442" cy="3207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7"/>
          <p:cNvSpPr txBox="1">
            <a:spLocks noGrp="1"/>
          </p:cNvSpPr>
          <p:nvPr>
            <p:ph type="body" idx="1"/>
          </p:nvPr>
        </p:nvSpPr>
        <p:spPr>
          <a:xfrm>
            <a:off x="312475" y="1511000"/>
            <a:ext cx="4482000" cy="2724300"/>
          </a:xfrm>
          <a:prstGeom prst="rect">
            <a:avLst/>
          </a:prstGeom>
        </p:spPr>
        <p:txBody>
          <a:bodyPr spcFirstLastPara="1" wrap="square" lIns="91425" tIns="91425" rIns="91425" bIns="91425" anchor="t" anchorCtr="0">
            <a:noAutofit/>
          </a:bodyPr>
          <a:lstStyle/>
          <a:p>
            <a:pPr marL="457200" lvl="0" indent="-381000" algn="l" rtl="0">
              <a:lnSpc>
                <a:spcPct val="150000"/>
              </a:lnSpc>
              <a:spcBef>
                <a:spcPts val="600"/>
              </a:spcBef>
              <a:spcAft>
                <a:spcPts val="0"/>
              </a:spcAft>
              <a:buSzPts val="2400"/>
              <a:buFont typeface="Roboto Condensed"/>
              <a:buChar char="▰"/>
            </a:pPr>
            <a:r>
              <a:rPr lang="en" sz="2400" dirty="0">
                <a:latin typeface="Roboto Condensed"/>
                <a:ea typeface="Roboto Condensed"/>
                <a:cs typeface="Roboto Condensed"/>
                <a:sym typeface="Roboto Condensed"/>
              </a:rPr>
              <a:t>Jökulhlaups (Glacial lake outburst flood) </a:t>
            </a:r>
            <a:endParaRPr sz="2400" dirty="0">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sz="2400" dirty="0">
                <a:latin typeface="Roboto Condensed"/>
                <a:ea typeface="Roboto Condensed"/>
                <a:cs typeface="Roboto Condensed"/>
                <a:sym typeface="Roboto Condensed"/>
              </a:rPr>
              <a:t>Structure at risk of overtopping</a:t>
            </a:r>
            <a:endParaRPr sz="2400" dirty="0">
              <a:latin typeface="Roboto Condensed"/>
              <a:ea typeface="Roboto Condensed"/>
              <a:cs typeface="Roboto Condensed"/>
              <a:sym typeface="Roboto Condensed"/>
            </a:endParaRPr>
          </a:p>
          <a:p>
            <a:pPr marL="457200" lvl="0" indent="-381000" algn="l" rtl="0">
              <a:lnSpc>
                <a:spcPct val="150000"/>
              </a:lnSpc>
              <a:spcBef>
                <a:spcPts val="0"/>
              </a:spcBef>
              <a:spcAft>
                <a:spcPts val="0"/>
              </a:spcAft>
              <a:buSzPts val="2400"/>
              <a:buFont typeface="Roboto Condensed"/>
              <a:buChar char="▰"/>
            </a:pPr>
            <a:r>
              <a:rPr lang="en" sz="2400" dirty="0">
                <a:latin typeface="Roboto Condensed" panose="02000000000000000000" pitchFamily="2" charset="0"/>
                <a:ea typeface="Roboto Condensed" panose="02000000000000000000" pitchFamily="2" charset="0"/>
                <a:cs typeface="Roboto Condensed" panose="02000000000000000000" pitchFamily="2" charset="0"/>
              </a:rPr>
              <a:t>Low chord elevation is too low</a:t>
            </a:r>
            <a:endParaRPr sz="2400" dirty="0">
              <a:latin typeface="Roboto Condensed" panose="02000000000000000000" pitchFamily="2" charset="0"/>
              <a:ea typeface="Roboto Condensed" panose="02000000000000000000" pitchFamily="2" charset="0"/>
              <a:cs typeface="Roboto Condensed" panose="02000000000000000000" pitchFamily="2" charset="0"/>
            </a:endParaRPr>
          </a:p>
          <a:p>
            <a:pPr marL="457200" lvl="0" indent="-355600" algn="l" rtl="0">
              <a:lnSpc>
                <a:spcPct val="150000"/>
              </a:lnSpc>
              <a:spcBef>
                <a:spcPts val="0"/>
              </a:spcBef>
              <a:spcAft>
                <a:spcPts val="0"/>
              </a:spcAft>
              <a:buSzPts val="2000"/>
              <a:buChar char="▰"/>
            </a:pPr>
            <a:r>
              <a:rPr lang="en" sz="2400" dirty="0">
                <a:latin typeface="Roboto Condensed" panose="02000000000000000000" pitchFamily="2" charset="0"/>
                <a:ea typeface="Roboto Condensed" panose="02000000000000000000" pitchFamily="2" charset="0"/>
                <a:cs typeface="Roboto Condensed" panose="02000000000000000000" pitchFamily="2" charset="0"/>
              </a:rPr>
              <a:t>Multiplate structure restricts clearance</a:t>
            </a:r>
            <a:endParaRPr sz="2400" dirty="0">
              <a:latin typeface="Roboto Condensed" panose="02000000000000000000" pitchFamily="2" charset="0"/>
              <a:ea typeface="Roboto Condensed" panose="02000000000000000000" pitchFamily="2" charset="0"/>
              <a:cs typeface="Roboto Condensed" panose="02000000000000000000" pitchFamily="2" charset="0"/>
              <a:sym typeface="Roboto Condensed"/>
            </a:endParaRPr>
          </a:p>
        </p:txBody>
      </p:sp>
      <p:sp>
        <p:nvSpPr>
          <p:cNvPr id="259" name="Google Shape;259;p17"/>
          <p:cNvSpPr txBox="1">
            <a:spLocks noGrp="1"/>
          </p:cNvSpPr>
          <p:nvPr>
            <p:ph type="title"/>
          </p:nvPr>
        </p:nvSpPr>
        <p:spPr>
          <a:xfrm>
            <a:off x="451500" y="338300"/>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Project Problem</a:t>
            </a:r>
            <a:endParaRPr sz="3600"/>
          </a:p>
        </p:txBody>
      </p:sp>
      <p:sp>
        <p:nvSpPr>
          <p:cNvPr id="260" name="Google Shape;260;p1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261" name="Google Shape;261;p17"/>
          <p:cNvPicPr preferRelativeResize="0"/>
          <p:nvPr/>
        </p:nvPicPr>
        <p:blipFill>
          <a:blip r:embed="rId3">
            <a:alphaModFix/>
          </a:blip>
          <a:stretch>
            <a:fillRect/>
          </a:stretch>
        </p:blipFill>
        <p:spPr>
          <a:xfrm>
            <a:off x="4854300" y="746400"/>
            <a:ext cx="4124700" cy="4026900"/>
          </a:xfrm>
          <a:prstGeom prst="diamond">
            <a:avLst/>
          </a:prstGeom>
          <a:noFill/>
          <a:ln>
            <a:noFill/>
          </a:ln>
        </p:spPr>
      </p:pic>
      <p:sp>
        <p:nvSpPr>
          <p:cNvPr id="262" name="Google Shape;262;p17"/>
          <p:cNvSpPr txBox="1"/>
          <p:nvPr/>
        </p:nvSpPr>
        <p:spPr>
          <a:xfrm>
            <a:off x="7860400" y="3950200"/>
            <a:ext cx="1245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Condensed Light"/>
                <a:ea typeface="Roboto Condensed Light"/>
                <a:cs typeface="Roboto Condensed Light"/>
                <a:sym typeface="Roboto Condensed Light"/>
              </a:rPr>
              <a:t>Bridge during 2019 flood</a:t>
            </a:r>
            <a:endParaRPr sz="1000">
              <a:solidFill>
                <a:schemeClr val="dk1"/>
              </a:solidFill>
              <a:latin typeface="Roboto Condensed Light"/>
              <a:ea typeface="Roboto Condensed Light"/>
              <a:cs typeface="Roboto Condensed Light"/>
              <a:sym typeface="Roboto Condensed Light"/>
            </a:endParaRPr>
          </a:p>
        </p:txBody>
      </p:sp>
      <p:sp>
        <p:nvSpPr>
          <p:cNvPr id="263" name="Google Shape;263;p17"/>
          <p:cNvSpPr txBox="1"/>
          <p:nvPr/>
        </p:nvSpPr>
        <p:spPr>
          <a:xfrm>
            <a:off x="7618000" y="2760600"/>
            <a:ext cx="9255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Roboto Condensed"/>
                <a:ea typeface="Roboto Condensed"/>
                <a:cs typeface="Roboto Condensed"/>
                <a:sym typeface="Roboto Condensed"/>
              </a:rPr>
              <a:t>Low chord</a:t>
            </a:r>
            <a:endParaRPr sz="1200">
              <a:solidFill>
                <a:schemeClr val="dk1"/>
              </a:solidFill>
              <a:latin typeface="Roboto Condensed"/>
              <a:ea typeface="Roboto Condensed"/>
              <a:cs typeface="Roboto Condensed"/>
              <a:sym typeface="Roboto Condensed"/>
            </a:endParaRPr>
          </a:p>
        </p:txBody>
      </p:sp>
      <p:cxnSp>
        <p:nvCxnSpPr>
          <p:cNvPr id="264" name="Google Shape;264;p17"/>
          <p:cNvCxnSpPr/>
          <p:nvPr/>
        </p:nvCxnSpPr>
        <p:spPr>
          <a:xfrm rot="10800000">
            <a:off x="7223775" y="2598125"/>
            <a:ext cx="432600" cy="372600"/>
          </a:xfrm>
          <a:prstGeom prst="straightConnector1">
            <a:avLst/>
          </a:prstGeom>
          <a:noFill/>
          <a:ln w="28575" cap="flat" cmpd="sng">
            <a:solidFill>
              <a:schemeClr val="lt1"/>
            </a:solidFill>
            <a:prstDash val="solid"/>
            <a:round/>
            <a:headEnd type="none"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85" name="Google Shape;285;p20"/>
          <p:cNvSpPr txBox="1"/>
          <p:nvPr/>
        </p:nvSpPr>
        <p:spPr>
          <a:xfrm>
            <a:off x="-58875" y="-96150"/>
            <a:ext cx="1261800" cy="5314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oboto Condensed Light"/>
              <a:ea typeface="Roboto Condensed Light"/>
              <a:cs typeface="Roboto Condensed Light"/>
              <a:sym typeface="Roboto Condensed Light"/>
            </a:endParaRPr>
          </a:p>
        </p:txBody>
      </p:sp>
      <p:sp>
        <p:nvSpPr>
          <p:cNvPr id="286" name="Google Shape;286;p20"/>
          <p:cNvSpPr txBox="1"/>
          <p:nvPr/>
        </p:nvSpPr>
        <p:spPr>
          <a:xfrm>
            <a:off x="7941000" y="-36000"/>
            <a:ext cx="1261800" cy="5215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oboto Condensed Light"/>
              <a:ea typeface="Roboto Condensed Light"/>
              <a:cs typeface="Roboto Condensed Light"/>
              <a:sym typeface="Roboto Condensed Light"/>
            </a:endParaRPr>
          </a:p>
        </p:txBody>
      </p:sp>
      <p:pic>
        <p:nvPicPr>
          <p:cNvPr id="2" name="br145flyover">
            <a:hlinkClick r:id="" action="ppaction://media"/>
            <a:extLst>
              <a:ext uri="{FF2B5EF4-FFF2-40B4-BE49-F238E27FC236}">
                <a16:creationId xmlns:a16="http://schemas.microsoft.com/office/drawing/2014/main" id="{E53F56C5-2C7B-7140-B38C-ED178DFC43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601" y="0"/>
            <a:ext cx="9289202" cy="5215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9"/>
          <p:cNvPicPr preferRelativeResize="0"/>
          <p:nvPr/>
        </p:nvPicPr>
        <p:blipFill>
          <a:blip r:embed="rId3">
            <a:alphaModFix/>
          </a:blip>
          <a:stretch>
            <a:fillRect/>
          </a:stretch>
        </p:blipFill>
        <p:spPr>
          <a:xfrm rot="152852">
            <a:off x="-162258" y="-1230823"/>
            <a:ext cx="9496267" cy="7122219"/>
          </a:xfrm>
          <a:prstGeom prst="rect">
            <a:avLst/>
          </a:prstGeom>
          <a:noFill/>
          <a:ln>
            <a:noFill/>
          </a:ln>
        </p:spPr>
      </p:pic>
      <p:sp>
        <p:nvSpPr>
          <p:cNvPr id="278" name="Google Shape;278;p19"/>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79" name="Google Shape;279;p19"/>
          <p:cNvSpPr txBox="1"/>
          <p:nvPr/>
        </p:nvSpPr>
        <p:spPr>
          <a:xfrm>
            <a:off x="262425" y="4672800"/>
            <a:ext cx="3498900" cy="4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lt1"/>
                </a:solidFill>
                <a:highlight>
                  <a:srgbClr val="000000"/>
                </a:highlight>
                <a:latin typeface="Roboto Condensed"/>
                <a:ea typeface="Roboto Condensed"/>
                <a:cs typeface="Roboto Condensed"/>
                <a:sym typeface="Roboto Condensed"/>
              </a:rPr>
              <a:t>Bridge after the flood</a:t>
            </a:r>
            <a:r>
              <a:rPr lang="en" sz="1800" dirty="0">
                <a:solidFill>
                  <a:schemeClr val="lt1"/>
                </a:solidFill>
                <a:highlight>
                  <a:srgbClr val="000000"/>
                </a:highlight>
                <a:latin typeface="Roboto Condensed"/>
                <a:ea typeface="Roboto Condensed"/>
                <a:cs typeface="Roboto Condensed"/>
                <a:sym typeface="Roboto Condensed"/>
              </a:rPr>
              <a:t> </a:t>
            </a:r>
            <a:endParaRPr sz="1800" dirty="0">
              <a:solidFill>
                <a:schemeClr val="lt1"/>
              </a:solidFill>
              <a:highlight>
                <a:srgbClr val="000000"/>
              </a:highlight>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33E44768568546B17A08FC302F2775" ma:contentTypeVersion="16" ma:contentTypeDescription="Create a new document." ma:contentTypeScope="" ma:versionID="74086f1898fa1d0a808a2d8191eda777">
  <xsd:schema xmlns:xsd="http://www.w3.org/2001/XMLSchema" xmlns:xs="http://www.w3.org/2001/XMLSchema" xmlns:p="http://schemas.microsoft.com/office/2006/metadata/properties" xmlns:ns3="e0bb337c-5e24-4aeb-bcd9-e63253f21ce1" xmlns:ns4="f05d9a48-af8e-4be3-bb39-c33488aa3d71" targetNamespace="http://schemas.microsoft.com/office/2006/metadata/properties" ma:root="true" ma:fieldsID="a226ef20f60a28c6aec5c11655134a40" ns3:_="" ns4:_="">
    <xsd:import namespace="e0bb337c-5e24-4aeb-bcd9-e63253f21ce1"/>
    <xsd:import namespace="f05d9a48-af8e-4be3-bb39-c33488aa3d7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SearchPropertie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ystemTag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bb337c-5e24-4aeb-bcd9-e63253f21c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5d9a48-af8e-4be3-bb39-c33488aa3d71"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0bb337c-5e24-4aeb-bcd9-e63253f21ce1" xsi:nil="true"/>
  </documentManagement>
</p:properties>
</file>

<file path=customXml/itemProps1.xml><?xml version="1.0" encoding="utf-8"?>
<ds:datastoreItem xmlns:ds="http://schemas.openxmlformats.org/officeDocument/2006/customXml" ds:itemID="{FA145078-ECD3-4941-A393-1BAEBA7FB34E}">
  <ds:schemaRefs>
    <ds:schemaRef ds:uri="http://schemas.microsoft.com/sharepoint/v3/contenttype/forms"/>
  </ds:schemaRefs>
</ds:datastoreItem>
</file>

<file path=customXml/itemProps2.xml><?xml version="1.0" encoding="utf-8"?>
<ds:datastoreItem xmlns:ds="http://schemas.openxmlformats.org/officeDocument/2006/customXml" ds:itemID="{6F7BAB9F-0573-4B23-A22C-887CFEEE9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bb337c-5e24-4aeb-bcd9-e63253f21ce1"/>
    <ds:schemaRef ds:uri="f05d9a48-af8e-4be3-bb39-c33488aa3d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BF73ED-9667-46D9-B010-51E04A94A6CA}">
  <ds:schemaRefs>
    <ds:schemaRef ds:uri="e0bb337c-5e24-4aeb-bcd9-e63253f21ce1"/>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schemas.microsoft.com/office/infopath/2007/PartnerControls"/>
    <ds:schemaRef ds:uri="f05d9a48-af8e-4be3-bb39-c33488aa3d71"/>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TotalTime>
  <Words>1489</Words>
  <Application>Microsoft Office PowerPoint</Application>
  <PresentationFormat>On-screen Show (16:9)</PresentationFormat>
  <Paragraphs>208</Paragraphs>
  <Slides>28</Slides>
  <Notes>28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Roboto Condensed Light</vt:lpstr>
      <vt:lpstr>Arvo</vt:lpstr>
      <vt:lpstr>Roboto Condensed</vt:lpstr>
      <vt:lpstr>Salerio template</vt:lpstr>
      <vt:lpstr>Snow River Bridge: ARRC Superstructure Raise </vt:lpstr>
      <vt:lpstr>UAAR Team</vt:lpstr>
      <vt:lpstr>Client &amp; Mentors</vt:lpstr>
      <vt:lpstr>Overview</vt:lpstr>
      <vt:lpstr>Location</vt:lpstr>
      <vt:lpstr>What is at Stake? </vt:lpstr>
      <vt:lpstr>Project Problem</vt:lpstr>
      <vt:lpstr>PowerPoint Presentation</vt:lpstr>
      <vt:lpstr>PowerPoint Presentation</vt:lpstr>
      <vt:lpstr>Objectives</vt:lpstr>
      <vt:lpstr>Design Constraints</vt:lpstr>
      <vt:lpstr>Alternatives</vt:lpstr>
      <vt:lpstr>Shared Elements</vt:lpstr>
      <vt:lpstr>AKDOT&amp;PF Multiplate Structure</vt:lpstr>
      <vt:lpstr>1. No Build</vt:lpstr>
      <vt:lpstr>2. Superstructure Replacement</vt:lpstr>
      <vt:lpstr>3. Substructure Replacement</vt:lpstr>
      <vt:lpstr>4. Bridge Superstructure Raise</vt:lpstr>
      <vt:lpstr>4. Bridge Superstructure Raise</vt:lpstr>
      <vt:lpstr>5. Track Realignment</vt:lpstr>
      <vt:lpstr>Alternative Evaluation</vt:lpstr>
      <vt:lpstr>Cost Estimate</vt:lpstr>
      <vt:lpstr>Alternative Evaluation</vt:lpstr>
      <vt:lpstr>Construction Methods</vt:lpstr>
      <vt:lpstr>Summary</vt:lpstr>
      <vt:lpstr>What we learned</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 River Bridge: ARRC Superstructure Raise</dc:title>
  <dc:creator>Dj Nmp</dc:creator>
  <cp:lastModifiedBy>Dianny Melgar</cp:lastModifiedBy>
  <cp:revision>3</cp:revision>
  <dcterms:modified xsi:type="dcterms:W3CDTF">2024-04-26T01:32:57Z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0x0101003533E44768568546B17A08FC302F2775</vt:lpwstr>
  </property>
</Properties>
</file>