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2918400" cy="219456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210" autoAdjust="0"/>
    <p:restoredTop sz="95282" autoAdjust="0"/>
  </p:normalViewPr>
  <p:slideViewPr>
    <p:cSldViewPr snapToGrid="0">
      <p:cViewPr>
        <p:scale>
          <a:sx n="200" d="100"/>
          <a:sy n="200" d="100"/>
        </p:scale>
        <p:origin x="-13950" y="-229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645920" y="875520"/>
            <a:ext cx="29626200" cy="3664800"/>
          </a:xfrm>
          <a:prstGeom prst="rect">
            <a:avLst/>
          </a:prstGeom>
        </p:spPr>
        <p:txBody>
          <a:bodyPr lIns="0" tIns="0" rIns="0" bIns="0" anchor="ctr"/>
          <a:lstStyle/>
          <a:p>
            <a:endParaRPr/>
          </a:p>
        </p:txBody>
      </p:sp>
      <p:sp>
        <p:nvSpPr>
          <p:cNvPr id="32" name="PlaceHolder 2"/>
          <p:cNvSpPr>
            <a:spLocks noGrp="1"/>
          </p:cNvSpPr>
          <p:nvPr>
            <p:ph type="body"/>
          </p:nvPr>
        </p:nvSpPr>
        <p:spPr>
          <a:xfrm>
            <a:off x="1645920" y="5135040"/>
            <a:ext cx="29626200" cy="6071040"/>
          </a:xfrm>
          <a:prstGeom prst="rect">
            <a:avLst/>
          </a:prstGeom>
        </p:spPr>
        <p:txBody>
          <a:bodyPr lIns="0" tIns="0" rIns="0" bIns="0"/>
          <a:lstStyle/>
          <a:p>
            <a:endParaRPr/>
          </a:p>
        </p:txBody>
      </p:sp>
      <p:sp>
        <p:nvSpPr>
          <p:cNvPr id="33" name="PlaceHolder 3"/>
          <p:cNvSpPr>
            <a:spLocks noGrp="1"/>
          </p:cNvSpPr>
          <p:nvPr>
            <p:ph type="body"/>
          </p:nvPr>
        </p:nvSpPr>
        <p:spPr>
          <a:xfrm>
            <a:off x="1645920" y="11783160"/>
            <a:ext cx="29626200" cy="607104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645920" y="875520"/>
            <a:ext cx="29626200" cy="3664800"/>
          </a:xfrm>
          <a:prstGeom prst="rect">
            <a:avLst/>
          </a:prstGeom>
        </p:spPr>
        <p:txBody>
          <a:bodyPr lIns="0" tIns="0" rIns="0" bIns="0" anchor="ctr"/>
          <a:lstStyle/>
          <a:p>
            <a:endParaRPr/>
          </a:p>
        </p:txBody>
      </p:sp>
      <p:sp>
        <p:nvSpPr>
          <p:cNvPr id="35" name="PlaceHolder 2"/>
          <p:cNvSpPr>
            <a:spLocks noGrp="1"/>
          </p:cNvSpPr>
          <p:nvPr>
            <p:ph type="body"/>
          </p:nvPr>
        </p:nvSpPr>
        <p:spPr>
          <a:xfrm>
            <a:off x="1645920" y="5135040"/>
            <a:ext cx="14457240" cy="6071040"/>
          </a:xfrm>
          <a:prstGeom prst="rect">
            <a:avLst/>
          </a:prstGeom>
        </p:spPr>
        <p:txBody>
          <a:bodyPr lIns="0" tIns="0" rIns="0" bIns="0"/>
          <a:lstStyle/>
          <a:p>
            <a:endParaRPr/>
          </a:p>
        </p:txBody>
      </p:sp>
      <p:sp>
        <p:nvSpPr>
          <p:cNvPr id="36" name="PlaceHolder 3"/>
          <p:cNvSpPr>
            <a:spLocks noGrp="1"/>
          </p:cNvSpPr>
          <p:nvPr>
            <p:ph type="body"/>
          </p:nvPr>
        </p:nvSpPr>
        <p:spPr>
          <a:xfrm>
            <a:off x="16826400" y="5135040"/>
            <a:ext cx="14457240" cy="6071040"/>
          </a:xfrm>
          <a:prstGeom prst="rect">
            <a:avLst/>
          </a:prstGeom>
        </p:spPr>
        <p:txBody>
          <a:bodyPr lIns="0" tIns="0" rIns="0" bIns="0"/>
          <a:lstStyle/>
          <a:p>
            <a:endParaRPr/>
          </a:p>
        </p:txBody>
      </p:sp>
      <p:sp>
        <p:nvSpPr>
          <p:cNvPr id="37" name="PlaceHolder 4"/>
          <p:cNvSpPr>
            <a:spLocks noGrp="1"/>
          </p:cNvSpPr>
          <p:nvPr>
            <p:ph type="body"/>
          </p:nvPr>
        </p:nvSpPr>
        <p:spPr>
          <a:xfrm>
            <a:off x="16826400" y="11783160"/>
            <a:ext cx="14457240" cy="6071040"/>
          </a:xfrm>
          <a:prstGeom prst="rect">
            <a:avLst/>
          </a:prstGeom>
        </p:spPr>
        <p:txBody>
          <a:bodyPr lIns="0" tIns="0" rIns="0" bIns="0"/>
          <a:lstStyle/>
          <a:p>
            <a:endParaRPr/>
          </a:p>
        </p:txBody>
      </p:sp>
      <p:sp>
        <p:nvSpPr>
          <p:cNvPr id="38" name="PlaceHolder 5"/>
          <p:cNvSpPr>
            <a:spLocks noGrp="1"/>
          </p:cNvSpPr>
          <p:nvPr>
            <p:ph type="body"/>
          </p:nvPr>
        </p:nvSpPr>
        <p:spPr>
          <a:xfrm>
            <a:off x="1645920" y="11783160"/>
            <a:ext cx="14457240" cy="607104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1645920" y="875520"/>
            <a:ext cx="29626200" cy="3664800"/>
          </a:xfrm>
          <a:prstGeom prst="rect">
            <a:avLst/>
          </a:prstGeom>
        </p:spPr>
        <p:txBody>
          <a:bodyPr lIns="0" tIns="0" rIns="0" bIns="0" anchor="ctr"/>
          <a:lstStyle/>
          <a:p>
            <a:endParaRPr/>
          </a:p>
        </p:txBody>
      </p:sp>
      <p:sp>
        <p:nvSpPr>
          <p:cNvPr id="40" name="PlaceHolder 2"/>
          <p:cNvSpPr>
            <a:spLocks noGrp="1"/>
          </p:cNvSpPr>
          <p:nvPr>
            <p:ph type="body"/>
          </p:nvPr>
        </p:nvSpPr>
        <p:spPr>
          <a:xfrm>
            <a:off x="1645920" y="5135040"/>
            <a:ext cx="29626200" cy="12727800"/>
          </a:xfrm>
          <a:prstGeom prst="rect">
            <a:avLst/>
          </a:prstGeom>
        </p:spPr>
        <p:txBody>
          <a:bodyPr lIns="0" tIns="0" rIns="0" bIns="0"/>
          <a:lstStyle/>
          <a:p>
            <a:endParaRPr/>
          </a:p>
        </p:txBody>
      </p:sp>
      <p:sp>
        <p:nvSpPr>
          <p:cNvPr id="41" name="PlaceHolder 3"/>
          <p:cNvSpPr>
            <a:spLocks noGrp="1"/>
          </p:cNvSpPr>
          <p:nvPr>
            <p:ph type="body"/>
          </p:nvPr>
        </p:nvSpPr>
        <p:spPr>
          <a:xfrm>
            <a:off x="1645920" y="5135040"/>
            <a:ext cx="29626200" cy="12727800"/>
          </a:xfrm>
          <a:prstGeom prst="rect">
            <a:avLst/>
          </a:prstGeom>
        </p:spPr>
        <p:txBody>
          <a:bodyPr lIns="0" tIns="0" rIns="0" bIns="0"/>
          <a:lstStyle/>
          <a:p>
            <a:endParaRPr/>
          </a:p>
        </p:txBody>
      </p:sp>
      <p:pic>
        <p:nvPicPr>
          <p:cNvPr id="42" name="Picture 41"/>
          <p:cNvPicPr/>
          <p:nvPr/>
        </p:nvPicPr>
        <p:blipFill>
          <a:blip r:embed="rId2"/>
          <a:stretch>
            <a:fillRect/>
          </a:stretch>
        </p:blipFill>
        <p:spPr>
          <a:xfrm>
            <a:off x="8482680" y="5134680"/>
            <a:ext cx="15951960" cy="12727800"/>
          </a:xfrm>
          <a:prstGeom prst="rect">
            <a:avLst/>
          </a:prstGeom>
          <a:ln>
            <a:noFill/>
          </a:ln>
        </p:spPr>
      </p:pic>
      <p:pic>
        <p:nvPicPr>
          <p:cNvPr id="43" name="Picture 42"/>
          <p:cNvPicPr/>
          <p:nvPr/>
        </p:nvPicPr>
        <p:blipFill>
          <a:blip r:embed="rId2"/>
          <a:stretch>
            <a:fillRect/>
          </a:stretch>
        </p:blipFill>
        <p:spPr>
          <a:xfrm>
            <a:off x="8482680" y="5134680"/>
            <a:ext cx="15951960" cy="1272780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 name="PlaceHolder 1"/>
          <p:cNvSpPr>
            <a:spLocks noGrp="1"/>
          </p:cNvSpPr>
          <p:nvPr>
            <p:ph type="title"/>
          </p:nvPr>
        </p:nvSpPr>
        <p:spPr>
          <a:xfrm>
            <a:off x="1645920" y="875520"/>
            <a:ext cx="29626200" cy="3664800"/>
          </a:xfrm>
          <a:prstGeom prst="rect">
            <a:avLst/>
          </a:prstGeom>
        </p:spPr>
        <p:txBody>
          <a:bodyPr lIns="0" tIns="0" rIns="0" bIns="0" anchor="ctr"/>
          <a:lstStyle/>
          <a:p>
            <a:endParaRPr/>
          </a:p>
        </p:txBody>
      </p:sp>
      <p:sp>
        <p:nvSpPr>
          <p:cNvPr id="11" name="PlaceHolder 2"/>
          <p:cNvSpPr>
            <a:spLocks noGrp="1"/>
          </p:cNvSpPr>
          <p:nvPr>
            <p:ph type="subTitle"/>
          </p:nvPr>
        </p:nvSpPr>
        <p:spPr>
          <a:xfrm>
            <a:off x="1645920" y="5135040"/>
            <a:ext cx="29626200" cy="1272816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1645920" y="875520"/>
            <a:ext cx="29626200" cy="3664800"/>
          </a:xfrm>
          <a:prstGeom prst="rect">
            <a:avLst/>
          </a:prstGeom>
        </p:spPr>
        <p:txBody>
          <a:bodyPr lIns="0" tIns="0" rIns="0" bIns="0" anchor="ctr"/>
          <a:lstStyle/>
          <a:p>
            <a:endParaRPr/>
          </a:p>
        </p:txBody>
      </p:sp>
      <p:sp>
        <p:nvSpPr>
          <p:cNvPr id="13" name="PlaceHolder 2"/>
          <p:cNvSpPr>
            <a:spLocks noGrp="1"/>
          </p:cNvSpPr>
          <p:nvPr>
            <p:ph type="body"/>
          </p:nvPr>
        </p:nvSpPr>
        <p:spPr>
          <a:xfrm>
            <a:off x="1645920" y="5135040"/>
            <a:ext cx="29626200" cy="1272780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645920" y="875520"/>
            <a:ext cx="29626200" cy="3664800"/>
          </a:xfrm>
          <a:prstGeom prst="rect">
            <a:avLst/>
          </a:prstGeom>
        </p:spPr>
        <p:txBody>
          <a:bodyPr lIns="0" tIns="0" rIns="0" bIns="0" anchor="ctr"/>
          <a:lstStyle/>
          <a:p>
            <a:endParaRPr/>
          </a:p>
        </p:txBody>
      </p:sp>
      <p:sp>
        <p:nvSpPr>
          <p:cNvPr id="15" name="PlaceHolder 2"/>
          <p:cNvSpPr>
            <a:spLocks noGrp="1"/>
          </p:cNvSpPr>
          <p:nvPr>
            <p:ph type="body"/>
          </p:nvPr>
        </p:nvSpPr>
        <p:spPr>
          <a:xfrm>
            <a:off x="1645920" y="5135040"/>
            <a:ext cx="14457240" cy="12727800"/>
          </a:xfrm>
          <a:prstGeom prst="rect">
            <a:avLst/>
          </a:prstGeom>
        </p:spPr>
        <p:txBody>
          <a:bodyPr lIns="0" tIns="0" rIns="0" bIns="0"/>
          <a:lstStyle/>
          <a:p>
            <a:endParaRPr/>
          </a:p>
        </p:txBody>
      </p:sp>
      <p:sp>
        <p:nvSpPr>
          <p:cNvPr id="16" name="PlaceHolder 3"/>
          <p:cNvSpPr>
            <a:spLocks noGrp="1"/>
          </p:cNvSpPr>
          <p:nvPr>
            <p:ph type="body"/>
          </p:nvPr>
        </p:nvSpPr>
        <p:spPr>
          <a:xfrm>
            <a:off x="16826400" y="5135040"/>
            <a:ext cx="14457240" cy="1272780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 name="PlaceHolder 1"/>
          <p:cNvSpPr>
            <a:spLocks noGrp="1"/>
          </p:cNvSpPr>
          <p:nvPr>
            <p:ph type="title"/>
          </p:nvPr>
        </p:nvSpPr>
        <p:spPr>
          <a:xfrm>
            <a:off x="1645920" y="875520"/>
            <a:ext cx="29626200" cy="366480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 name="PlaceHolder 1"/>
          <p:cNvSpPr>
            <a:spLocks noGrp="1"/>
          </p:cNvSpPr>
          <p:nvPr>
            <p:ph type="subTitle"/>
          </p:nvPr>
        </p:nvSpPr>
        <p:spPr>
          <a:xfrm>
            <a:off x="1645920" y="875520"/>
            <a:ext cx="29626200" cy="1698768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645920" y="875520"/>
            <a:ext cx="29626200" cy="3664800"/>
          </a:xfrm>
          <a:prstGeom prst="rect">
            <a:avLst/>
          </a:prstGeom>
        </p:spPr>
        <p:txBody>
          <a:bodyPr lIns="0" tIns="0" rIns="0" bIns="0" anchor="ctr"/>
          <a:lstStyle/>
          <a:p>
            <a:endParaRPr/>
          </a:p>
        </p:txBody>
      </p:sp>
      <p:sp>
        <p:nvSpPr>
          <p:cNvPr id="20" name="PlaceHolder 2"/>
          <p:cNvSpPr>
            <a:spLocks noGrp="1"/>
          </p:cNvSpPr>
          <p:nvPr>
            <p:ph type="body"/>
          </p:nvPr>
        </p:nvSpPr>
        <p:spPr>
          <a:xfrm>
            <a:off x="1645920" y="5135040"/>
            <a:ext cx="14457240" cy="6071040"/>
          </a:xfrm>
          <a:prstGeom prst="rect">
            <a:avLst/>
          </a:prstGeom>
        </p:spPr>
        <p:txBody>
          <a:bodyPr lIns="0" tIns="0" rIns="0" bIns="0"/>
          <a:lstStyle/>
          <a:p>
            <a:endParaRPr/>
          </a:p>
        </p:txBody>
      </p:sp>
      <p:sp>
        <p:nvSpPr>
          <p:cNvPr id="21" name="PlaceHolder 3"/>
          <p:cNvSpPr>
            <a:spLocks noGrp="1"/>
          </p:cNvSpPr>
          <p:nvPr>
            <p:ph type="body"/>
          </p:nvPr>
        </p:nvSpPr>
        <p:spPr>
          <a:xfrm>
            <a:off x="1645920" y="11783160"/>
            <a:ext cx="14457240" cy="6071040"/>
          </a:xfrm>
          <a:prstGeom prst="rect">
            <a:avLst/>
          </a:prstGeom>
        </p:spPr>
        <p:txBody>
          <a:bodyPr lIns="0" tIns="0" rIns="0" bIns="0"/>
          <a:lstStyle/>
          <a:p>
            <a:endParaRPr/>
          </a:p>
        </p:txBody>
      </p:sp>
      <p:sp>
        <p:nvSpPr>
          <p:cNvPr id="22" name="PlaceHolder 4"/>
          <p:cNvSpPr>
            <a:spLocks noGrp="1"/>
          </p:cNvSpPr>
          <p:nvPr>
            <p:ph type="body"/>
          </p:nvPr>
        </p:nvSpPr>
        <p:spPr>
          <a:xfrm>
            <a:off x="16826400" y="5135040"/>
            <a:ext cx="14457240" cy="1272780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645920" y="875520"/>
            <a:ext cx="29626200" cy="3664800"/>
          </a:xfrm>
          <a:prstGeom prst="rect">
            <a:avLst/>
          </a:prstGeom>
        </p:spPr>
        <p:txBody>
          <a:bodyPr lIns="0" tIns="0" rIns="0" bIns="0" anchor="ctr"/>
          <a:lstStyle/>
          <a:p>
            <a:endParaRPr/>
          </a:p>
        </p:txBody>
      </p:sp>
      <p:sp>
        <p:nvSpPr>
          <p:cNvPr id="24" name="PlaceHolder 2"/>
          <p:cNvSpPr>
            <a:spLocks noGrp="1"/>
          </p:cNvSpPr>
          <p:nvPr>
            <p:ph type="body"/>
          </p:nvPr>
        </p:nvSpPr>
        <p:spPr>
          <a:xfrm>
            <a:off x="1645920" y="5135040"/>
            <a:ext cx="14457240" cy="12727800"/>
          </a:xfrm>
          <a:prstGeom prst="rect">
            <a:avLst/>
          </a:prstGeom>
        </p:spPr>
        <p:txBody>
          <a:bodyPr lIns="0" tIns="0" rIns="0" bIns="0"/>
          <a:lstStyle/>
          <a:p>
            <a:endParaRPr/>
          </a:p>
        </p:txBody>
      </p:sp>
      <p:sp>
        <p:nvSpPr>
          <p:cNvPr id="25" name="PlaceHolder 3"/>
          <p:cNvSpPr>
            <a:spLocks noGrp="1"/>
          </p:cNvSpPr>
          <p:nvPr>
            <p:ph type="body"/>
          </p:nvPr>
        </p:nvSpPr>
        <p:spPr>
          <a:xfrm>
            <a:off x="16826400" y="5135040"/>
            <a:ext cx="14457240" cy="6071040"/>
          </a:xfrm>
          <a:prstGeom prst="rect">
            <a:avLst/>
          </a:prstGeom>
        </p:spPr>
        <p:txBody>
          <a:bodyPr lIns="0" tIns="0" rIns="0" bIns="0"/>
          <a:lstStyle/>
          <a:p>
            <a:endParaRPr/>
          </a:p>
        </p:txBody>
      </p:sp>
      <p:sp>
        <p:nvSpPr>
          <p:cNvPr id="26" name="PlaceHolder 4"/>
          <p:cNvSpPr>
            <a:spLocks noGrp="1"/>
          </p:cNvSpPr>
          <p:nvPr>
            <p:ph type="body"/>
          </p:nvPr>
        </p:nvSpPr>
        <p:spPr>
          <a:xfrm>
            <a:off x="16826400" y="11783160"/>
            <a:ext cx="14457240" cy="607104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645920" y="875520"/>
            <a:ext cx="29626200" cy="3664800"/>
          </a:xfrm>
          <a:prstGeom prst="rect">
            <a:avLst/>
          </a:prstGeom>
        </p:spPr>
        <p:txBody>
          <a:bodyPr lIns="0" tIns="0" rIns="0" bIns="0" anchor="ctr"/>
          <a:lstStyle/>
          <a:p>
            <a:endParaRPr/>
          </a:p>
        </p:txBody>
      </p:sp>
      <p:sp>
        <p:nvSpPr>
          <p:cNvPr id="28" name="PlaceHolder 2"/>
          <p:cNvSpPr>
            <a:spLocks noGrp="1"/>
          </p:cNvSpPr>
          <p:nvPr>
            <p:ph type="body"/>
          </p:nvPr>
        </p:nvSpPr>
        <p:spPr>
          <a:xfrm>
            <a:off x="1645920" y="5135040"/>
            <a:ext cx="14457240" cy="6071040"/>
          </a:xfrm>
          <a:prstGeom prst="rect">
            <a:avLst/>
          </a:prstGeom>
        </p:spPr>
        <p:txBody>
          <a:bodyPr lIns="0" tIns="0" rIns="0" bIns="0"/>
          <a:lstStyle/>
          <a:p>
            <a:endParaRPr/>
          </a:p>
        </p:txBody>
      </p:sp>
      <p:sp>
        <p:nvSpPr>
          <p:cNvPr id="29" name="PlaceHolder 3"/>
          <p:cNvSpPr>
            <a:spLocks noGrp="1"/>
          </p:cNvSpPr>
          <p:nvPr>
            <p:ph type="body"/>
          </p:nvPr>
        </p:nvSpPr>
        <p:spPr>
          <a:xfrm>
            <a:off x="16826400" y="5135040"/>
            <a:ext cx="14457240" cy="6071040"/>
          </a:xfrm>
          <a:prstGeom prst="rect">
            <a:avLst/>
          </a:prstGeom>
        </p:spPr>
        <p:txBody>
          <a:bodyPr lIns="0" tIns="0" rIns="0" bIns="0"/>
          <a:lstStyle/>
          <a:p>
            <a:endParaRPr/>
          </a:p>
        </p:txBody>
      </p:sp>
      <p:sp>
        <p:nvSpPr>
          <p:cNvPr id="30" name="PlaceHolder 4"/>
          <p:cNvSpPr>
            <a:spLocks noGrp="1"/>
          </p:cNvSpPr>
          <p:nvPr>
            <p:ph type="body"/>
          </p:nvPr>
        </p:nvSpPr>
        <p:spPr>
          <a:xfrm>
            <a:off x="1645920" y="11783160"/>
            <a:ext cx="29626200" cy="607104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CustomShape 1"/>
          <p:cNvSpPr/>
          <p:nvPr/>
        </p:nvSpPr>
        <p:spPr>
          <a:xfrm>
            <a:off x="32369760" y="0"/>
            <a:ext cx="548280" cy="21945240"/>
          </a:xfrm>
          <a:prstGeom prst="rect">
            <a:avLst/>
          </a:prstGeom>
          <a:solidFill>
            <a:srgbClr val="D7E4BD"/>
          </a:solidFill>
          <a:ln w="25560">
            <a:noFill/>
          </a:ln>
        </p:spPr>
      </p:sp>
      <p:sp>
        <p:nvSpPr>
          <p:cNvPr id="11" name="CustomShape 2"/>
          <p:cNvSpPr/>
          <p:nvPr/>
        </p:nvSpPr>
        <p:spPr>
          <a:xfrm>
            <a:off x="0" y="0"/>
            <a:ext cx="548280" cy="21945240"/>
          </a:xfrm>
          <a:prstGeom prst="rect">
            <a:avLst/>
          </a:prstGeom>
          <a:solidFill>
            <a:srgbClr val="D7E4BD"/>
          </a:solidFill>
          <a:ln w="25560">
            <a:noFill/>
          </a:ln>
        </p:spPr>
      </p:sp>
      <p:sp>
        <p:nvSpPr>
          <p:cNvPr id="2" name="CustomShape 3"/>
          <p:cNvSpPr/>
          <p:nvPr/>
        </p:nvSpPr>
        <p:spPr>
          <a:xfrm>
            <a:off x="0" y="0"/>
            <a:ext cx="32918040" cy="2742840"/>
          </a:xfrm>
          <a:prstGeom prst="rect">
            <a:avLst/>
          </a:prstGeom>
          <a:solidFill>
            <a:srgbClr val="376092"/>
          </a:solidFill>
          <a:ln w="25560">
            <a:noFill/>
          </a:ln>
        </p:spPr>
      </p:sp>
      <p:sp>
        <p:nvSpPr>
          <p:cNvPr id="3" name="CustomShape 4"/>
          <p:cNvSpPr/>
          <p:nvPr/>
        </p:nvSpPr>
        <p:spPr>
          <a:xfrm>
            <a:off x="0" y="19202400"/>
            <a:ext cx="32918040" cy="2742840"/>
          </a:xfrm>
          <a:prstGeom prst="rect">
            <a:avLst/>
          </a:prstGeom>
          <a:solidFill>
            <a:srgbClr val="B9CDE5"/>
          </a:solidFill>
          <a:ln w="25560">
            <a:noFill/>
          </a:ln>
        </p:spPr>
      </p:sp>
      <p:pic>
        <p:nvPicPr>
          <p:cNvPr id="4" name="Picture 16"/>
          <p:cNvPicPr/>
          <p:nvPr/>
        </p:nvPicPr>
        <p:blipFill>
          <a:blip r:embed="rId14"/>
          <a:stretch>
            <a:fillRect/>
          </a:stretch>
        </p:blipFill>
        <p:spPr>
          <a:xfrm>
            <a:off x="1371600" y="21717000"/>
            <a:ext cx="1969920" cy="146520"/>
          </a:xfrm>
          <a:prstGeom prst="rect">
            <a:avLst/>
          </a:prstGeom>
          <a:ln>
            <a:noFill/>
          </a:ln>
        </p:spPr>
      </p:pic>
      <p:sp>
        <p:nvSpPr>
          <p:cNvPr id="5" name="CustomShape 5"/>
          <p:cNvSpPr/>
          <p:nvPr/>
        </p:nvSpPr>
        <p:spPr>
          <a:xfrm>
            <a:off x="-7680960" y="0"/>
            <a:ext cx="7131960" cy="21945240"/>
          </a:xfrm>
          <a:prstGeom prst="rect">
            <a:avLst/>
          </a:prstGeom>
          <a:solidFill>
            <a:srgbClr val="D9D9D9"/>
          </a:solidFill>
          <a:ln w="25560">
            <a:noFill/>
          </a:ln>
        </p:spPr>
        <p:txBody>
          <a:bodyPr lIns="122400" tIns="122400" rIns="122400" bIns="122400"/>
          <a:lstStyle/>
          <a:p>
            <a:pPr>
              <a:lnSpc>
                <a:spcPct val="100000"/>
              </a:lnSpc>
            </a:pPr>
            <a:r>
              <a:rPr lang="en-US" sz="4700">
                <a:solidFill>
                  <a:srgbClr val="7F7F7F"/>
                </a:solidFill>
                <a:latin typeface="Calibri"/>
              </a:rPr>
              <a:t>Poster Print Size:</a:t>
            </a:r>
            <a:endParaRPr/>
          </a:p>
          <a:p>
            <a:pPr>
              <a:lnSpc>
                <a:spcPct val="100000"/>
              </a:lnSpc>
            </a:pPr>
            <a:r>
              <a:rPr lang="en-US" sz="3300">
                <a:solidFill>
                  <a:srgbClr val="7F7F7F"/>
                </a:solidFill>
                <a:latin typeface="Calibri"/>
              </a:rPr>
              <a:t>This poster template is 24” high by 36” wide. It can be used to print any poster with a 2:3 aspect ratio including 36x54 and 48x72.</a:t>
            </a:r>
            <a:endParaRPr/>
          </a:p>
          <a:p>
            <a:pPr>
              <a:lnSpc>
                <a:spcPct val="100000"/>
              </a:lnSpc>
            </a:pPr>
            <a:r>
              <a:rPr lang="en-US" sz="4700">
                <a:solidFill>
                  <a:srgbClr val="7F7F7F"/>
                </a:solidFill>
                <a:latin typeface="Calibri"/>
              </a:rPr>
              <a:t>Placeholders:</a:t>
            </a:r>
            <a:endParaRPr/>
          </a:p>
          <a:p>
            <a:pPr>
              <a:lnSpc>
                <a:spcPct val="100000"/>
              </a:lnSpc>
            </a:pPr>
            <a:r>
              <a:rPr lang="en-US" sz="3300">
                <a:solidFill>
                  <a:srgbClr val="7F7F7F"/>
                </a:solidFill>
                <a:latin typeface="Calibri"/>
              </a:rPr>
              <a:t>The various elements included in this poster are ones we often see in medical, research, and scientific posters. Feel free to edit, move,  add, and delete items, or change the layout to suit your needs. Always check with your conference organizer for specific requirements.</a:t>
            </a:r>
            <a:endParaRPr/>
          </a:p>
          <a:p>
            <a:pPr>
              <a:lnSpc>
                <a:spcPct val="100000"/>
              </a:lnSpc>
            </a:pPr>
            <a:r>
              <a:rPr lang="en-US" sz="4700">
                <a:solidFill>
                  <a:srgbClr val="7F7F7F"/>
                </a:solidFill>
                <a:latin typeface="Calibri"/>
              </a:rPr>
              <a:t>Image Quality:</a:t>
            </a:r>
            <a:endParaRPr/>
          </a:p>
          <a:p>
            <a:pPr>
              <a:lnSpc>
                <a:spcPct val="100000"/>
              </a:lnSpc>
            </a:pPr>
            <a:r>
              <a:rPr lang="en-US" sz="3300">
                <a:solidFill>
                  <a:srgbClr val="7F7F7F"/>
                </a:solidFill>
                <a:latin typeface="Calibri"/>
              </a:rPr>
              <a:t>You can place digital photos or logo art in your poster file by selecting the </a:t>
            </a:r>
            <a:r>
              <a:rPr lang="en-US" sz="3300" b="1">
                <a:solidFill>
                  <a:srgbClr val="7F7F7F"/>
                </a:solidFill>
                <a:latin typeface="Calibri"/>
              </a:rPr>
              <a:t>Insert, Picture</a:t>
            </a:r>
            <a:r>
              <a:rPr lang="en-US" sz="3300">
                <a:solidFill>
                  <a:srgbClr val="7F7F7F"/>
                </a:solidFill>
                <a:latin typeface="Calibri"/>
              </a:rPr>
              <a:t> command, or by using standard copy &amp; paste. For best results, all graphic elements should be at least </a:t>
            </a:r>
            <a:r>
              <a:rPr lang="en-US" sz="3300" b="1">
                <a:solidFill>
                  <a:srgbClr val="7F7F7F"/>
                </a:solidFill>
                <a:latin typeface="Calibri"/>
              </a:rPr>
              <a:t>150-200 pixels per inch in their final printed size</a:t>
            </a:r>
            <a:r>
              <a:rPr lang="en-US" sz="3300">
                <a:solidFill>
                  <a:srgbClr val="7F7F7F"/>
                </a:solidFill>
                <a:latin typeface="Calibri"/>
              </a:rPr>
              <a:t>. For instance, a 1600 x 1200 pixel photo will usually look fine up to 8“-10” wide on your printed poster.</a:t>
            </a:r>
            <a:endParaRPr/>
          </a:p>
          <a:p>
            <a:pPr>
              <a:lnSpc>
                <a:spcPct val="100000"/>
              </a:lnSpc>
            </a:pPr>
            <a:r>
              <a:rPr lang="en-US" sz="3300">
                <a:solidFill>
                  <a:srgbClr val="7F7F7F"/>
                </a:solidFill>
                <a:latin typeface="Calibri"/>
              </a:rPr>
              <a:t>To preview the print quality of images, select a magnification of 100% when previewing your poster. This will give you a good idea of what it will look like in print. If you are laying out a large poster and using half-scale dimensions, be sure to preview your graphics at 200% to see them at their final printed size.</a:t>
            </a:r>
            <a:endParaRPr/>
          </a:p>
          <a:p>
            <a:pPr>
              <a:lnSpc>
                <a:spcPct val="100000"/>
              </a:lnSpc>
            </a:pPr>
            <a:r>
              <a:rPr lang="en-US" sz="3300">
                <a:solidFill>
                  <a:srgbClr val="7F7F7F"/>
                </a:solidFill>
                <a:latin typeface="Calibri"/>
              </a:rPr>
              <a:t>Please note that graphics from websites (such as the logo on your hospital's or university's home page) will only be 72dpi and not suitable for printing.</a:t>
            </a:r>
            <a:endParaRPr/>
          </a:p>
          <a:p>
            <a:pPr algn="ctr">
              <a:lnSpc>
                <a:spcPct val="100000"/>
              </a:lnSpc>
            </a:pPr>
            <a:r>
              <a:rPr lang="en-US" sz="2400">
                <a:solidFill>
                  <a:srgbClr val="7F7F7F"/>
                </a:solidFill>
                <a:latin typeface="Calibri"/>
              </a:rPr>
              <a:t>
[This sidebar area does not print.]</a:t>
            </a:r>
            <a:endParaRPr/>
          </a:p>
        </p:txBody>
      </p:sp>
      <p:sp>
        <p:nvSpPr>
          <p:cNvPr id="6" name="CustomShape 6"/>
          <p:cNvSpPr/>
          <p:nvPr/>
        </p:nvSpPr>
        <p:spPr>
          <a:xfrm>
            <a:off x="33467040" y="0"/>
            <a:ext cx="7131960" cy="21945240"/>
          </a:xfrm>
          <a:prstGeom prst="rect">
            <a:avLst/>
          </a:prstGeom>
          <a:solidFill>
            <a:srgbClr val="D9D9D9"/>
          </a:solidFill>
          <a:ln w="25560">
            <a:noFill/>
          </a:ln>
        </p:spPr>
        <p:txBody>
          <a:bodyPr lIns="228600" tIns="228600" rIns="228600" bIns="228600"/>
          <a:lstStyle/>
          <a:p>
            <a:pPr>
              <a:lnSpc>
                <a:spcPct val="100000"/>
              </a:lnSpc>
            </a:pPr>
            <a:r>
              <a:rPr lang="en-US" sz="4700">
                <a:solidFill>
                  <a:srgbClr val="808080"/>
                </a:solidFill>
                <a:latin typeface="Calibri"/>
              </a:rPr>
              <a:t>Change Color Theme:</a:t>
            </a:r>
            <a:endParaRPr/>
          </a:p>
          <a:p>
            <a:pPr>
              <a:lnSpc>
                <a:spcPct val="100000"/>
              </a:lnSpc>
            </a:pPr>
            <a:r>
              <a:rPr lang="en-US" sz="3300">
                <a:solidFill>
                  <a:srgbClr val="808080"/>
                </a:solidFill>
                <a:latin typeface="Calibri"/>
              </a:rPr>
              <a:t>This template is designed to use the built-in color themes in the newer versions of PowerPoint.</a:t>
            </a:r>
            <a:endParaRPr/>
          </a:p>
          <a:p>
            <a:pPr>
              <a:lnSpc>
                <a:spcPct val="100000"/>
              </a:lnSpc>
            </a:pPr>
            <a:r>
              <a:rPr lang="en-US" sz="3300">
                <a:solidFill>
                  <a:srgbClr val="808080"/>
                </a:solidFill>
                <a:latin typeface="Calibri"/>
              </a:rPr>
              <a:t>To change the color theme, select the </a:t>
            </a:r>
            <a:r>
              <a:rPr lang="en-US" sz="3300" b="1">
                <a:solidFill>
                  <a:srgbClr val="808080"/>
                </a:solidFill>
                <a:latin typeface="Calibri"/>
              </a:rPr>
              <a:t>Design</a:t>
            </a:r>
            <a:r>
              <a:rPr lang="en-US" sz="3300">
                <a:solidFill>
                  <a:srgbClr val="808080"/>
                </a:solidFill>
                <a:latin typeface="Calibri"/>
              </a:rPr>
              <a:t> tab, then select the </a:t>
            </a:r>
            <a:r>
              <a:rPr lang="en-US" sz="3300" b="1">
                <a:solidFill>
                  <a:srgbClr val="808080"/>
                </a:solidFill>
                <a:latin typeface="Calibri"/>
              </a:rPr>
              <a:t>Colors</a:t>
            </a:r>
            <a:r>
              <a:rPr lang="en-US" sz="3300">
                <a:solidFill>
                  <a:srgbClr val="808080"/>
                </a:solidFill>
                <a:latin typeface="Calibri"/>
              </a:rPr>
              <a:t> drop-down list.</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r>
              <a:rPr lang="en-US" sz="3300">
                <a:solidFill>
                  <a:srgbClr val="808080"/>
                </a:solidFill>
                <a:latin typeface="Calibri"/>
              </a:rPr>
              <a:t>The default color theme for this template is “Office”, so you can always return to that after trying some of the alternatives.</a:t>
            </a:r>
            <a:endParaRPr/>
          </a:p>
          <a:p>
            <a:pPr>
              <a:lnSpc>
                <a:spcPct val="100000"/>
              </a:lnSpc>
            </a:pPr>
            <a:r>
              <a:rPr lang="en-US" sz="4700">
                <a:solidFill>
                  <a:srgbClr val="808080"/>
                </a:solidFill>
                <a:latin typeface="Calibri"/>
              </a:rPr>
              <a:t>Printing Your Poster:</a:t>
            </a:r>
            <a:endParaRPr/>
          </a:p>
          <a:p>
            <a:pPr>
              <a:lnSpc>
                <a:spcPct val="100000"/>
              </a:lnSpc>
            </a:pPr>
            <a:r>
              <a:rPr lang="en-US" sz="3300">
                <a:solidFill>
                  <a:srgbClr val="808080"/>
                </a:solidFill>
                <a:latin typeface="Calibri"/>
              </a:rPr>
              <a:t>Once your poster file is ready, visit </a:t>
            </a:r>
            <a:r>
              <a:rPr lang="en-US" sz="3300" b="1">
                <a:solidFill>
                  <a:srgbClr val="808080"/>
                </a:solidFill>
                <a:latin typeface="Calibri"/>
              </a:rPr>
              <a:t>www.genigraphics.com</a:t>
            </a:r>
            <a:r>
              <a:rPr lang="en-US" sz="3300">
                <a:solidFill>
                  <a:srgbClr val="808080"/>
                </a:solidFill>
                <a:latin typeface="Calibri"/>
              </a:rPr>
              <a:t> to order a high-quality, affordable poster print. Every order receives a free design review and we can delivery as fast as next business day within the US and Canada. </a:t>
            </a:r>
            <a:endParaRPr/>
          </a:p>
          <a:p>
            <a:pPr>
              <a:lnSpc>
                <a:spcPct val="100000"/>
              </a:lnSpc>
            </a:pPr>
            <a:r>
              <a:rPr lang="en-US" sz="3300">
                <a:solidFill>
                  <a:srgbClr val="808080"/>
                </a:solidFill>
                <a:latin typeface="Calibri"/>
              </a:rPr>
              <a:t>Genigraphics® has been producing output from PowerPoint® longer than anyone in the industry; dating back to when we helped Microsoft® design the PowerPoint® software. </a:t>
            </a:r>
            <a:endParaRPr/>
          </a:p>
          <a:p>
            <a:pPr>
              <a:lnSpc>
                <a:spcPct val="100000"/>
              </a:lnSpc>
            </a:pPr>
            <a:endParaRPr/>
          </a:p>
          <a:p>
            <a:pPr algn="ctr">
              <a:lnSpc>
                <a:spcPct val="100000"/>
              </a:lnSpc>
            </a:pPr>
            <a:r>
              <a:rPr lang="en-US" sz="3300">
                <a:solidFill>
                  <a:srgbClr val="808080"/>
                </a:solidFill>
                <a:latin typeface="Calibri"/>
              </a:rPr>
              <a:t>US and Canada:  1-800-790-4001
Email: info@genigraphics.com</a:t>
            </a:r>
            <a:endParaRPr/>
          </a:p>
          <a:p>
            <a:pPr algn="ctr">
              <a:lnSpc>
                <a:spcPct val="100000"/>
              </a:lnSpc>
            </a:pPr>
            <a:r>
              <a:rPr lang="en-US" sz="2400">
                <a:solidFill>
                  <a:srgbClr val="808080"/>
                </a:solidFill>
                <a:latin typeface="Calibri"/>
              </a:rPr>
              <a:t>
[This sidebar area does not print.]</a:t>
            </a:r>
            <a:endParaRPr/>
          </a:p>
        </p:txBody>
      </p:sp>
      <p:pic>
        <p:nvPicPr>
          <p:cNvPr id="7" name="Picture 13"/>
          <p:cNvPicPr/>
          <p:nvPr/>
        </p:nvPicPr>
        <p:blipFill>
          <a:blip r:embed="rId15"/>
          <a:stretch>
            <a:fillRect/>
          </a:stretch>
        </p:blipFill>
        <p:spPr>
          <a:xfrm>
            <a:off x="33716880" y="4629960"/>
            <a:ext cx="6632280" cy="5123160"/>
          </a:xfrm>
          <a:prstGeom prst="rect">
            <a:avLst/>
          </a:prstGeom>
          <a:ln>
            <a:noFill/>
          </a:ln>
        </p:spPr>
      </p:pic>
      <p:sp>
        <p:nvSpPr>
          <p:cNvPr id="8" name="PlaceHolder 7"/>
          <p:cNvSpPr>
            <a:spLocks noGrp="1"/>
          </p:cNvSpPr>
          <p:nvPr>
            <p:ph type="title"/>
          </p:nvPr>
        </p:nvSpPr>
        <p:spPr>
          <a:xfrm>
            <a:off x="1645920" y="875520"/>
            <a:ext cx="29626200" cy="3664440"/>
          </a:xfrm>
          <a:prstGeom prst="rect">
            <a:avLst/>
          </a:prstGeom>
        </p:spPr>
        <p:txBody>
          <a:bodyPr lIns="0" tIns="0" rIns="0" bIns="0" anchor="ctr"/>
          <a:lstStyle/>
          <a:p>
            <a:r>
              <a:rPr lang="en-US" sz="4600">
                <a:latin typeface="Calibri"/>
              </a:rPr>
              <a:t>Click to edit the title text format</a:t>
            </a:r>
            <a:endParaRPr/>
          </a:p>
        </p:txBody>
      </p:sp>
      <p:sp>
        <p:nvSpPr>
          <p:cNvPr id="9" name="PlaceHolder 8"/>
          <p:cNvSpPr>
            <a:spLocks noGrp="1"/>
          </p:cNvSpPr>
          <p:nvPr>
            <p:ph type="body"/>
          </p:nvPr>
        </p:nvSpPr>
        <p:spPr>
          <a:xfrm>
            <a:off x="1645920" y="5135040"/>
            <a:ext cx="29626200" cy="12727800"/>
          </a:xfrm>
          <a:prstGeom prst="rect">
            <a:avLst/>
          </a:prstGeom>
        </p:spPr>
        <p:txBody>
          <a:bodyPr lIns="0" tIns="0" rIns="0" bIns="0"/>
          <a:lstStyle/>
          <a:p>
            <a:pPr>
              <a:buSzPct val="45000"/>
              <a:buFont typeface="StarSymbol"/>
              <a:buChar char=""/>
            </a:pPr>
            <a:r>
              <a:rPr lang="en-US" sz="1900">
                <a:latin typeface="Calibri"/>
              </a:rPr>
              <a:t>Click to edit the outline text format</a:t>
            </a:r>
            <a:endParaRPr/>
          </a:p>
          <a:p>
            <a:pPr lvl="1">
              <a:buSzPct val="75000"/>
              <a:buFont typeface="StarSymbol"/>
              <a:buChar char=""/>
            </a:pPr>
            <a:r>
              <a:rPr lang="en-US" sz="1900">
                <a:latin typeface="Calibri"/>
              </a:rPr>
              <a:t>Second Outline Level</a:t>
            </a:r>
            <a:endParaRPr/>
          </a:p>
          <a:p>
            <a:pPr lvl="2">
              <a:buSzPct val="45000"/>
              <a:buFont typeface="StarSymbol"/>
              <a:buChar char=""/>
            </a:pPr>
            <a:r>
              <a:rPr lang="en-US" sz="1900">
                <a:latin typeface="Calibri"/>
              </a:rPr>
              <a:t>Third Outline Level</a:t>
            </a:r>
            <a:endParaRPr/>
          </a:p>
          <a:p>
            <a:pPr lvl="3">
              <a:buSzPct val="75000"/>
              <a:buFont typeface="StarSymbol"/>
              <a:buChar char=""/>
            </a:pPr>
            <a:r>
              <a:rPr lang="en-US" sz="1900">
                <a:latin typeface="Calibri"/>
              </a:rPr>
              <a:t>Fourth Outline Level</a:t>
            </a:r>
            <a:endParaRPr/>
          </a:p>
          <a:p>
            <a:pPr lvl="4">
              <a:buSzPct val="45000"/>
              <a:buFont typeface="StarSymbol"/>
              <a:buChar char=""/>
            </a:pPr>
            <a:r>
              <a:rPr lang="en-US" sz="2000">
                <a:latin typeface="Calibri"/>
              </a:rPr>
              <a:t>Fifth Outline Level</a:t>
            </a:r>
            <a:endParaRPr/>
          </a:p>
          <a:p>
            <a:pPr lvl="5">
              <a:buSzPct val="45000"/>
              <a:buFont typeface="StarSymbol"/>
              <a:buChar char=""/>
            </a:pPr>
            <a:r>
              <a:rPr lang="en-US" sz="2000">
                <a:latin typeface="Calibri"/>
              </a:rPr>
              <a:t>Sixth Outline Level</a:t>
            </a:r>
            <a:endParaRPr/>
          </a:p>
          <a:p>
            <a:pPr lvl="6">
              <a:buSzPct val="45000"/>
              <a:buFont typeface="StarSymbol"/>
              <a:buChar char=""/>
            </a:pPr>
            <a:r>
              <a:rPr lang="en-US" sz="2000">
                <a:latin typeface="Calibri"/>
              </a:rPr>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CustomShape 7"/>
          <p:cNvSpPr/>
          <p:nvPr/>
        </p:nvSpPr>
        <p:spPr>
          <a:xfrm>
            <a:off x="1115251" y="4247812"/>
            <a:ext cx="9937282" cy="3200400"/>
          </a:xfrm>
          <a:prstGeom prst="rect">
            <a:avLst/>
          </a:prstGeom>
          <a:solidFill>
            <a:srgbClr val="FFFFFF"/>
          </a:solidFill>
          <a:ln w="12600">
            <a:solidFill>
              <a:srgbClr val="376092"/>
            </a:solidFill>
            <a:round/>
          </a:ln>
        </p:spPr>
        <p:txBody>
          <a:bodyPr lIns="97920" tIns="97920" rIns="97920" bIns="97920"/>
          <a:lstStyle/>
          <a:p>
            <a:pPr>
              <a:lnSpc>
                <a:spcPct val="100000"/>
              </a:lnSpc>
            </a:pPr>
            <a:r>
              <a:rPr lang="en-US" sz="2400" dirty="0">
                <a:latin typeface="Calibri Light" panose="020F0302020204030204" pitchFamily="34" charset="0"/>
              </a:rPr>
              <a:t>The SEA Registration System is comprised of a web application front end and a database back end. Technologies used included PHP, Huge by Panique, </a:t>
            </a:r>
            <a:r>
              <a:rPr lang="en-US" sz="2400" dirty="0" smtClean="0">
                <a:latin typeface="Calibri Light" panose="020F0302020204030204" pitchFamily="34" charset="0"/>
              </a:rPr>
              <a:t>Bootstrap</a:t>
            </a:r>
            <a:r>
              <a:rPr lang="en-US" sz="2400" dirty="0">
                <a:latin typeface="Calibri Light" panose="020F0302020204030204" pitchFamily="34" charset="0"/>
              </a:rPr>
              <a:t>, and AngularJS. Parents create accounts, register participants, and update their data as needed. Administrators can then edit the data, view contact information, and otherwise manipulate user accounts and participant data as needed. The SEA Registration System represents a unified information management system that replaces the existing system involving several different third party applications.</a:t>
            </a:r>
            <a:endParaRPr sz="2400" dirty="0">
              <a:latin typeface="Calibri Light" panose="020F0302020204030204" pitchFamily="34" charset="0"/>
            </a:endParaRPr>
          </a:p>
        </p:txBody>
      </p:sp>
      <p:sp>
        <p:nvSpPr>
          <p:cNvPr id="52" name="CustomShape 9"/>
          <p:cNvSpPr/>
          <p:nvPr/>
        </p:nvSpPr>
        <p:spPr>
          <a:xfrm>
            <a:off x="11398651" y="14172839"/>
            <a:ext cx="12357953" cy="4776842"/>
          </a:xfrm>
          <a:prstGeom prst="rect">
            <a:avLst/>
          </a:prstGeom>
          <a:solidFill>
            <a:srgbClr val="FFFFFF"/>
          </a:solidFill>
          <a:ln w="12600">
            <a:solidFill>
              <a:srgbClr val="376092"/>
            </a:solidFill>
            <a:round/>
          </a:ln>
        </p:spPr>
        <p:txBody>
          <a:bodyPr lIns="97920" tIns="97920" rIns="97920" bIns="97920"/>
          <a:lstStyle/>
          <a:p>
            <a:pPr>
              <a:lnSpc>
                <a:spcPct val="100000"/>
              </a:lnSpc>
            </a:pPr>
            <a:r>
              <a:rPr lang="en-US" sz="2400" dirty="0">
                <a:latin typeface="Calibri Light" panose="020F0302020204030204" pitchFamily="34" charset="0"/>
              </a:rPr>
              <a:t>The SEA Registration System streamlines the registration process for parents by enabling them to make changes and view status updates.  It also reduces the admin workload by consolidating administrative functions into a unified system.  The entire process is much more efficient for both parents and administrators, and ultimately makes it easier for students to attend the Summer Engineering Academies.</a:t>
            </a:r>
          </a:p>
          <a:p>
            <a:pPr>
              <a:lnSpc>
                <a:spcPct val="100000"/>
              </a:lnSpc>
            </a:pPr>
            <a:r>
              <a:rPr lang="en-US" sz="2400" dirty="0">
                <a:latin typeface="Calibri Light" panose="020F0302020204030204" pitchFamily="34" charset="0"/>
              </a:rPr>
              <a:t>The skills learned in the beginning of the project, while slow to come, have paid off now that the main structure of the application is complete. As we continue to add features, the time and research required has been become less and less.  The </a:t>
            </a:r>
            <a:r>
              <a:rPr lang="en-US" sz="2400" dirty="0" err="1">
                <a:latin typeface="Calibri Light" panose="020F0302020204030204" pitchFamily="34" charset="0"/>
              </a:rPr>
              <a:t>MVC</a:t>
            </a:r>
            <a:r>
              <a:rPr lang="en-US" sz="2400" dirty="0">
                <a:latin typeface="Calibri Light" panose="020F0302020204030204" pitchFamily="34" charset="0"/>
              </a:rPr>
              <a:t> pattern makes for logical development in a way that requires less planning than was needed in the past. The </a:t>
            </a:r>
          </a:p>
          <a:p>
            <a:pPr>
              <a:lnSpc>
                <a:spcPct val="100000"/>
              </a:lnSpc>
            </a:pPr>
            <a:r>
              <a:rPr lang="en-US" sz="2400" dirty="0">
                <a:latin typeface="Calibri Light" panose="020F0302020204030204" pitchFamily="34" charset="0"/>
              </a:rPr>
              <a:t>separation of concerns has enabled us to break features down into individual tasks, and quickly release new versions of the application.</a:t>
            </a:r>
          </a:p>
        </p:txBody>
      </p:sp>
      <p:sp>
        <p:nvSpPr>
          <p:cNvPr id="63" name="CustomShape 20"/>
          <p:cNvSpPr/>
          <p:nvPr/>
        </p:nvSpPr>
        <p:spPr>
          <a:xfrm>
            <a:off x="11398651" y="13154760"/>
            <a:ext cx="12357953" cy="1018079"/>
          </a:xfrm>
          <a:prstGeom prst="rect">
            <a:avLst/>
          </a:prstGeom>
          <a:solidFill>
            <a:srgbClr val="376092"/>
          </a:solidFill>
          <a:ln w="25560">
            <a:solidFill>
              <a:srgbClr val="3A5F8B"/>
            </a:solidFill>
            <a:round/>
          </a:ln>
        </p:spPr>
        <p:txBody>
          <a:bodyPr lIns="48960" tIns="24480" rIns="48960" bIns="24480" anchor="ctr"/>
          <a:lstStyle/>
          <a:p>
            <a:pPr algn="ctr">
              <a:lnSpc>
                <a:spcPct val="100000"/>
              </a:lnSpc>
            </a:pPr>
            <a:r>
              <a:rPr lang="en-US" sz="4400" b="1" dirty="0">
                <a:solidFill>
                  <a:srgbClr val="EBF1DE"/>
                </a:solidFill>
                <a:latin typeface="Arial Black" panose="020B0A04020102020204" pitchFamily="34" charset="0"/>
              </a:rPr>
              <a:t>Results</a:t>
            </a:r>
            <a:endParaRPr dirty="0">
              <a:latin typeface="Arial Black" panose="020B0A04020102020204" pitchFamily="34" charset="0"/>
            </a:endParaRPr>
          </a:p>
        </p:txBody>
      </p:sp>
      <p:sp>
        <p:nvSpPr>
          <p:cNvPr id="71" name="CustomShape 25"/>
          <p:cNvSpPr/>
          <p:nvPr/>
        </p:nvSpPr>
        <p:spPr>
          <a:xfrm>
            <a:off x="29992320" y="731520"/>
            <a:ext cx="1827000" cy="1371240"/>
          </a:xfrm>
          <a:prstGeom prst="rect">
            <a:avLst/>
          </a:prstGeom>
          <a:blipFill>
            <a:blip r:embed="rId2"/>
            <a:stretch>
              <a:fillRect/>
            </a:stretch>
          </a:blipFill>
          <a:ln w="9360">
            <a:solidFill>
              <a:srgbClr val="000000"/>
            </a:solidFill>
            <a:miter/>
          </a:ln>
        </p:spPr>
        <p:txBody>
          <a:bodyPr lIns="83880" tIns="41760" rIns="83880" bIns="41760" anchor="ctr"/>
          <a:lstStyle/>
          <a:p>
            <a:pPr algn="ctr">
              <a:lnSpc>
                <a:spcPct val="100000"/>
              </a:lnSpc>
            </a:pPr>
            <a:r>
              <a:rPr lang="en-US" sz="1200" b="1">
                <a:solidFill>
                  <a:srgbClr val="000000"/>
                </a:solidFill>
                <a:latin typeface="Calibri"/>
              </a:rPr>
              <a:t>REPLACE THIS BOX WITH YOUR ORGANIZATION’S</a:t>
            </a:r>
            <a:endParaRPr/>
          </a:p>
          <a:p>
            <a:pPr algn="ctr">
              <a:lnSpc>
                <a:spcPct val="100000"/>
              </a:lnSpc>
            </a:pPr>
            <a:r>
              <a:rPr lang="en-US" sz="1200" b="1">
                <a:solidFill>
                  <a:srgbClr val="000000"/>
                </a:solidFill>
                <a:latin typeface="Calibri"/>
              </a:rPr>
              <a:t>HIGH RESOLUTION LOGO</a:t>
            </a:r>
            <a:endParaRPr/>
          </a:p>
        </p:txBody>
      </p:sp>
      <p:pic>
        <p:nvPicPr>
          <p:cNvPr id="72" name="Picture 71"/>
          <p:cNvPicPr/>
          <p:nvPr/>
        </p:nvPicPr>
        <p:blipFill>
          <a:blip r:embed="rId3"/>
          <a:stretch>
            <a:fillRect/>
          </a:stretch>
        </p:blipFill>
        <p:spPr>
          <a:xfrm>
            <a:off x="430560" y="418680"/>
            <a:ext cx="3200400" cy="1837800"/>
          </a:xfrm>
          <a:prstGeom prst="rect">
            <a:avLst/>
          </a:prstGeom>
          <a:ln>
            <a:noFill/>
          </a:ln>
        </p:spPr>
      </p:pic>
      <p:pic>
        <p:nvPicPr>
          <p:cNvPr id="73" name="Picture 72"/>
          <p:cNvPicPr/>
          <p:nvPr/>
        </p:nvPicPr>
        <p:blipFill>
          <a:blip r:embed="rId3"/>
          <a:stretch>
            <a:fillRect/>
          </a:stretch>
        </p:blipFill>
        <p:spPr>
          <a:xfrm>
            <a:off x="29260800" y="448200"/>
            <a:ext cx="3200400" cy="1837800"/>
          </a:xfrm>
          <a:prstGeom prst="rect">
            <a:avLst/>
          </a:prstGeom>
          <a:ln>
            <a:no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98651" y="3195014"/>
            <a:ext cx="12357953" cy="893208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30606" y="9261431"/>
            <a:ext cx="6922954" cy="9688250"/>
          </a:xfrm>
          <a:prstGeom prst="rect">
            <a:avLst/>
          </a:prstGeom>
        </p:spPr>
      </p:pic>
      <p:sp>
        <p:nvSpPr>
          <p:cNvPr id="38" name="CustomShape 3"/>
          <p:cNvSpPr/>
          <p:nvPr/>
        </p:nvSpPr>
        <p:spPr>
          <a:xfrm>
            <a:off x="1097280" y="19967760"/>
            <a:ext cx="4366650" cy="1573920"/>
          </a:xfrm>
          <a:prstGeom prst="rect">
            <a:avLst/>
          </a:prstGeom>
          <a:solidFill>
            <a:srgbClr val="B9CDE5"/>
          </a:solidFill>
          <a:ln>
            <a:noFill/>
          </a:ln>
        </p:spPr>
        <p:txBody>
          <a:bodyPr wrap="none" lIns="48960" tIns="24480" rIns="48960" bIns="24480"/>
          <a:lstStyle/>
          <a:p>
            <a:pPr>
              <a:lnSpc>
                <a:spcPct val="100000"/>
              </a:lnSpc>
            </a:pPr>
            <a:r>
              <a:rPr lang="en-US" sz="2000" dirty="0">
                <a:solidFill>
                  <a:srgbClr val="000000"/>
                </a:solidFill>
                <a:latin typeface="Calibri" panose="020F0502020204030204" pitchFamily="34" charset="0"/>
              </a:rPr>
              <a:t>Johannes </a:t>
            </a:r>
            <a:r>
              <a:rPr lang="en-US" sz="2000" dirty="0" smtClean="0">
                <a:solidFill>
                  <a:srgbClr val="000000"/>
                </a:solidFill>
                <a:latin typeface="Calibri" panose="020F0502020204030204" pitchFamily="34" charset="0"/>
              </a:rPr>
              <a:t>Meyer</a:t>
            </a:r>
          </a:p>
          <a:p>
            <a:pPr>
              <a:lnSpc>
                <a:spcPct val="100000"/>
              </a:lnSpc>
            </a:pPr>
            <a:r>
              <a:rPr lang="en-US" sz="2000" dirty="0" smtClean="0">
                <a:solidFill>
                  <a:srgbClr val="000000"/>
                </a:solidFill>
                <a:latin typeface="Calibri" panose="020F0502020204030204" pitchFamily="34" charset="0"/>
              </a:rPr>
              <a:t>Project Manager</a:t>
            </a:r>
            <a:endParaRPr sz="2000" dirty="0">
              <a:latin typeface="Calibri" panose="020F0502020204030204" pitchFamily="34" charset="0"/>
            </a:endParaRPr>
          </a:p>
          <a:p>
            <a:pPr>
              <a:lnSpc>
                <a:spcPct val="100000"/>
              </a:lnSpc>
            </a:pPr>
            <a:r>
              <a:rPr lang="en-US" sz="2000" dirty="0">
                <a:solidFill>
                  <a:srgbClr val="000000"/>
                </a:solidFill>
                <a:latin typeface="Calibri" panose="020F0502020204030204" pitchFamily="34" charset="0"/>
              </a:rPr>
              <a:t>UAA College of Business &amp; Public Policy</a:t>
            </a:r>
            <a:endParaRPr sz="2000" dirty="0">
              <a:latin typeface="Calibri" panose="020F0502020204030204" pitchFamily="34" charset="0"/>
            </a:endParaRPr>
          </a:p>
          <a:p>
            <a:pPr>
              <a:lnSpc>
                <a:spcPct val="100000"/>
              </a:lnSpc>
            </a:pPr>
            <a:r>
              <a:rPr lang="en-US" sz="2000" dirty="0">
                <a:solidFill>
                  <a:srgbClr val="000000"/>
                </a:solidFill>
                <a:latin typeface="Calibri" panose="020F0502020204030204" pitchFamily="34" charset="0"/>
              </a:rPr>
              <a:t>Email: </a:t>
            </a:r>
            <a:r>
              <a:rPr lang="en-US" sz="2000" dirty="0" smtClean="0">
                <a:solidFill>
                  <a:srgbClr val="000000"/>
                </a:solidFill>
                <a:latin typeface="Calibri" panose="020F0502020204030204" pitchFamily="34" charset="0"/>
              </a:rPr>
              <a:t>j</a:t>
            </a:r>
            <a:r>
              <a:rPr lang="en-US" sz="2000" dirty="0" smtClean="0">
                <a:solidFill>
                  <a:srgbClr val="000000"/>
                </a:solidFill>
                <a:latin typeface="Calibri" panose="020F0502020204030204" pitchFamily="34" charset="0"/>
              </a:rPr>
              <a:t>cmeyer2@alaska.edu</a:t>
            </a:r>
            <a:endParaRPr sz="2000" dirty="0">
              <a:latin typeface="Calibri" panose="020F0502020204030204" pitchFamily="34" charset="0"/>
            </a:endParaRPr>
          </a:p>
          <a:p>
            <a:pPr>
              <a:lnSpc>
                <a:spcPct val="100000"/>
              </a:lnSpc>
            </a:pPr>
            <a:r>
              <a:rPr lang="en-US" sz="2000" dirty="0">
                <a:solidFill>
                  <a:srgbClr val="000000"/>
                </a:solidFill>
                <a:latin typeface="Calibri" panose="020F0502020204030204" pitchFamily="34" charset="0"/>
              </a:rPr>
              <a:t>Phone: </a:t>
            </a:r>
            <a:r>
              <a:rPr lang="en-US" sz="2000" dirty="0" smtClean="0">
                <a:solidFill>
                  <a:srgbClr val="000000"/>
                </a:solidFill>
                <a:latin typeface="Calibri" panose="020F0502020204030204" pitchFamily="34" charset="0"/>
              </a:rPr>
              <a:t>907-268-0143</a:t>
            </a:r>
            <a:endParaRPr sz="2000" dirty="0">
              <a:latin typeface="Calibri" panose="020F0502020204030204" pitchFamily="34" charset="0"/>
            </a:endParaRPr>
          </a:p>
        </p:txBody>
      </p:sp>
      <p:sp>
        <p:nvSpPr>
          <p:cNvPr id="39" name="CustomShape 4"/>
          <p:cNvSpPr/>
          <p:nvPr/>
        </p:nvSpPr>
        <p:spPr>
          <a:xfrm>
            <a:off x="1097280" y="19297446"/>
            <a:ext cx="11535222" cy="670314"/>
          </a:xfrm>
          <a:prstGeom prst="rect">
            <a:avLst/>
          </a:prstGeom>
          <a:noFill/>
          <a:ln>
            <a:noFill/>
          </a:ln>
        </p:spPr>
        <p:txBody>
          <a:bodyPr wrap="none" lIns="48960" tIns="24480" rIns="48960" bIns="24480"/>
          <a:lstStyle/>
          <a:p>
            <a:pPr>
              <a:lnSpc>
                <a:spcPct val="100000"/>
              </a:lnSpc>
            </a:pPr>
            <a:r>
              <a:rPr lang="en-US" sz="3600" b="1" dirty="0">
                <a:solidFill>
                  <a:srgbClr val="000000"/>
                </a:solidFill>
                <a:latin typeface="Calibri"/>
              </a:rPr>
              <a:t>Contact</a:t>
            </a:r>
            <a:endParaRPr sz="2000" dirty="0"/>
          </a:p>
        </p:txBody>
      </p:sp>
      <p:sp>
        <p:nvSpPr>
          <p:cNvPr id="40" name="CustomShape 3"/>
          <p:cNvSpPr/>
          <p:nvPr/>
        </p:nvSpPr>
        <p:spPr>
          <a:xfrm>
            <a:off x="5463930" y="19967760"/>
            <a:ext cx="4366650" cy="1573920"/>
          </a:xfrm>
          <a:prstGeom prst="rect">
            <a:avLst/>
          </a:prstGeom>
          <a:solidFill>
            <a:srgbClr val="B9CDE5"/>
          </a:solidFill>
          <a:ln>
            <a:noFill/>
          </a:ln>
        </p:spPr>
        <p:txBody>
          <a:bodyPr wrap="none" lIns="48960" tIns="24480" rIns="48960" bIns="24480"/>
          <a:lstStyle/>
          <a:p>
            <a:pPr>
              <a:lnSpc>
                <a:spcPct val="100000"/>
              </a:lnSpc>
            </a:pPr>
            <a:r>
              <a:rPr lang="en-US" sz="2000" dirty="0" smtClean="0">
                <a:solidFill>
                  <a:srgbClr val="000000"/>
                </a:solidFill>
                <a:latin typeface="Calibri" panose="020F0502020204030204" pitchFamily="34" charset="0"/>
              </a:rPr>
              <a:t>Zakary Stone</a:t>
            </a:r>
          </a:p>
          <a:p>
            <a:pPr>
              <a:lnSpc>
                <a:spcPct val="100000"/>
              </a:lnSpc>
            </a:pPr>
            <a:r>
              <a:rPr lang="en-US" sz="2000" dirty="0" smtClean="0">
                <a:solidFill>
                  <a:srgbClr val="000000"/>
                </a:solidFill>
                <a:latin typeface="Calibri" panose="020F0502020204030204" pitchFamily="34" charset="0"/>
              </a:rPr>
              <a:t>Backend Developer</a:t>
            </a:r>
            <a:endParaRPr sz="2000" dirty="0">
              <a:latin typeface="Calibri" panose="020F0502020204030204" pitchFamily="34" charset="0"/>
            </a:endParaRPr>
          </a:p>
          <a:p>
            <a:pPr>
              <a:lnSpc>
                <a:spcPct val="100000"/>
              </a:lnSpc>
            </a:pPr>
            <a:r>
              <a:rPr lang="en-US" sz="2000" dirty="0">
                <a:solidFill>
                  <a:srgbClr val="000000"/>
                </a:solidFill>
                <a:latin typeface="Calibri" panose="020F0502020204030204" pitchFamily="34" charset="0"/>
              </a:rPr>
              <a:t>UAA College of Engineering</a:t>
            </a:r>
            <a:endParaRPr sz="2000" dirty="0">
              <a:latin typeface="Calibri" panose="020F0502020204030204" pitchFamily="34" charset="0"/>
            </a:endParaRPr>
          </a:p>
          <a:p>
            <a:pPr>
              <a:lnSpc>
                <a:spcPct val="100000"/>
              </a:lnSpc>
            </a:pPr>
            <a:r>
              <a:rPr lang="en-US" sz="2000" dirty="0">
                <a:solidFill>
                  <a:srgbClr val="000000"/>
                </a:solidFill>
                <a:latin typeface="Calibri" panose="020F0502020204030204" pitchFamily="34" charset="0"/>
              </a:rPr>
              <a:t>Email: </a:t>
            </a:r>
            <a:r>
              <a:rPr lang="en-US" sz="2000" dirty="0" smtClean="0">
                <a:solidFill>
                  <a:srgbClr val="000000"/>
                </a:solidFill>
                <a:latin typeface="Calibri" panose="020F0502020204030204" pitchFamily="34" charset="0"/>
              </a:rPr>
              <a:t>zrstone@alaska.edu</a:t>
            </a:r>
            <a:endParaRPr sz="2000" dirty="0">
              <a:latin typeface="Calibri" panose="020F0502020204030204" pitchFamily="34" charset="0"/>
            </a:endParaRPr>
          </a:p>
          <a:p>
            <a:pPr>
              <a:lnSpc>
                <a:spcPct val="100000"/>
              </a:lnSpc>
            </a:pPr>
            <a:r>
              <a:rPr lang="en-US" sz="2000" dirty="0">
                <a:solidFill>
                  <a:srgbClr val="000000"/>
                </a:solidFill>
                <a:latin typeface="Calibri" panose="020F0502020204030204" pitchFamily="34" charset="0"/>
              </a:rPr>
              <a:t>Phone: </a:t>
            </a:r>
            <a:r>
              <a:rPr lang="en-US" sz="2000" dirty="0" smtClean="0">
                <a:solidFill>
                  <a:srgbClr val="000000"/>
                </a:solidFill>
                <a:latin typeface="Calibri" panose="020F0502020204030204" pitchFamily="34" charset="0"/>
              </a:rPr>
              <a:t>907-317-8216</a:t>
            </a:r>
            <a:endParaRPr sz="2000" dirty="0">
              <a:latin typeface="Calibri" panose="020F0502020204030204" pitchFamily="34" charset="0"/>
            </a:endParaRPr>
          </a:p>
        </p:txBody>
      </p:sp>
      <p:sp>
        <p:nvSpPr>
          <p:cNvPr id="41" name="CustomShape 3"/>
          <p:cNvSpPr/>
          <p:nvPr/>
        </p:nvSpPr>
        <p:spPr>
          <a:xfrm>
            <a:off x="9830580" y="19967760"/>
            <a:ext cx="4366650" cy="1573920"/>
          </a:xfrm>
          <a:prstGeom prst="rect">
            <a:avLst/>
          </a:prstGeom>
          <a:solidFill>
            <a:srgbClr val="B9CDE5"/>
          </a:solidFill>
          <a:ln>
            <a:noFill/>
          </a:ln>
        </p:spPr>
        <p:txBody>
          <a:bodyPr wrap="none" lIns="48960" tIns="24480" rIns="48960" bIns="24480"/>
          <a:lstStyle/>
          <a:p>
            <a:pPr>
              <a:lnSpc>
                <a:spcPct val="100000"/>
              </a:lnSpc>
            </a:pPr>
            <a:r>
              <a:rPr lang="en-US" sz="2000" dirty="0">
                <a:solidFill>
                  <a:srgbClr val="000000"/>
                </a:solidFill>
                <a:latin typeface="Calibri" panose="020F0502020204030204" pitchFamily="34" charset="0"/>
              </a:rPr>
              <a:t>Christopher </a:t>
            </a:r>
            <a:r>
              <a:rPr lang="en-US" sz="2000" dirty="0" smtClean="0">
                <a:solidFill>
                  <a:srgbClr val="000000"/>
                </a:solidFill>
                <a:latin typeface="Calibri" panose="020F0502020204030204" pitchFamily="34" charset="0"/>
              </a:rPr>
              <a:t>Brooks</a:t>
            </a:r>
          </a:p>
          <a:p>
            <a:pPr>
              <a:lnSpc>
                <a:spcPct val="100000"/>
              </a:lnSpc>
            </a:pPr>
            <a:r>
              <a:rPr lang="en-US" sz="2000" dirty="0" smtClean="0">
                <a:solidFill>
                  <a:srgbClr val="000000"/>
                </a:solidFill>
                <a:latin typeface="Calibri" panose="020F0502020204030204" pitchFamily="34" charset="0"/>
              </a:rPr>
              <a:t>Frontend Developer</a:t>
            </a:r>
            <a:endParaRPr sz="2000" dirty="0">
              <a:latin typeface="Calibri" panose="020F0502020204030204" pitchFamily="34" charset="0"/>
            </a:endParaRPr>
          </a:p>
          <a:p>
            <a:pPr>
              <a:lnSpc>
                <a:spcPct val="100000"/>
              </a:lnSpc>
            </a:pPr>
            <a:r>
              <a:rPr lang="en-US" sz="2000" dirty="0">
                <a:solidFill>
                  <a:srgbClr val="000000"/>
                </a:solidFill>
                <a:latin typeface="Calibri" panose="020F0502020204030204" pitchFamily="34" charset="0"/>
              </a:rPr>
              <a:t>UAA College of Engineering</a:t>
            </a:r>
            <a:endParaRPr sz="2000" dirty="0">
              <a:latin typeface="Calibri" panose="020F0502020204030204" pitchFamily="34" charset="0"/>
            </a:endParaRPr>
          </a:p>
          <a:p>
            <a:pPr>
              <a:lnSpc>
                <a:spcPct val="100000"/>
              </a:lnSpc>
            </a:pPr>
            <a:r>
              <a:rPr lang="en-US" sz="2000" dirty="0">
                <a:solidFill>
                  <a:srgbClr val="000000"/>
                </a:solidFill>
                <a:latin typeface="Calibri" panose="020F0502020204030204" pitchFamily="34" charset="0"/>
              </a:rPr>
              <a:t>Email: cmbrooks2@alaska.edu</a:t>
            </a:r>
            <a:endParaRPr sz="2000" dirty="0">
              <a:latin typeface="Calibri" panose="020F0502020204030204" pitchFamily="34" charset="0"/>
            </a:endParaRPr>
          </a:p>
          <a:p>
            <a:pPr>
              <a:lnSpc>
                <a:spcPct val="100000"/>
              </a:lnSpc>
            </a:pPr>
            <a:r>
              <a:rPr lang="en-US" sz="2000" dirty="0">
                <a:solidFill>
                  <a:srgbClr val="000000"/>
                </a:solidFill>
                <a:latin typeface="Calibri" panose="020F0502020204030204" pitchFamily="34" charset="0"/>
              </a:rPr>
              <a:t>Phone: 907-854-6717</a:t>
            </a:r>
            <a:endParaRPr sz="2000" dirty="0">
              <a:latin typeface="Calibri" panose="020F0502020204030204" pitchFamily="34" charset="0"/>
            </a:endParaRPr>
          </a:p>
        </p:txBody>
      </p:sp>
      <p:sp>
        <p:nvSpPr>
          <p:cNvPr id="42" name="CustomShape 1"/>
          <p:cNvSpPr/>
          <p:nvPr/>
        </p:nvSpPr>
        <p:spPr>
          <a:xfrm>
            <a:off x="4114980" y="15170"/>
            <a:ext cx="24688440" cy="1221480"/>
          </a:xfrm>
          <a:prstGeom prst="rect">
            <a:avLst/>
          </a:prstGeom>
          <a:noFill/>
          <a:ln>
            <a:noFill/>
          </a:ln>
        </p:spPr>
        <p:txBody>
          <a:bodyPr lIns="97920" tIns="244800" rIns="97920" bIns="244800" anchor="ctr"/>
          <a:lstStyle/>
          <a:p>
            <a:pPr algn="ctr">
              <a:lnSpc>
                <a:spcPct val="100000"/>
              </a:lnSpc>
            </a:pPr>
            <a:r>
              <a:rPr lang="en-US" sz="4800" b="1" dirty="0">
                <a:solidFill>
                  <a:srgbClr val="EBF1DE"/>
                </a:solidFill>
                <a:latin typeface="Calibri"/>
              </a:rPr>
              <a:t>Summer Engineering Academies Registration System</a:t>
            </a:r>
            <a:endParaRPr dirty="0"/>
          </a:p>
        </p:txBody>
      </p:sp>
      <p:sp>
        <p:nvSpPr>
          <p:cNvPr id="43" name="CustomShape 2"/>
          <p:cNvSpPr/>
          <p:nvPr/>
        </p:nvSpPr>
        <p:spPr>
          <a:xfrm>
            <a:off x="4362480" y="963148"/>
            <a:ext cx="24688440" cy="1518480"/>
          </a:xfrm>
          <a:prstGeom prst="rect">
            <a:avLst/>
          </a:prstGeom>
          <a:noFill/>
          <a:ln>
            <a:noFill/>
          </a:ln>
        </p:spPr>
        <p:txBody>
          <a:bodyPr lIns="97920" tIns="97920" rIns="97920" bIns="97920" anchor="ctr"/>
          <a:lstStyle/>
          <a:p>
            <a:pPr algn="ctr">
              <a:lnSpc>
                <a:spcPct val="100000"/>
              </a:lnSpc>
            </a:pPr>
            <a:r>
              <a:rPr lang="en-US" sz="2800" dirty="0">
                <a:solidFill>
                  <a:srgbClr val="EBF1DE"/>
                </a:solidFill>
                <a:latin typeface="Calibri"/>
              </a:rPr>
              <a:t>Zachary Stone, Christopher Brooks, Johannes Meyer</a:t>
            </a:r>
            <a:endParaRPr dirty="0"/>
          </a:p>
          <a:p>
            <a:pPr algn="ctr">
              <a:lnSpc>
                <a:spcPct val="100000"/>
              </a:lnSpc>
            </a:pPr>
            <a:r>
              <a:rPr lang="en-US" sz="2800" dirty="0">
                <a:solidFill>
                  <a:srgbClr val="EBF1DE"/>
                </a:solidFill>
                <a:latin typeface="Calibri"/>
              </a:rPr>
              <a:t>University of Alaska Anchorage College of Engineering</a:t>
            </a:r>
          </a:p>
          <a:p>
            <a:pPr algn="ctr">
              <a:lnSpc>
                <a:spcPct val="100000"/>
              </a:lnSpc>
            </a:pPr>
            <a:r>
              <a:rPr lang="en-US" sz="2800" dirty="0">
                <a:solidFill>
                  <a:srgbClr val="EBF1DE"/>
                </a:solidFill>
                <a:latin typeface="Calibri"/>
              </a:rPr>
              <a:t>Supervisor: Dr. Scott Hamel</a:t>
            </a:r>
            <a:endParaRPr dirty="0"/>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5251" y="11523002"/>
            <a:ext cx="9955254" cy="4197722"/>
          </a:xfrm>
          <a:prstGeom prst="rect">
            <a:avLst/>
          </a:prstGeom>
        </p:spPr>
      </p:pic>
      <p:sp>
        <p:nvSpPr>
          <p:cNvPr id="69" name="CustomShape 20"/>
          <p:cNvSpPr/>
          <p:nvPr/>
        </p:nvSpPr>
        <p:spPr>
          <a:xfrm>
            <a:off x="1115251" y="3229733"/>
            <a:ext cx="9937283" cy="1018079"/>
          </a:xfrm>
          <a:prstGeom prst="rect">
            <a:avLst/>
          </a:prstGeom>
          <a:solidFill>
            <a:srgbClr val="376092"/>
          </a:solidFill>
          <a:ln w="25560">
            <a:solidFill>
              <a:srgbClr val="3A5F8B"/>
            </a:solidFill>
            <a:round/>
          </a:ln>
        </p:spPr>
        <p:txBody>
          <a:bodyPr lIns="48960" tIns="24480" rIns="48960" bIns="24480" anchor="ctr"/>
          <a:lstStyle/>
          <a:p>
            <a:pPr algn="ctr">
              <a:lnSpc>
                <a:spcPct val="100000"/>
              </a:lnSpc>
            </a:pPr>
            <a:r>
              <a:rPr lang="en-US" sz="4400" b="1" dirty="0">
                <a:solidFill>
                  <a:srgbClr val="EBF1DE"/>
                </a:solidFill>
                <a:latin typeface="Arial Black" panose="020B0A04020102020204" pitchFamily="34" charset="0"/>
              </a:rPr>
              <a:t>Introduction</a:t>
            </a:r>
            <a:endParaRPr dirty="0">
              <a:latin typeface="Arial Black" panose="020B0A04020102020204" pitchFamily="34" charset="0"/>
            </a:endParaRPr>
          </a:p>
        </p:txBody>
      </p:sp>
      <p:sp>
        <p:nvSpPr>
          <p:cNvPr id="74" name="CustomShape 15"/>
          <p:cNvSpPr/>
          <p:nvPr/>
        </p:nvSpPr>
        <p:spPr>
          <a:xfrm>
            <a:off x="24164846" y="4243275"/>
            <a:ext cx="7654474" cy="4776817"/>
          </a:xfrm>
          <a:prstGeom prst="rect">
            <a:avLst/>
          </a:prstGeom>
          <a:solidFill>
            <a:srgbClr val="FFFFFF"/>
          </a:solidFill>
          <a:ln w="12600">
            <a:solidFill>
              <a:srgbClr val="376092"/>
            </a:solidFill>
            <a:round/>
          </a:ln>
        </p:spPr>
        <p:txBody>
          <a:bodyPr lIns="97920" tIns="97920" rIns="97920" bIns="97920"/>
          <a:lstStyle/>
          <a:p>
            <a:pPr>
              <a:lnSpc>
                <a:spcPct val="100000"/>
              </a:lnSpc>
            </a:pPr>
            <a:r>
              <a:rPr lang="en-US" sz="2400" dirty="0">
                <a:latin typeface="Calibri Light" panose="020F0302020204030204" pitchFamily="34" charset="0"/>
              </a:rPr>
              <a:t>Model–view–controller (MVC) is a software architectural pattern for implementing user interfaces on computers. It breaks a software application into three separate but interconnected parts.</a:t>
            </a:r>
          </a:p>
          <a:p>
            <a:pPr>
              <a:lnSpc>
                <a:spcPct val="100000"/>
              </a:lnSpc>
            </a:pPr>
            <a:endParaRPr lang="en-US" sz="2400" dirty="0">
              <a:latin typeface="Calibri Light" panose="020F0302020204030204" pitchFamily="34" charset="0"/>
            </a:endParaRPr>
          </a:p>
          <a:p>
            <a:pPr>
              <a:lnSpc>
                <a:spcPct val="100000"/>
              </a:lnSpc>
            </a:pPr>
            <a:r>
              <a:rPr lang="en-US" sz="2400" dirty="0">
                <a:latin typeface="Calibri Light" panose="020F0302020204030204" pitchFamily="34" charset="0"/>
              </a:rPr>
              <a:t>MVC is divided in to three main components:</a:t>
            </a:r>
          </a:p>
          <a:p>
            <a:pPr marL="514350" indent="-514350">
              <a:lnSpc>
                <a:spcPct val="100000"/>
              </a:lnSpc>
              <a:buFont typeface="+mj-lt"/>
              <a:buAutoNum type="arabicPeriod"/>
            </a:pPr>
            <a:r>
              <a:rPr lang="en-US" sz="2400" dirty="0">
                <a:latin typeface="Calibri Light" panose="020F0302020204030204" pitchFamily="34" charset="0"/>
              </a:rPr>
              <a:t>The model which retrieves and stores data based on a set of programmed commands</a:t>
            </a:r>
          </a:p>
          <a:p>
            <a:pPr marL="514350" indent="-514350">
              <a:lnSpc>
                <a:spcPct val="100000"/>
              </a:lnSpc>
              <a:buFont typeface="+mj-lt"/>
              <a:buAutoNum type="arabicPeriod"/>
            </a:pPr>
            <a:r>
              <a:rPr lang="en-US" sz="2400" dirty="0">
                <a:latin typeface="Calibri Light" panose="020F0302020204030204" pitchFamily="34" charset="0"/>
              </a:rPr>
              <a:t>View: Generates output based on the model and updates that data by triggering controller actions.</a:t>
            </a:r>
          </a:p>
          <a:p>
            <a:pPr marL="514350" indent="-514350">
              <a:lnSpc>
                <a:spcPct val="100000"/>
              </a:lnSpc>
              <a:buFont typeface="+mj-lt"/>
              <a:buAutoNum type="arabicPeriod"/>
            </a:pPr>
            <a:r>
              <a:rPr lang="en-US" sz="2400" dirty="0">
                <a:latin typeface="Calibri Light" panose="020F0302020204030204" pitchFamily="34" charset="0"/>
              </a:rPr>
              <a:t>Controller: Is used to relay commands to the model based on inputs received from the view.</a:t>
            </a:r>
          </a:p>
        </p:txBody>
      </p:sp>
      <p:sp>
        <p:nvSpPr>
          <p:cNvPr id="75" name="CustomShape 16"/>
          <p:cNvSpPr/>
          <p:nvPr/>
        </p:nvSpPr>
        <p:spPr>
          <a:xfrm>
            <a:off x="24164847" y="3195014"/>
            <a:ext cx="7654474" cy="1048990"/>
          </a:xfrm>
          <a:prstGeom prst="rect">
            <a:avLst/>
          </a:prstGeom>
          <a:solidFill>
            <a:srgbClr val="376092"/>
          </a:solidFill>
          <a:ln w="25560">
            <a:noFill/>
            <a:round/>
          </a:ln>
        </p:spPr>
        <p:txBody>
          <a:bodyPr lIns="48960" tIns="24480" rIns="48960" bIns="24480" anchor="ctr"/>
          <a:lstStyle/>
          <a:p>
            <a:pPr algn="ctr">
              <a:lnSpc>
                <a:spcPct val="100000"/>
              </a:lnSpc>
            </a:pPr>
            <a:r>
              <a:rPr lang="en-US" sz="4400" b="1" dirty="0">
                <a:solidFill>
                  <a:srgbClr val="EBF1DE"/>
                </a:solidFill>
                <a:latin typeface="Arial Black" panose="020B0A04020102020204" pitchFamily="34" charset="0"/>
              </a:rPr>
              <a:t>Model View Controller</a:t>
            </a:r>
            <a:endParaRPr sz="2800" dirty="0">
              <a:latin typeface="Arial Black" panose="020B0A04020102020204" pitchFamily="34" charset="0"/>
            </a:endParaRPr>
          </a:p>
        </p:txBody>
      </p:sp>
      <p:sp>
        <p:nvSpPr>
          <p:cNvPr id="76" name="CustomShape 7"/>
          <p:cNvSpPr/>
          <p:nvPr/>
        </p:nvSpPr>
        <p:spPr>
          <a:xfrm>
            <a:off x="1200426" y="17489951"/>
            <a:ext cx="9955254" cy="1347695"/>
          </a:xfrm>
          <a:prstGeom prst="rect">
            <a:avLst/>
          </a:prstGeom>
          <a:solidFill>
            <a:srgbClr val="FFFFFF"/>
          </a:solidFill>
          <a:ln w="12600">
            <a:solidFill>
              <a:srgbClr val="376092"/>
            </a:solidFill>
            <a:round/>
          </a:ln>
        </p:spPr>
        <p:txBody>
          <a:bodyPr lIns="97920" tIns="97920" rIns="97920" bIns="97920"/>
          <a:lstStyle/>
          <a:p>
            <a:pPr>
              <a:lnSpc>
                <a:spcPct val="100000"/>
              </a:lnSpc>
            </a:pPr>
            <a:r>
              <a:rPr lang="en-US" sz="2400" dirty="0">
                <a:latin typeface="Calibri Light" panose="020F0302020204030204" pitchFamily="34" charset="0"/>
              </a:rPr>
              <a:t>The system uses an open source PHP framework, HUGE (</a:t>
            </a:r>
            <a:r>
              <a:rPr lang="en-US" sz="2400" dirty="0" err="1">
                <a:latin typeface="Calibri Light" panose="020F0302020204030204" pitchFamily="34" charset="0"/>
              </a:rPr>
              <a:t>panique</a:t>
            </a:r>
            <a:r>
              <a:rPr lang="en-US" sz="2400" dirty="0">
                <a:latin typeface="Calibri Light" panose="020F0302020204030204" pitchFamily="34" charset="0"/>
              </a:rPr>
              <a:t>), MySQL database, Twitter </a:t>
            </a:r>
            <a:r>
              <a:rPr lang="en-US" sz="2400" dirty="0" err="1">
                <a:latin typeface="Calibri Light" panose="020F0302020204030204" pitchFamily="34" charset="0"/>
              </a:rPr>
              <a:t>BootStrap</a:t>
            </a:r>
            <a:r>
              <a:rPr lang="en-US" sz="2400" dirty="0">
                <a:latin typeface="Calibri Light" panose="020F0302020204030204" pitchFamily="34" charset="0"/>
              </a:rPr>
              <a:t> for a responsive web interface, AngularJS for dynamic filtering of displayed data, and </a:t>
            </a:r>
            <a:r>
              <a:rPr lang="en-US" sz="2400" dirty="0" err="1">
                <a:latin typeface="Calibri Light" panose="020F0302020204030204" pitchFamily="34" charset="0"/>
              </a:rPr>
              <a:t>git</a:t>
            </a:r>
            <a:r>
              <a:rPr lang="en-US" sz="2400" dirty="0">
                <a:latin typeface="Calibri Light" panose="020F0302020204030204" pitchFamily="34" charset="0"/>
              </a:rPr>
              <a:t> version control hosted on </a:t>
            </a:r>
            <a:r>
              <a:rPr lang="en-US" sz="2400" dirty="0" err="1">
                <a:latin typeface="Calibri Light" panose="020F0302020204030204" pitchFamily="34" charset="0"/>
              </a:rPr>
              <a:t>BitBucket</a:t>
            </a:r>
            <a:r>
              <a:rPr lang="en-US" sz="2400" dirty="0">
                <a:latin typeface="Calibri Light" panose="020F0302020204030204" pitchFamily="34" charset="0"/>
              </a:rPr>
              <a:t>.</a:t>
            </a:r>
            <a:endParaRPr sz="2400" dirty="0">
              <a:latin typeface="Calibri Light" panose="020F0302020204030204" pitchFamily="34" charset="0"/>
            </a:endParaRPr>
          </a:p>
        </p:txBody>
      </p:sp>
      <p:sp>
        <p:nvSpPr>
          <p:cNvPr id="77" name="CustomShape 20"/>
          <p:cNvSpPr/>
          <p:nvPr/>
        </p:nvSpPr>
        <p:spPr>
          <a:xfrm>
            <a:off x="1218397" y="16471872"/>
            <a:ext cx="9937283" cy="1018079"/>
          </a:xfrm>
          <a:prstGeom prst="rect">
            <a:avLst/>
          </a:prstGeom>
          <a:solidFill>
            <a:srgbClr val="376092"/>
          </a:solidFill>
          <a:ln w="25560">
            <a:solidFill>
              <a:srgbClr val="3A5F8B"/>
            </a:solidFill>
            <a:round/>
          </a:ln>
        </p:spPr>
        <p:txBody>
          <a:bodyPr lIns="48960" tIns="24480" rIns="48960" bIns="24480" anchor="ctr"/>
          <a:lstStyle/>
          <a:p>
            <a:pPr algn="ctr">
              <a:lnSpc>
                <a:spcPct val="100000"/>
              </a:lnSpc>
            </a:pPr>
            <a:r>
              <a:rPr lang="en-US" sz="4400" b="1">
                <a:solidFill>
                  <a:srgbClr val="EBF1DE"/>
                </a:solidFill>
                <a:latin typeface="Arial Black" panose="020B0A04020102020204" pitchFamily="34" charset="0"/>
              </a:rPr>
              <a:t>Technology</a:t>
            </a:r>
            <a:endParaRPr dirty="0">
              <a:latin typeface="Arial Black" panose="020B0A04020102020204" pitchFamily="34" charset="0"/>
            </a:endParaRP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6313" y="7777404"/>
            <a:ext cx="9875157" cy="3647580"/>
          </a:xfrm>
          <a:prstGeom prst="rect">
            <a:avLst/>
          </a:prstGeom>
        </p:spPr>
      </p:pic>
      <p:sp>
        <p:nvSpPr>
          <p:cNvPr id="23" name="CustomShape 3"/>
          <p:cNvSpPr/>
          <p:nvPr/>
        </p:nvSpPr>
        <p:spPr>
          <a:xfrm>
            <a:off x="14197230" y="19967760"/>
            <a:ext cx="4366650" cy="1573920"/>
          </a:xfrm>
          <a:prstGeom prst="rect">
            <a:avLst/>
          </a:prstGeom>
          <a:solidFill>
            <a:srgbClr val="B9CDE5"/>
          </a:solidFill>
          <a:ln>
            <a:noFill/>
          </a:ln>
        </p:spPr>
        <p:txBody>
          <a:bodyPr wrap="none" lIns="48960" tIns="24480" rIns="48960" bIns="24480"/>
          <a:lstStyle/>
          <a:p>
            <a:pPr>
              <a:lnSpc>
                <a:spcPct val="100000"/>
              </a:lnSpc>
            </a:pPr>
            <a:r>
              <a:rPr lang="en-US" sz="2000" dirty="0" smtClean="0">
                <a:solidFill>
                  <a:srgbClr val="000000"/>
                </a:solidFill>
                <a:latin typeface="Calibri" panose="020F0502020204030204" pitchFamily="34" charset="0"/>
              </a:rPr>
              <a:t>Dr. Scott Hamel</a:t>
            </a:r>
          </a:p>
          <a:p>
            <a:pPr>
              <a:lnSpc>
                <a:spcPct val="100000"/>
              </a:lnSpc>
            </a:pPr>
            <a:r>
              <a:rPr lang="en-US" sz="2000" dirty="0" smtClean="0">
                <a:solidFill>
                  <a:srgbClr val="000000"/>
                </a:solidFill>
                <a:latin typeface="Calibri" panose="020F0502020204030204" pitchFamily="34" charset="0"/>
              </a:rPr>
              <a:t>Project Sponsor</a:t>
            </a:r>
            <a:endParaRPr sz="2000" dirty="0">
              <a:latin typeface="Calibri" panose="020F0502020204030204" pitchFamily="34" charset="0"/>
            </a:endParaRPr>
          </a:p>
          <a:p>
            <a:pPr>
              <a:lnSpc>
                <a:spcPct val="100000"/>
              </a:lnSpc>
            </a:pPr>
            <a:r>
              <a:rPr lang="en-US" sz="2000" dirty="0">
                <a:solidFill>
                  <a:srgbClr val="000000"/>
                </a:solidFill>
                <a:latin typeface="Calibri" panose="020F0502020204030204" pitchFamily="34" charset="0"/>
              </a:rPr>
              <a:t>UAA College of Engineering</a:t>
            </a:r>
            <a:endParaRPr sz="2000" dirty="0">
              <a:latin typeface="Calibri" panose="020F0502020204030204" pitchFamily="34" charset="0"/>
            </a:endParaRPr>
          </a:p>
          <a:p>
            <a:pPr>
              <a:lnSpc>
                <a:spcPct val="100000"/>
              </a:lnSpc>
            </a:pPr>
            <a:r>
              <a:rPr lang="en-US" sz="2000" dirty="0">
                <a:solidFill>
                  <a:srgbClr val="000000"/>
                </a:solidFill>
                <a:latin typeface="Calibri" panose="020F0502020204030204" pitchFamily="34" charset="0"/>
              </a:rPr>
              <a:t>Email: </a:t>
            </a:r>
            <a:r>
              <a:rPr lang="en-US" sz="2000" dirty="0" smtClean="0">
                <a:solidFill>
                  <a:srgbClr val="000000"/>
                </a:solidFill>
                <a:latin typeface="Calibri" panose="020F0502020204030204" pitchFamily="34" charset="0"/>
              </a:rPr>
              <a:t>sehamel@uaa.alaska.edu</a:t>
            </a:r>
            <a:endParaRPr sz="2000" dirty="0">
              <a:latin typeface="Calibri" panose="020F0502020204030204" pitchFamily="34" charset="0"/>
            </a:endParaRPr>
          </a:p>
          <a:p>
            <a:pPr>
              <a:lnSpc>
                <a:spcPct val="100000"/>
              </a:lnSpc>
            </a:pPr>
            <a:r>
              <a:rPr lang="en-US" sz="2000" dirty="0">
                <a:solidFill>
                  <a:srgbClr val="000000"/>
                </a:solidFill>
                <a:latin typeface="Calibri" panose="020F0502020204030204" pitchFamily="34" charset="0"/>
              </a:rPr>
              <a:t>Phone: </a:t>
            </a:r>
            <a:r>
              <a:rPr lang="en-US" sz="2000" dirty="0" smtClean="0">
                <a:solidFill>
                  <a:srgbClr val="000000"/>
                </a:solidFill>
                <a:latin typeface="Calibri" panose="020F0502020204030204" pitchFamily="34" charset="0"/>
              </a:rPr>
              <a:t>907-786-1070</a:t>
            </a:r>
            <a:endParaRPr sz="2000" dirty="0">
              <a:latin typeface="Calibri" panose="020F0502020204030204" pitchFamily="34" charset="0"/>
            </a:endParaRPr>
          </a:p>
        </p:txBody>
      </p:sp>
      <p:sp>
        <p:nvSpPr>
          <p:cNvPr id="24" name="CustomShape 3"/>
          <p:cNvSpPr/>
          <p:nvPr/>
        </p:nvSpPr>
        <p:spPr>
          <a:xfrm>
            <a:off x="18563880" y="19967760"/>
            <a:ext cx="4366650" cy="1573920"/>
          </a:xfrm>
          <a:prstGeom prst="rect">
            <a:avLst/>
          </a:prstGeom>
          <a:solidFill>
            <a:srgbClr val="B9CDE5"/>
          </a:solidFill>
          <a:ln>
            <a:noFill/>
          </a:ln>
        </p:spPr>
        <p:txBody>
          <a:bodyPr wrap="none" lIns="48960" tIns="24480" rIns="48960" bIns="24480"/>
          <a:lstStyle/>
          <a:p>
            <a:pPr>
              <a:lnSpc>
                <a:spcPct val="100000"/>
              </a:lnSpc>
            </a:pPr>
            <a:r>
              <a:rPr lang="en-US" sz="2000" dirty="0" smtClean="0">
                <a:solidFill>
                  <a:srgbClr val="000000"/>
                </a:solidFill>
                <a:latin typeface="Calibri" panose="020F0502020204030204" pitchFamily="34" charset="0"/>
              </a:rPr>
              <a:t>Dr. Adriano Cavalcanti</a:t>
            </a:r>
          </a:p>
          <a:p>
            <a:pPr>
              <a:lnSpc>
                <a:spcPct val="100000"/>
              </a:lnSpc>
            </a:pPr>
            <a:r>
              <a:rPr lang="en-US" sz="2000" dirty="0" smtClean="0">
                <a:solidFill>
                  <a:srgbClr val="000000"/>
                </a:solidFill>
                <a:latin typeface="Calibri" panose="020F0502020204030204" pitchFamily="34" charset="0"/>
              </a:rPr>
              <a:t>CSCE Faculty Reviewer</a:t>
            </a:r>
            <a:endParaRPr sz="2000" dirty="0">
              <a:latin typeface="Calibri" panose="020F0502020204030204" pitchFamily="34" charset="0"/>
            </a:endParaRPr>
          </a:p>
          <a:p>
            <a:pPr>
              <a:lnSpc>
                <a:spcPct val="100000"/>
              </a:lnSpc>
            </a:pPr>
            <a:r>
              <a:rPr lang="en-US" sz="2000" dirty="0">
                <a:solidFill>
                  <a:srgbClr val="000000"/>
                </a:solidFill>
                <a:latin typeface="Calibri" panose="020F0502020204030204" pitchFamily="34" charset="0"/>
              </a:rPr>
              <a:t>UAA College of Engineering</a:t>
            </a:r>
            <a:endParaRPr sz="2000" dirty="0">
              <a:latin typeface="Calibri" panose="020F0502020204030204" pitchFamily="34" charset="0"/>
            </a:endParaRPr>
          </a:p>
          <a:p>
            <a:pPr>
              <a:lnSpc>
                <a:spcPct val="100000"/>
              </a:lnSpc>
            </a:pPr>
            <a:r>
              <a:rPr lang="en-US" sz="2000" dirty="0">
                <a:solidFill>
                  <a:srgbClr val="000000"/>
                </a:solidFill>
                <a:latin typeface="Calibri" panose="020F0502020204030204" pitchFamily="34" charset="0"/>
              </a:rPr>
              <a:t>Email: </a:t>
            </a:r>
            <a:r>
              <a:rPr lang="en-US" sz="2000" dirty="0" smtClean="0">
                <a:solidFill>
                  <a:srgbClr val="000000"/>
                </a:solidFill>
                <a:latin typeface="Calibri" panose="020F0502020204030204" pitchFamily="34" charset="0"/>
              </a:rPr>
              <a:t>acavalcanti@uaa.alaska.edu</a:t>
            </a:r>
            <a:endParaRPr sz="2000" dirty="0">
              <a:latin typeface="Calibri" panose="020F0502020204030204" pitchFamily="34" charset="0"/>
            </a:endParaRPr>
          </a:p>
          <a:p>
            <a:pPr>
              <a:lnSpc>
                <a:spcPct val="100000"/>
              </a:lnSpc>
            </a:pPr>
            <a:r>
              <a:rPr lang="en-US" sz="2000" dirty="0">
                <a:solidFill>
                  <a:srgbClr val="000000"/>
                </a:solidFill>
                <a:latin typeface="Calibri" panose="020F0502020204030204" pitchFamily="34" charset="0"/>
              </a:rPr>
              <a:t>Phone: </a:t>
            </a:r>
            <a:r>
              <a:rPr lang="en-US" sz="2000" dirty="0" smtClean="0">
                <a:solidFill>
                  <a:srgbClr val="000000"/>
                </a:solidFill>
                <a:latin typeface="Calibri" panose="020F0502020204030204" pitchFamily="34" charset="0"/>
              </a:rPr>
              <a:t>907-786-6756</a:t>
            </a:r>
            <a:endParaRPr sz="2000" dirty="0">
              <a:latin typeface="Calibri" panose="020F0502020204030204" pitchFamily="34" charset="0"/>
            </a:endParaRPr>
          </a:p>
        </p:txBody>
      </p:sp>
      <p:sp>
        <p:nvSpPr>
          <p:cNvPr id="25" name="CustomShape 3"/>
          <p:cNvSpPr/>
          <p:nvPr/>
        </p:nvSpPr>
        <p:spPr>
          <a:xfrm>
            <a:off x="22930530" y="19967760"/>
            <a:ext cx="4366650" cy="1573920"/>
          </a:xfrm>
          <a:prstGeom prst="rect">
            <a:avLst/>
          </a:prstGeom>
          <a:solidFill>
            <a:srgbClr val="B9CDE5"/>
          </a:solidFill>
          <a:ln>
            <a:noFill/>
          </a:ln>
        </p:spPr>
        <p:txBody>
          <a:bodyPr wrap="none" lIns="48960" tIns="24480" rIns="48960" bIns="24480"/>
          <a:lstStyle/>
          <a:p>
            <a:pPr>
              <a:lnSpc>
                <a:spcPct val="100000"/>
              </a:lnSpc>
            </a:pPr>
            <a:r>
              <a:rPr lang="en-US" sz="2000" dirty="0" smtClean="0">
                <a:solidFill>
                  <a:srgbClr val="000000"/>
                </a:solidFill>
                <a:latin typeface="Calibri" panose="020F0502020204030204" pitchFamily="34" charset="0"/>
              </a:rPr>
              <a:t>Dr. Dennis Drinka</a:t>
            </a:r>
          </a:p>
          <a:p>
            <a:pPr>
              <a:lnSpc>
                <a:spcPct val="100000"/>
              </a:lnSpc>
            </a:pPr>
            <a:r>
              <a:rPr lang="en-US" sz="2000" dirty="0" smtClean="0">
                <a:solidFill>
                  <a:srgbClr val="000000"/>
                </a:solidFill>
                <a:latin typeface="Calibri" panose="020F0502020204030204" pitchFamily="34" charset="0"/>
              </a:rPr>
              <a:t>MIS</a:t>
            </a:r>
            <a:r>
              <a:rPr lang="en-US" sz="2000" dirty="0" smtClean="0">
                <a:solidFill>
                  <a:srgbClr val="000000"/>
                </a:solidFill>
                <a:latin typeface="Calibri" panose="020F0502020204030204" pitchFamily="34" charset="0"/>
              </a:rPr>
              <a:t> Faculty Reviewer</a:t>
            </a:r>
            <a:endParaRPr sz="2000" dirty="0">
              <a:latin typeface="Calibri" panose="020F0502020204030204" pitchFamily="34" charset="0"/>
            </a:endParaRPr>
          </a:p>
          <a:p>
            <a:pPr>
              <a:lnSpc>
                <a:spcPct val="100000"/>
              </a:lnSpc>
            </a:pPr>
            <a:r>
              <a:rPr lang="en-US" sz="2000" dirty="0">
                <a:solidFill>
                  <a:srgbClr val="000000"/>
                </a:solidFill>
                <a:latin typeface="Calibri" panose="020F0502020204030204" pitchFamily="34" charset="0"/>
              </a:rPr>
              <a:t>UAA College of Business &amp; Public Policy</a:t>
            </a:r>
            <a:endParaRPr sz="2000" dirty="0">
              <a:latin typeface="Calibri" panose="020F0502020204030204" pitchFamily="34" charset="0"/>
            </a:endParaRPr>
          </a:p>
          <a:p>
            <a:pPr>
              <a:lnSpc>
                <a:spcPct val="100000"/>
              </a:lnSpc>
            </a:pPr>
            <a:r>
              <a:rPr lang="en-US" sz="2000" dirty="0">
                <a:solidFill>
                  <a:srgbClr val="000000"/>
                </a:solidFill>
                <a:latin typeface="Calibri" panose="020F0502020204030204" pitchFamily="34" charset="0"/>
              </a:rPr>
              <a:t>Email: </a:t>
            </a:r>
            <a:r>
              <a:rPr lang="en-US" sz="2000" dirty="0">
                <a:solidFill>
                  <a:srgbClr val="000000"/>
                </a:solidFill>
                <a:latin typeface="Calibri" panose="020F0502020204030204" pitchFamily="34" charset="0"/>
              </a:rPr>
              <a:t>dedrinka@uaa.alaska.edu</a:t>
            </a:r>
            <a:endParaRPr sz="2000" dirty="0">
              <a:latin typeface="Calibri" panose="020F0502020204030204" pitchFamily="34" charset="0"/>
            </a:endParaRPr>
          </a:p>
          <a:p>
            <a:pPr>
              <a:lnSpc>
                <a:spcPct val="100000"/>
              </a:lnSpc>
            </a:pPr>
            <a:r>
              <a:rPr lang="en-US" sz="2000" dirty="0">
                <a:solidFill>
                  <a:srgbClr val="000000"/>
                </a:solidFill>
                <a:latin typeface="Calibri" panose="020F0502020204030204" pitchFamily="34" charset="0"/>
              </a:rPr>
              <a:t>Phone: </a:t>
            </a:r>
            <a:r>
              <a:rPr lang="en-US" sz="2000" dirty="0" smtClean="0">
                <a:solidFill>
                  <a:srgbClr val="000000"/>
                </a:solidFill>
                <a:latin typeface="Calibri" panose="020F0502020204030204" pitchFamily="34" charset="0"/>
              </a:rPr>
              <a:t>907-786-4120</a:t>
            </a:r>
            <a:endParaRPr sz="2000" dirty="0">
              <a:latin typeface="Calibri" panose="020F0502020204030204"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278</TotalTime>
  <Words>512</Words>
  <Application>Microsoft Office PowerPoint</Application>
  <PresentationFormat>Custom</PresentationFormat>
  <Paragraphs>52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Calibri</vt:lpstr>
      <vt:lpstr>Calibri Light</vt:lpstr>
      <vt:lpstr>DejaVu Sans</vt:lpstr>
      <vt:lpstr>StarSymbol</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Brooks</dc:creator>
  <cp:lastModifiedBy>Zakary Stone</cp:lastModifiedBy>
  <cp:revision>27</cp:revision>
  <dcterms:modified xsi:type="dcterms:W3CDTF">2016-04-20T22:16:56Z</dcterms:modified>
</cp:coreProperties>
</file>