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93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906483"/>
            <a:ext cx="10464800" cy="3302001"/>
          </a:xfrm>
          <a:prstGeom prst="rect">
            <a:avLst/>
          </a:prstGeom>
        </p:spPr>
        <p:txBody>
          <a:bodyPr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Sensor Controller </a:t>
            </a:r>
            <a:endParaRPr sz="80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for Obstacle Detection System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270000" y="4686300"/>
            <a:ext cx="10464800" cy="2060730"/>
          </a:xfrm>
          <a:prstGeom prst="rect">
            <a:avLst/>
          </a:prstGeom>
        </p:spPr>
        <p:txBody>
          <a:bodyPr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Trail Reid</a:t>
            </a:r>
            <a:endParaRPr sz="25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5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Team Members: Briana Williams-Stewart &amp; Evan Riley</a:t>
            </a:r>
            <a:endParaRPr sz="25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Supervisor: Prof. Moulic, PhD</a:t>
            </a:r>
            <a:endParaRPr sz="25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Instructor: Prof. Cavalcanti, PhD</a:t>
            </a:r>
          </a:p>
        </p:txBody>
      </p:sp>
      <p:pic>
        <p:nvPicPr>
          <p:cNvPr id="34" name="ComptrScincEnginr-Dept_GG.jp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8448" y="8820402"/>
            <a:ext cx="4549752" cy="935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Determining Alert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When a warning is created or updated, the warning properties are set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These include: critical level, object region, and distance to closest object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Decisions made by comparing the different sensor readings to each other and defined thresholds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Xcode screenshot.png"/>
          <p:cNvPicPr/>
          <p:nvPr/>
        </p:nvPicPr>
        <p:blipFill>
          <a:blip r:embed="rId2">
            <a:extLst/>
          </a:blip>
          <a:srcRect l="613" t="0" r="15333" b="0"/>
          <a:stretch>
            <a:fillRect/>
          </a:stretch>
        </p:blipFill>
        <p:spPr>
          <a:xfrm>
            <a:off x="6458452" y="2590800"/>
            <a:ext cx="6276147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80">
                <a:solidFill>
                  <a:srgbClr val="FFFFFF"/>
                </a:solidFill>
              </a:rPr>
              <a:t>Programming Environment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31165" indent="-431165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FFFF"/>
                </a:solidFill>
              </a:rPr>
              <a:t>All programming done in C/C++ with use of built-in Arduino libraries</a:t>
            </a:r>
            <a:endParaRPr sz="3686">
              <a:solidFill>
                <a:srgbClr val="FFFFFF"/>
              </a:solidFill>
            </a:endParaRPr>
          </a:p>
          <a:p>
            <a:pPr lvl="0" marL="431165" indent="-431165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FFFF"/>
                </a:solidFill>
              </a:rPr>
              <a:t>Mainly used the default Arduino IDE</a:t>
            </a:r>
            <a:endParaRPr sz="3686">
              <a:solidFill>
                <a:srgbClr val="FFFFFF"/>
              </a:solidFill>
            </a:endParaRPr>
          </a:p>
          <a:p>
            <a:pPr lvl="0" marL="431165" indent="-431165" defTabSz="566674">
              <a:spcBef>
                <a:spcPts val="4000"/>
              </a:spcBef>
              <a:defRPr sz="1800">
                <a:solidFill>
                  <a:srgbClr val="000000"/>
                </a:solidFill>
              </a:defRPr>
            </a:pPr>
            <a:r>
              <a:rPr sz="3686">
                <a:solidFill>
                  <a:srgbClr val="FFFFFF"/>
                </a:solidFill>
              </a:rPr>
              <a:t>Used Xcode for testing and editing of library files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Warning Code Image 2.png"/>
          <p:cNvPicPr/>
          <p:nvPr/>
        </p:nvPicPr>
        <p:blipFill>
          <a:blip r:embed="rId2">
            <a:extLst/>
          </a:blip>
          <a:srcRect l="10249" t="0" r="10249" b="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Testing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60604" indent="-260604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128">
                <a:solidFill>
                  <a:srgbClr val="FFFFFF"/>
                </a:solidFill>
              </a:rPr>
              <a:t>Majority of testing accomplished by running code on the Arduinos</a:t>
            </a:r>
            <a:endParaRPr sz="2128">
              <a:solidFill>
                <a:srgbClr val="FFFFFF"/>
              </a:solidFill>
            </a:endParaRPr>
          </a:p>
          <a:p>
            <a:pPr lvl="0" marL="260604" indent="-260604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128">
                <a:solidFill>
                  <a:srgbClr val="FFFFFF"/>
                </a:solidFill>
              </a:rPr>
              <a:t>Initial testing used a simple program to output sensor readings</a:t>
            </a:r>
            <a:endParaRPr sz="2128">
              <a:solidFill>
                <a:srgbClr val="FFFFFF"/>
              </a:solidFill>
            </a:endParaRPr>
          </a:p>
          <a:p>
            <a:pPr lvl="0" marL="260604" indent="-260604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128">
                <a:solidFill>
                  <a:srgbClr val="FFFFFF"/>
                </a:solidFill>
              </a:rPr>
              <a:t>Next program iteration only output values within a certain distance from sensor</a:t>
            </a:r>
            <a:endParaRPr sz="2128">
              <a:solidFill>
                <a:srgbClr val="FFFFFF"/>
              </a:solidFill>
            </a:endParaRPr>
          </a:p>
          <a:p>
            <a:pPr lvl="1" marL="493286" indent="-232682" defTabSz="443991">
              <a:spcBef>
                <a:spcPts val="2400"/>
              </a:spcBef>
              <a:buChar char="-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Tested by moving objects in and out of threshold</a:t>
            </a:r>
            <a:endParaRPr sz="1900">
              <a:solidFill>
                <a:srgbClr val="FFFFFF"/>
              </a:solidFill>
            </a:endParaRPr>
          </a:p>
          <a:p>
            <a:pPr lvl="0" marL="260604" indent="-260604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128">
                <a:solidFill>
                  <a:srgbClr val="FFFFFF"/>
                </a:solidFill>
              </a:rPr>
              <a:t>Later versions of the sensor controller were tested for correct assignment of warning types</a:t>
            </a:r>
            <a:endParaRPr sz="2128">
              <a:solidFill>
                <a:srgbClr val="FFFFFF"/>
              </a:solidFill>
            </a:endParaRPr>
          </a:p>
          <a:p>
            <a:pPr lvl="0" marL="260604" indent="-260604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128">
                <a:solidFill>
                  <a:srgbClr val="FFFFFF"/>
                </a:solidFill>
              </a:rPr>
              <a:t>Also used Xcode debugger for stepping through program to check correct functionality of methods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anttChartComplete-Collapse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7577" y="2188194"/>
            <a:ext cx="9869646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519">
                <a:solidFill>
                  <a:srgbClr val="FFFFFF"/>
                </a:solidFill>
              </a:rPr>
              <a:t>Original Planned Timeline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19">
                <a:solidFill>
                  <a:srgbClr val="FFFFFF"/>
                </a:solidFill>
              </a:rPr>
              <a:t>Improvements and Future Work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7830" indent="-417830" defTabSz="549148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572">
                <a:solidFill>
                  <a:srgbClr val="FFFFFF"/>
                </a:solidFill>
              </a:rPr>
              <a:t>Dynamic sensor angle updates</a:t>
            </a:r>
            <a:endParaRPr sz="3572">
              <a:solidFill>
                <a:srgbClr val="FFFFFF"/>
              </a:solidFill>
            </a:endParaRPr>
          </a:p>
          <a:p>
            <a:pPr lvl="0" marL="417830" indent="-417830" defTabSz="549148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572">
                <a:solidFill>
                  <a:srgbClr val="FFFFFF"/>
                </a:solidFill>
              </a:rPr>
              <a:t>Faster output to user to allow for faster walking speeds</a:t>
            </a:r>
            <a:endParaRPr sz="3572">
              <a:solidFill>
                <a:srgbClr val="FFFFFF"/>
              </a:solidFill>
            </a:endParaRPr>
          </a:p>
          <a:p>
            <a:pPr lvl="0" marL="417830" indent="-417830" defTabSz="549148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572">
                <a:solidFill>
                  <a:srgbClr val="FFFFFF"/>
                </a:solidFill>
              </a:rPr>
              <a:t>Optimized sensor reading filtering</a:t>
            </a:r>
            <a:endParaRPr sz="3572">
              <a:solidFill>
                <a:srgbClr val="FFFFFF"/>
              </a:solidFill>
            </a:endParaRPr>
          </a:p>
          <a:p>
            <a:pPr lvl="0" marL="417830" indent="-417830" defTabSz="549148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572">
                <a:solidFill>
                  <a:srgbClr val="FFFFFF"/>
                </a:solidFill>
              </a:rPr>
              <a:t>More sensors with narrower beams to give a more accurate picture of the environment around the user</a:t>
            </a:r>
            <a:endParaRPr sz="3572">
              <a:solidFill>
                <a:srgbClr val="FFFFFF"/>
              </a:solidFill>
            </a:endParaRPr>
          </a:p>
          <a:p>
            <a:pPr lvl="0" marL="417830" indent="-417830" defTabSz="549148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572">
                <a:solidFill>
                  <a:srgbClr val="FFFFFF"/>
                </a:solidFill>
              </a:rPr>
              <a:t>Extra functionality built in through hand gestures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Questions?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24485" indent="-32448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774">
                <a:solidFill>
                  <a:srgbClr val="FFFFFF"/>
                </a:solidFill>
              </a:rPr>
              <a:t>Original requirements</a:t>
            </a:r>
            <a:endParaRPr sz="2774">
              <a:solidFill>
                <a:srgbClr val="FFFFFF"/>
              </a:solidFill>
            </a:endParaRPr>
          </a:p>
          <a:p>
            <a:pPr lvl="0" marL="324485" indent="-32448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774">
                <a:solidFill>
                  <a:srgbClr val="FFFFFF"/>
                </a:solidFill>
              </a:rPr>
              <a:t>Sensor difficulties</a:t>
            </a:r>
            <a:endParaRPr sz="2774">
              <a:solidFill>
                <a:srgbClr val="FFFFFF"/>
              </a:solidFill>
            </a:endParaRPr>
          </a:p>
          <a:p>
            <a:pPr lvl="0" marL="324485" indent="-32448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774">
                <a:solidFill>
                  <a:srgbClr val="FFFFFF"/>
                </a:solidFill>
              </a:rPr>
              <a:t>Sensor Input</a:t>
            </a:r>
            <a:endParaRPr sz="2774">
              <a:solidFill>
                <a:srgbClr val="FFFFFF"/>
              </a:solidFill>
            </a:endParaRPr>
          </a:p>
          <a:p>
            <a:pPr lvl="0" marL="324485" indent="-32448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774">
                <a:solidFill>
                  <a:srgbClr val="FFFFFF"/>
                </a:solidFill>
              </a:rPr>
              <a:t>Current System Results / Using the System</a:t>
            </a:r>
            <a:endParaRPr sz="2774">
              <a:solidFill>
                <a:srgbClr val="FFFFFF"/>
              </a:solidFill>
            </a:endParaRPr>
          </a:p>
          <a:p>
            <a:pPr lvl="0" marL="324485" indent="-32448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774">
                <a:solidFill>
                  <a:srgbClr val="FFFFFF"/>
                </a:solidFill>
              </a:rPr>
              <a:t>Warnings / Determining Alerts</a:t>
            </a:r>
            <a:endParaRPr sz="2774">
              <a:solidFill>
                <a:srgbClr val="FFFFFF"/>
              </a:solidFill>
            </a:endParaRPr>
          </a:p>
          <a:p>
            <a:pPr lvl="0" marL="324485" indent="-32448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774">
                <a:solidFill>
                  <a:srgbClr val="FFFFFF"/>
                </a:solidFill>
              </a:rPr>
              <a:t>Programming Environment</a:t>
            </a:r>
            <a:endParaRPr sz="2774">
              <a:solidFill>
                <a:srgbClr val="FFFFFF"/>
              </a:solidFill>
            </a:endParaRPr>
          </a:p>
          <a:p>
            <a:pPr lvl="0" marL="324485" indent="-32448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774">
                <a:solidFill>
                  <a:srgbClr val="FFFFFF"/>
                </a:solidFill>
              </a:rPr>
              <a:t>Testing</a:t>
            </a:r>
            <a:endParaRPr sz="2774">
              <a:solidFill>
                <a:srgbClr val="FFFFFF"/>
              </a:solidFill>
            </a:endParaRPr>
          </a:p>
          <a:p>
            <a:pPr lvl="0" marL="324485" indent="-32448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774">
                <a:solidFill>
                  <a:srgbClr val="FFFFFF"/>
                </a:solidFill>
              </a:rPr>
              <a:t>Future Possibilities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19">
                <a:solidFill>
                  <a:srgbClr val="FFFFFF"/>
                </a:solidFill>
              </a:rPr>
              <a:t>Main Original System Requirements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Take multiple sensor readings each second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Ignore/compensate for noisy readings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Detect when the user approaches a drop-off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Output an audio warning if the user gets within certain range of an obstruction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Easy to use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asted-image.tif" descr="mapbotix senso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2437" y="2466162"/>
            <a:ext cx="2073532" cy="2052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-enhanced.jpeg"/>
          <p:cNvPicPr/>
          <p:nvPr/>
        </p:nvPicPr>
        <p:blipFill>
          <a:blip r:embed="rId3">
            <a:extLst/>
          </a:blip>
          <a:srcRect l="6931" t="17531" r="44990" b="19143"/>
          <a:stretch>
            <a:fillRect/>
          </a:stretch>
        </p:blipFill>
        <p:spPr>
          <a:xfrm>
            <a:off x="9495212" y="2466162"/>
            <a:ext cx="2073626" cy="2048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sensor beam V2-filtered.jpeg"/>
          <p:cNvPicPr/>
          <p:nvPr/>
        </p:nvPicPr>
        <p:blipFill>
          <a:blip r:embed="rId4">
            <a:extLst/>
          </a:blip>
          <a:srcRect l="0" t="500" r="0" b="500"/>
          <a:stretch>
            <a:fillRect/>
          </a:stretch>
        </p:blipFill>
        <p:spPr>
          <a:xfrm>
            <a:off x="7254064" y="4741135"/>
            <a:ext cx="4262471" cy="4219846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74315" indent="-374315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Ultrasonic sensors measure distance to closest object</a:t>
            </a:r>
            <a:endParaRPr sz="3200">
              <a:solidFill>
                <a:srgbClr val="FFFFFF"/>
              </a:solidFill>
            </a:endParaRPr>
          </a:p>
          <a:p>
            <a:pPr lvl="0" marL="374315" indent="-374315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Wave reflection/distortion</a:t>
            </a:r>
            <a:endParaRPr sz="3200">
              <a:solidFill>
                <a:srgbClr val="FFFFFF"/>
              </a:solidFill>
            </a:endParaRPr>
          </a:p>
          <a:p>
            <a:pPr lvl="0" marL="374315" indent="-374315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Waves are conical </a:t>
            </a:r>
            <a:endParaRPr sz="3200">
              <a:solidFill>
                <a:srgbClr val="FFFFFF"/>
              </a:solidFill>
            </a:endParaRPr>
          </a:p>
          <a:p>
            <a:pPr lvl="0" marL="374315" indent="-374315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Sensor resolution is one inch, leads to variability in readings</a:t>
            </a:r>
            <a:endParaRPr sz="3200">
              <a:solidFill>
                <a:srgbClr val="FFFFFF"/>
              </a:solidFill>
            </a:endParaRPr>
          </a:p>
          <a:p>
            <a:pPr lvl="0" marL="374315" indent="-374315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Noise vs. dead sensor</a:t>
            </a:r>
          </a:p>
        </p:txBody>
      </p:sp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Sensor Difficulties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Sensor Input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22275" indent="-422275" defTabSz="554990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609">
                <a:solidFill>
                  <a:srgbClr val="FFFFFF"/>
                </a:solidFill>
              </a:rPr>
              <a:t>Sensors read over analog</a:t>
            </a:r>
            <a:endParaRPr sz="3609">
              <a:solidFill>
                <a:srgbClr val="FFFFFF"/>
              </a:solidFill>
            </a:endParaRPr>
          </a:p>
          <a:p>
            <a:pPr lvl="0" marL="422275" indent="-422275" defTabSz="554990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609">
                <a:solidFill>
                  <a:srgbClr val="FFFFFF"/>
                </a:solidFill>
              </a:rPr>
              <a:t>On-board analog to digital converter</a:t>
            </a:r>
            <a:endParaRPr sz="3609">
              <a:solidFill>
                <a:srgbClr val="FFFFFF"/>
              </a:solidFill>
            </a:endParaRPr>
          </a:p>
          <a:p>
            <a:pPr lvl="0" marL="422275" indent="-422275" defTabSz="554990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609">
                <a:solidFill>
                  <a:srgbClr val="FFFFFF"/>
                </a:solidFill>
              </a:rPr>
              <a:t>Signal converted to 10 bit digit</a:t>
            </a:r>
            <a:endParaRPr sz="3609">
              <a:solidFill>
                <a:srgbClr val="FFFFFF"/>
              </a:solidFill>
            </a:endParaRPr>
          </a:p>
          <a:p>
            <a:pPr lvl="0" marL="422275" indent="-422275" defTabSz="554990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609">
                <a:solidFill>
                  <a:srgbClr val="FFFFFF"/>
                </a:solidFill>
              </a:rPr>
              <a:t>Received value is twice the distance to the closest object</a:t>
            </a:r>
            <a:endParaRPr sz="3609">
              <a:solidFill>
                <a:srgbClr val="FFFFFF"/>
              </a:solidFill>
            </a:endParaRPr>
          </a:p>
          <a:p>
            <a:pPr lvl="0" marL="422275" indent="-422275" defTabSz="554990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609">
                <a:solidFill>
                  <a:srgbClr val="FFFFFF"/>
                </a:solidFill>
              </a:rPr>
              <a:t>When the sensors worked, the readings were accurate to within an inch (ignoring noisy readings)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Current System Results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6715" indent="-386715" defTabSz="508254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306">
                <a:solidFill>
                  <a:srgbClr val="FFFFFF"/>
                </a:solidFill>
              </a:rPr>
              <a:t>Sensor readings ~6 times a second</a:t>
            </a:r>
            <a:endParaRPr sz="3306">
              <a:solidFill>
                <a:srgbClr val="FFFFFF"/>
              </a:solidFill>
            </a:endParaRPr>
          </a:p>
          <a:p>
            <a:pPr lvl="0" marL="386715" indent="-386715" defTabSz="508254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306">
                <a:solidFill>
                  <a:srgbClr val="FFFFFF"/>
                </a:solidFill>
              </a:rPr>
              <a:t>A warning must be updated a minimum number of times to cut down on false warnings due to noisy readings</a:t>
            </a:r>
            <a:endParaRPr sz="3306">
              <a:solidFill>
                <a:srgbClr val="FFFFFF"/>
              </a:solidFill>
            </a:endParaRPr>
          </a:p>
          <a:p>
            <a:pPr lvl="0" marL="386715" indent="-386715" defTabSz="508254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306">
                <a:solidFill>
                  <a:srgbClr val="FFFFFF"/>
                </a:solidFill>
              </a:rPr>
              <a:t>Audio warnings are generated and played for the user when obstacles encountered</a:t>
            </a:r>
            <a:endParaRPr sz="3306">
              <a:solidFill>
                <a:srgbClr val="FFFFFF"/>
              </a:solidFill>
            </a:endParaRPr>
          </a:p>
          <a:p>
            <a:pPr lvl="0" marL="386715" indent="-386715" defTabSz="508254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306">
                <a:solidFill>
                  <a:srgbClr val="FFFFFF"/>
                </a:solidFill>
              </a:rPr>
              <a:t>Walking speed ~1 m/s</a:t>
            </a:r>
            <a:endParaRPr sz="3306">
              <a:solidFill>
                <a:srgbClr val="FFFFFF"/>
              </a:solidFill>
            </a:endParaRPr>
          </a:p>
          <a:p>
            <a:pPr lvl="0" marL="386715" indent="-386715" defTabSz="508254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306">
                <a:solidFill>
                  <a:srgbClr val="FFFFFF"/>
                </a:solidFill>
              </a:rPr>
              <a:t>No user input necessary for use, simplifying the setup process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concept_floor_reading_V2.jpg"/>
          <p:cNvPicPr/>
          <p:nvPr/>
        </p:nvPicPr>
        <p:blipFill>
          <a:blip r:embed="rId2">
            <a:extLst/>
          </a:blip>
          <a:srcRect l="0" t="8656" r="0" b="8656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System Use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System is powered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System takes initial floor readings for baseline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Audio message indicating system launch is played to the user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System starts detection mode and will output warnings when obstacle encountered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Warnings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A warning object is a saved state of the sensors for comparison with the next readings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A warning is generated if:</a:t>
            </a:r>
            <a:endParaRPr sz="3800">
              <a:solidFill>
                <a:srgbClr val="FFFFFF"/>
              </a:solidFill>
            </a:endParaRPr>
          </a:p>
          <a:p>
            <a:pPr lvl="2" marL="1981200" indent="-660400">
              <a:spcBef>
                <a:spcPts val="30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Either head sensor reading is below head threshold </a:t>
            </a:r>
            <a:endParaRPr sz="3000">
              <a:solidFill>
                <a:srgbClr val="FFFFFF"/>
              </a:solidFill>
            </a:endParaRPr>
          </a:p>
          <a:p>
            <a:pPr lvl="2" marL="1981200" indent="-660400">
              <a:spcBef>
                <a:spcPts val="30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The waist sensor reading is below waist threshold</a:t>
            </a:r>
            <a:endParaRPr sz="3000">
              <a:solidFill>
                <a:srgbClr val="FFFFFF"/>
              </a:solidFill>
            </a:endParaRPr>
          </a:p>
          <a:p>
            <a:pPr lvl="2" marL="1981200" indent="-660400">
              <a:spcBef>
                <a:spcPts val="30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Both 1 and 2</a:t>
            </a:r>
            <a:endParaRPr sz="3000">
              <a:solidFill>
                <a:srgbClr val="FFFFFF"/>
              </a:solidFill>
            </a:endParaRPr>
          </a:p>
          <a:p>
            <a:pPr lvl="2" marL="1981200" indent="-660400">
              <a:spcBef>
                <a:spcPts val="30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The waist sensor reading is more than a threshold value larger than the initial average floor height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Warnings </a:t>
            </a:r>
            <a:r>
              <a:rPr sz="500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0921" indent="-35092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When a warning is going to be generated, the system will check if an existing warning can be updated</a:t>
            </a:r>
            <a:endParaRPr sz="3800">
              <a:solidFill>
                <a:srgbClr val="FFFFFF"/>
              </a:solidFill>
            </a:endParaRPr>
          </a:p>
          <a:p>
            <a:pPr lvl="0" marL="350921" indent="-35092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If a warning with the same triggered sensors is found, the sensor readings in the old warning will be updated</a:t>
            </a:r>
            <a:endParaRPr sz="3800">
              <a:solidFill>
                <a:srgbClr val="FFFFFF"/>
              </a:solidFill>
            </a:endParaRPr>
          </a:p>
          <a:p>
            <a:pPr lvl="0" marL="350921" indent="-35092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Otherwise a new warning is created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