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8" r:id="rId1"/>
  </p:sldMasterIdLst>
  <p:sldIdLst>
    <p:sldId id="257" r:id="rId2"/>
  </p:sldIdLst>
  <p:sldSz cx="32918400" cy="21945600"/>
  <p:notesSz cx="7772400" cy="10058400"/>
  <p:defaultTextStyle>
    <a:defPPr>
      <a:defRPr lang="en-US"/>
    </a:defPPr>
    <a:lvl1pPr marL="0" algn="l" defTabSz="914172" rtl="0" eaLnBrk="1" latinLnBrk="0" hangingPunct="1">
      <a:defRPr sz="1700" kern="1200">
        <a:solidFill>
          <a:schemeClr val="tx1"/>
        </a:solidFill>
        <a:latin typeface="+mn-lt"/>
        <a:ea typeface="+mn-ea"/>
        <a:cs typeface="+mn-cs"/>
      </a:defRPr>
    </a:lvl1pPr>
    <a:lvl2pPr marL="457088" algn="l" defTabSz="914172" rtl="0" eaLnBrk="1" latinLnBrk="0" hangingPunct="1">
      <a:defRPr sz="1700" kern="1200">
        <a:solidFill>
          <a:schemeClr val="tx1"/>
        </a:solidFill>
        <a:latin typeface="+mn-lt"/>
        <a:ea typeface="+mn-ea"/>
        <a:cs typeface="+mn-cs"/>
      </a:defRPr>
    </a:lvl2pPr>
    <a:lvl3pPr marL="914172" algn="l" defTabSz="914172" rtl="0" eaLnBrk="1" latinLnBrk="0" hangingPunct="1">
      <a:defRPr sz="1700" kern="1200">
        <a:solidFill>
          <a:schemeClr val="tx1"/>
        </a:solidFill>
        <a:latin typeface="+mn-lt"/>
        <a:ea typeface="+mn-ea"/>
        <a:cs typeface="+mn-cs"/>
      </a:defRPr>
    </a:lvl3pPr>
    <a:lvl4pPr marL="1371259" algn="l" defTabSz="914172" rtl="0" eaLnBrk="1" latinLnBrk="0" hangingPunct="1">
      <a:defRPr sz="1700" kern="1200">
        <a:solidFill>
          <a:schemeClr val="tx1"/>
        </a:solidFill>
        <a:latin typeface="+mn-lt"/>
        <a:ea typeface="+mn-ea"/>
        <a:cs typeface="+mn-cs"/>
      </a:defRPr>
    </a:lvl4pPr>
    <a:lvl5pPr marL="1828344" algn="l" defTabSz="914172" rtl="0" eaLnBrk="1" latinLnBrk="0" hangingPunct="1">
      <a:defRPr sz="1700" kern="1200">
        <a:solidFill>
          <a:schemeClr val="tx1"/>
        </a:solidFill>
        <a:latin typeface="+mn-lt"/>
        <a:ea typeface="+mn-ea"/>
        <a:cs typeface="+mn-cs"/>
      </a:defRPr>
    </a:lvl5pPr>
    <a:lvl6pPr marL="2285431" algn="l" defTabSz="914172" rtl="0" eaLnBrk="1" latinLnBrk="0" hangingPunct="1">
      <a:defRPr sz="1700" kern="1200">
        <a:solidFill>
          <a:schemeClr val="tx1"/>
        </a:solidFill>
        <a:latin typeface="+mn-lt"/>
        <a:ea typeface="+mn-ea"/>
        <a:cs typeface="+mn-cs"/>
      </a:defRPr>
    </a:lvl6pPr>
    <a:lvl7pPr marL="2742515" algn="l" defTabSz="914172" rtl="0" eaLnBrk="1" latinLnBrk="0" hangingPunct="1">
      <a:defRPr sz="1700" kern="1200">
        <a:solidFill>
          <a:schemeClr val="tx1"/>
        </a:solidFill>
        <a:latin typeface="+mn-lt"/>
        <a:ea typeface="+mn-ea"/>
        <a:cs typeface="+mn-cs"/>
      </a:defRPr>
    </a:lvl7pPr>
    <a:lvl8pPr marL="3199603" algn="l" defTabSz="914172" rtl="0" eaLnBrk="1" latinLnBrk="0" hangingPunct="1">
      <a:defRPr sz="1700" kern="1200">
        <a:solidFill>
          <a:schemeClr val="tx1"/>
        </a:solidFill>
        <a:latin typeface="+mn-lt"/>
        <a:ea typeface="+mn-ea"/>
        <a:cs typeface="+mn-cs"/>
      </a:defRPr>
    </a:lvl8pPr>
    <a:lvl9pPr marL="3656687" algn="l" defTabSz="914172"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EEFA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19"/>
    <p:restoredTop sz="94660"/>
  </p:normalViewPr>
  <p:slideViewPr>
    <p:cSldViewPr>
      <p:cViewPr>
        <p:scale>
          <a:sx n="30" d="100"/>
          <a:sy n="30" d="100"/>
        </p:scale>
        <p:origin x="1264" y="60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30478" y="-27096"/>
            <a:ext cx="33016738" cy="2199979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070144" y="7694509"/>
            <a:ext cx="20976188" cy="5268166"/>
          </a:xfrm>
        </p:spPr>
        <p:txBody>
          <a:bodyPr anchor="b">
            <a:noAutofit/>
          </a:bodyPr>
          <a:lstStyle>
            <a:lvl1pPr algn="r">
              <a:defRPr sz="1728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070144" y="12962670"/>
            <a:ext cx="20976188" cy="3510077"/>
          </a:xfrm>
        </p:spPr>
        <p:txBody>
          <a:bodyPr anchor="t"/>
          <a:lstStyle>
            <a:lvl1pPr marL="0" indent="0" algn="r">
              <a:buNone/>
              <a:defRPr>
                <a:solidFill>
                  <a:schemeClr val="tx1">
                    <a:lumMod val="50000"/>
                    <a:lumOff val="50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24913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950720"/>
            <a:ext cx="22851770" cy="10891520"/>
          </a:xfrm>
        </p:spPr>
        <p:txBody>
          <a:bodyPr anchor="ctr">
            <a:normAutofit/>
          </a:bodyPr>
          <a:lstStyle>
            <a:lvl1pPr algn="l">
              <a:defRPr sz="140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94560" y="14305280"/>
            <a:ext cx="22851770" cy="5027078"/>
          </a:xfrm>
        </p:spPr>
        <p:txBody>
          <a:bodyPr anchor="ctr">
            <a:normAutofit/>
          </a:bodyPr>
          <a:lstStyle>
            <a:lvl1pPr marL="0" indent="0" algn="l">
              <a:buNone/>
              <a:defRPr sz="5760">
                <a:solidFill>
                  <a:schemeClr val="tx1">
                    <a:lumMod val="75000"/>
                    <a:lumOff val="2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90025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9586" y="1950720"/>
            <a:ext cx="21859855" cy="9672320"/>
          </a:xfrm>
        </p:spPr>
        <p:txBody>
          <a:bodyPr anchor="ctr">
            <a:normAutofit/>
          </a:bodyPr>
          <a:lstStyle>
            <a:lvl1pPr algn="l">
              <a:defRPr sz="140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3963867" y="11623040"/>
            <a:ext cx="19511294" cy="1219200"/>
          </a:xfrm>
        </p:spPr>
        <p:txBody>
          <a:bodyPr anchor="ctr">
            <a:noAutofit/>
          </a:bodyPr>
          <a:lstStyle>
            <a:lvl1pPr marL="0" indent="0">
              <a:buFontTx/>
              <a:buNone/>
              <a:defRPr sz="5120">
                <a:solidFill>
                  <a:schemeClr val="tx1">
                    <a:lumMod val="50000"/>
                    <a:lumOff val="50000"/>
                  </a:schemeClr>
                </a:solidFill>
              </a:defRPr>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194555" y="14305280"/>
            <a:ext cx="22851774" cy="5027078"/>
          </a:xfrm>
        </p:spPr>
        <p:txBody>
          <a:bodyPr anchor="ctr">
            <a:normAutofit/>
          </a:bodyPr>
          <a:lstStyle>
            <a:lvl1pPr marL="0" indent="0" algn="l">
              <a:buNone/>
              <a:defRPr sz="5760">
                <a:solidFill>
                  <a:schemeClr val="tx1">
                    <a:lumMod val="75000"/>
                    <a:lumOff val="2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
        <p:nvSpPr>
          <p:cNvPr id="24" name="TextBox 23"/>
          <p:cNvSpPr txBox="1"/>
          <p:nvPr/>
        </p:nvSpPr>
        <p:spPr>
          <a:xfrm>
            <a:off x="1737762" y="2529210"/>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4291718" y="9236979"/>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671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94555" y="6182362"/>
            <a:ext cx="22851774" cy="8305472"/>
          </a:xfrm>
        </p:spPr>
        <p:txBody>
          <a:bodyPr anchor="b">
            <a:normAutofit/>
          </a:bodyPr>
          <a:lstStyle>
            <a:lvl1pPr algn="l">
              <a:defRPr sz="140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94555" y="14487834"/>
            <a:ext cx="22851774" cy="4844525"/>
          </a:xfrm>
        </p:spPr>
        <p:txBody>
          <a:bodyPr anchor="t">
            <a:normAutofit/>
          </a:bodyPr>
          <a:lstStyle>
            <a:lvl1pPr marL="0" indent="0" algn="l">
              <a:buNone/>
              <a:defRPr sz="5760">
                <a:solidFill>
                  <a:schemeClr val="tx1">
                    <a:lumMod val="75000"/>
                    <a:lumOff val="2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23473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789586" y="1950720"/>
            <a:ext cx="21859855" cy="9672320"/>
          </a:xfrm>
        </p:spPr>
        <p:txBody>
          <a:bodyPr anchor="ctr">
            <a:normAutofit/>
          </a:bodyPr>
          <a:lstStyle>
            <a:lvl1pPr algn="l">
              <a:defRPr sz="140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194549" y="12842240"/>
            <a:ext cx="22851778" cy="1645594"/>
          </a:xfrm>
        </p:spPr>
        <p:txBody>
          <a:bodyPr anchor="b">
            <a:noAutofit/>
          </a:bodyPr>
          <a:lstStyle>
            <a:lvl1pPr marL="0" indent="0">
              <a:buFontTx/>
              <a:buNone/>
              <a:defRPr sz="7680">
                <a:solidFill>
                  <a:schemeClr val="tx1">
                    <a:lumMod val="75000"/>
                    <a:lumOff val="25000"/>
                  </a:schemeClr>
                </a:solidFill>
              </a:defRPr>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194555" y="14487834"/>
            <a:ext cx="22851774" cy="4844525"/>
          </a:xfrm>
        </p:spPr>
        <p:txBody>
          <a:bodyPr anchor="t">
            <a:normAutofit/>
          </a:bodyPr>
          <a:lstStyle>
            <a:lvl1pPr marL="0" indent="0" algn="l">
              <a:buNone/>
              <a:defRPr sz="5760">
                <a:solidFill>
                  <a:schemeClr val="tx1">
                    <a:lumMod val="50000"/>
                    <a:lumOff val="50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
        <p:nvSpPr>
          <p:cNvPr id="24" name="TextBox 23"/>
          <p:cNvSpPr txBox="1"/>
          <p:nvPr/>
        </p:nvSpPr>
        <p:spPr>
          <a:xfrm>
            <a:off x="1737762" y="2529210"/>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4291718" y="9236979"/>
            <a:ext cx="1646348" cy="1871283"/>
          </a:xfrm>
          <a:prstGeom prst="rect">
            <a:avLst/>
          </a:prstGeom>
        </p:spPr>
        <p:txBody>
          <a:bodyPr vert="horz" lIns="292608" tIns="146304" rIns="292608" bIns="146304" rtlCol="0" anchor="ctr">
            <a:noAutofit/>
          </a:bodyPr>
          <a:lstStyle/>
          <a:p>
            <a:pPr lvl="0"/>
            <a:r>
              <a:rPr lang="en-US" sz="25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464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17055" y="1950720"/>
            <a:ext cx="22829274" cy="9672320"/>
          </a:xfrm>
        </p:spPr>
        <p:txBody>
          <a:bodyPr anchor="ctr">
            <a:normAutofit/>
          </a:bodyPr>
          <a:lstStyle>
            <a:lvl1pPr algn="l">
              <a:defRPr sz="140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194549" y="12842240"/>
            <a:ext cx="22851778" cy="1645594"/>
          </a:xfrm>
        </p:spPr>
        <p:txBody>
          <a:bodyPr anchor="b">
            <a:noAutofit/>
          </a:bodyPr>
          <a:lstStyle>
            <a:lvl1pPr marL="0" indent="0">
              <a:buFontTx/>
              <a:buNone/>
              <a:defRPr sz="7680">
                <a:solidFill>
                  <a:schemeClr val="accent1"/>
                </a:solidFill>
              </a:defRPr>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194555" y="14487834"/>
            <a:ext cx="22851774" cy="4844525"/>
          </a:xfrm>
        </p:spPr>
        <p:txBody>
          <a:bodyPr anchor="t">
            <a:normAutofit/>
          </a:bodyPr>
          <a:lstStyle>
            <a:lvl1pPr marL="0" indent="0" algn="l">
              <a:buNone/>
              <a:defRPr sz="5760">
                <a:solidFill>
                  <a:schemeClr val="tx1">
                    <a:lumMod val="50000"/>
                    <a:lumOff val="50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8325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25272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18323" y="1950722"/>
            <a:ext cx="3523723" cy="1680464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94556" y="1950722"/>
            <a:ext cx="18702094" cy="168046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62914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49411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4555" y="8642779"/>
            <a:ext cx="22851774" cy="5845059"/>
          </a:xfrm>
        </p:spPr>
        <p:txBody>
          <a:bodyPr anchor="b"/>
          <a:lstStyle>
            <a:lvl1pPr algn="l">
              <a:defRPr sz="1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94555" y="14487834"/>
            <a:ext cx="22851774" cy="2753280"/>
          </a:xfrm>
        </p:spPr>
        <p:txBody>
          <a:bodyPr anchor="t"/>
          <a:lstStyle>
            <a:lvl1pPr marL="0" indent="0" algn="l">
              <a:buNone/>
              <a:defRPr sz="6400">
                <a:solidFill>
                  <a:schemeClr val="tx1">
                    <a:lumMod val="50000"/>
                    <a:lumOff val="50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BAD31-0C7D-4637-BA9B-E10A82DCE21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28510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950720"/>
            <a:ext cx="22851770" cy="42265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94562" y="6913885"/>
            <a:ext cx="11117192" cy="12418470"/>
          </a:xfrm>
        </p:spPr>
        <p:txBody>
          <a:bodyPr>
            <a:normAutofit/>
          </a:bodyPr>
          <a:lstStyle>
            <a:lvl1pPr>
              <a:defRPr sz="5760"/>
            </a:lvl1pPr>
            <a:lvl2pPr>
              <a:defRPr sz="5120"/>
            </a:lvl2pPr>
            <a:lvl3pPr>
              <a:defRPr sz="4480"/>
            </a:lvl3pPr>
            <a:lvl4pPr>
              <a:defRPr sz="3840"/>
            </a:lvl4pPr>
            <a:lvl5pPr>
              <a:defRPr sz="3840"/>
            </a:lvl5pPr>
            <a:lvl6pPr>
              <a:defRPr sz="3840"/>
            </a:lvl6pPr>
            <a:lvl7pPr>
              <a:defRPr sz="3840"/>
            </a:lvl7pPr>
            <a:lvl8pPr>
              <a:defRPr sz="3840"/>
            </a:lvl8pPr>
            <a:lvl9pPr>
              <a:defRPr sz="38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929134" y="6913889"/>
            <a:ext cx="11117196" cy="12418474"/>
          </a:xfrm>
        </p:spPr>
        <p:txBody>
          <a:bodyPr>
            <a:normAutofit/>
          </a:bodyPr>
          <a:lstStyle>
            <a:lvl1pPr>
              <a:defRPr sz="5760"/>
            </a:lvl1pPr>
            <a:lvl2pPr>
              <a:defRPr sz="5120"/>
            </a:lvl2pPr>
            <a:lvl3pPr>
              <a:defRPr sz="4480"/>
            </a:lvl3pPr>
            <a:lvl4pPr>
              <a:defRPr sz="3840"/>
            </a:lvl4pPr>
            <a:lvl5pPr>
              <a:defRPr sz="3840"/>
            </a:lvl5pPr>
            <a:lvl6pPr>
              <a:defRPr sz="3840"/>
            </a:lvl6pPr>
            <a:lvl7pPr>
              <a:defRPr sz="3840"/>
            </a:lvl7pPr>
            <a:lvl8pPr>
              <a:defRPr sz="3840"/>
            </a:lvl8pPr>
            <a:lvl9pPr>
              <a:defRPr sz="38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4BAD31-0C7D-4637-BA9B-E10A82DCE214}"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7287606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58" y="1950720"/>
            <a:ext cx="22851767" cy="422656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194557" y="6915146"/>
            <a:ext cx="11126419" cy="1844038"/>
          </a:xfrm>
        </p:spPr>
        <p:txBody>
          <a:bodyPr anchor="b">
            <a:noAutofit/>
          </a:bodyPr>
          <a:lstStyle>
            <a:lvl1pPr marL="0" indent="0">
              <a:buNone/>
              <a:defRPr sz="7680" b="0"/>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194557" y="8759189"/>
            <a:ext cx="11126419" cy="105731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919904" y="6915146"/>
            <a:ext cx="11126419" cy="1844038"/>
          </a:xfrm>
        </p:spPr>
        <p:txBody>
          <a:bodyPr anchor="b">
            <a:noAutofit/>
          </a:bodyPr>
          <a:lstStyle>
            <a:lvl1pPr marL="0" indent="0">
              <a:buNone/>
              <a:defRPr sz="7680" b="0"/>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3919904" y="8759189"/>
            <a:ext cx="11126419" cy="105731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4BAD31-0C7D-4637-BA9B-E10A82DCE214}" type="datetimeFigureOut">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1808880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57" y="1950720"/>
            <a:ext cx="22851770" cy="422656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4BAD31-0C7D-4637-BA9B-E10A82DCE214}" type="datetimeFigureOut">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4175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BAD31-0C7D-4637-BA9B-E10A82DCE214}" type="datetimeFigureOut">
              <a:rPr lang="en-US" smtClean="0"/>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98156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57" y="4795533"/>
            <a:ext cx="10044655" cy="4091091"/>
          </a:xfrm>
        </p:spPr>
        <p:txBody>
          <a:bodyPr anchor="b">
            <a:normAutofit/>
          </a:bodyPr>
          <a:lstStyle>
            <a:lvl1pPr>
              <a:defRPr sz="6400"/>
            </a:lvl1pPr>
          </a:lstStyle>
          <a:p>
            <a:r>
              <a:rPr lang="en-US" smtClean="0"/>
              <a:t>Click to edit Master title style</a:t>
            </a:r>
            <a:endParaRPr lang="en-US" dirty="0"/>
          </a:p>
        </p:txBody>
      </p:sp>
      <p:sp>
        <p:nvSpPr>
          <p:cNvPr id="3" name="Content Placeholder 2"/>
          <p:cNvSpPr>
            <a:spLocks noGrp="1"/>
          </p:cNvSpPr>
          <p:nvPr>
            <p:ph idx="1"/>
          </p:nvPr>
        </p:nvSpPr>
        <p:spPr>
          <a:xfrm>
            <a:off x="12856592" y="1647762"/>
            <a:ext cx="12189733" cy="1768459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94557" y="8886622"/>
            <a:ext cx="10044655" cy="8270237"/>
          </a:xfrm>
        </p:spPr>
        <p:txBody>
          <a:bodyPr>
            <a:normAutofit/>
          </a:bodyPr>
          <a:lstStyle>
            <a:lvl1pPr marL="0" indent="0">
              <a:buNone/>
              <a:defRPr sz="448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BAD31-0C7D-4637-BA9B-E10A82DCE214}"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128883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57" y="15361920"/>
            <a:ext cx="22851770" cy="1813562"/>
          </a:xfrm>
        </p:spPr>
        <p:txBody>
          <a:bodyPr anchor="b">
            <a:normAutofit/>
          </a:bodyPr>
          <a:lstStyle>
            <a:lvl1pPr algn="l">
              <a:defRPr sz="76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94557" y="1950720"/>
            <a:ext cx="22851770" cy="12306298"/>
          </a:xfrm>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194557" y="17175482"/>
            <a:ext cx="22851770" cy="2156877"/>
          </a:xfrm>
        </p:spPr>
        <p:txBody>
          <a:bodyPr>
            <a:normAutofit/>
          </a:bodyPr>
          <a:lstStyle>
            <a:lvl1pPr marL="0" indent="0">
              <a:buNone/>
              <a:defRPr sz="384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BAD31-0C7D-4637-BA9B-E10A82DCE214}"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6BE2B-9A0F-443B-9ACF-679FD14F383C}" type="slidenum">
              <a:rPr lang="en-US" smtClean="0"/>
              <a:t>‹#›</a:t>
            </a:fld>
            <a:endParaRPr lang="en-US"/>
          </a:p>
        </p:txBody>
      </p:sp>
    </p:spTree>
    <p:extLst>
      <p:ext uri="{BB962C8B-B14F-4D97-AF65-F5344CB8AC3E}">
        <p14:creationId xmlns:p14="http://schemas.microsoft.com/office/powerpoint/2010/main" val="10862532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30479" y="-27096"/>
            <a:ext cx="33016741" cy="2199979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194558" y="1950720"/>
            <a:ext cx="22851767" cy="422656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94557" y="6913889"/>
            <a:ext cx="22851770" cy="124184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458929" y="19332363"/>
            <a:ext cx="2462875" cy="1168400"/>
          </a:xfrm>
          <a:prstGeom prst="rect">
            <a:avLst/>
          </a:prstGeom>
        </p:spPr>
        <p:txBody>
          <a:bodyPr vert="horz" lIns="91440" tIns="45720" rIns="91440" bIns="45720" rtlCol="0" anchor="ctr"/>
          <a:lstStyle>
            <a:lvl1pPr algn="r">
              <a:defRPr sz="2880">
                <a:solidFill>
                  <a:schemeClr val="tx1">
                    <a:tint val="75000"/>
                  </a:schemeClr>
                </a:solidFill>
              </a:defRPr>
            </a:lvl1pPr>
          </a:lstStyle>
          <a:p>
            <a:fld id="{644BAD31-0C7D-4637-BA9B-E10A82DCE214}" type="datetimeFigureOut">
              <a:rPr lang="en-US" smtClean="0"/>
              <a:t>4/20/16</a:t>
            </a:fld>
            <a:endParaRPr lang="en-US"/>
          </a:p>
        </p:txBody>
      </p:sp>
      <p:sp>
        <p:nvSpPr>
          <p:cNvPr id="5" name="Footer Placeholder 4"/>
          <p:cNvSpPr>
            <a:spLocks noGrp="1"/>
          </p:cNvSpPr>
          <p:nvPr>
            <p:ph type="ftr" sz="quarter" idx="3"/>
          </p:nvPr>
        </p:nvSpPr>
        <p:spPr>
          <a:xfrm>
            <a:off x="2194558" y="19332363"/>
            <a:ext cx="16642703" cy="1168400"/>
          </a:xfrm>
          <a:prstGeom prst="rect">
            <a:avLst/>
          </a:prstGeom>
        </p:spPr>
        <p:txBody>
          <a:bodyPr vert="horz" lIns="91440" tIns="45720" rIns="91440" bIns="45720" rtlCol="0" anchor="ctr"/>
          <a:lstStyle>
            <a:lvl1pPr algn="l">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00834" y="19332363"/>
            <a:ext cx="1845497" cy="1168400"/>
          </a:xfrm>
          <a:prstGeom prst="rect">
            <a:avLst/>
          </a:prstGeom>
        </p:spPr>
        <p:txBody>
          <a:bodyPr vert="horz" lIns="91440" tIns="45720" rIns="91440" bIns="45720" rtlCol="0" anchor="ctr"/>
          <a:lstStyle>
            <a:lvl1pPr algn="r">
              <a:defRPr sz="2880">
                <a:solidFill>
                  <a:schemeClr val="accent1"/>
                </a:solidFill>
              </a:defRPr>
            </a:lvl1pPr>
          </a:lstStyle>
          <a:p>
            <a:fld id="{1636BE2B-9A0F-443B-9ACF-679FD14F383C}" type="slidenum">
              <a:rPr lang="en-US" smtClean="0"/>
              <a:t>‹#›</a:t>
            </a:fld>
            <a:endParaRPr lang="en-US"/>
          </a:p>
        </p:txBody>
      </p:sp>
    </p:spTree>
    <p:extLst>
      <p:ext uri="{BB962C8B-B14F-4D97-AF65-F5344CB8AC3E}">
        <p14:creationId xmlns:p14="http://schemas.microsoft.com/office/powerpoint/2010/main" val="415337121"/>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Lst>
  <p:txStyles>
    <p:titleStyle>
      <a:lvl1pPr algn="l" defTabSz="1463040" rtl="0" eaLnBrk="1" latinLnBrk="0" hangingPunct="1">
        <a:spcBef>
          <a:spcPct val="0"/>
        </a:spcBef>
        <a:buNone/>
        <a:defRPr sz="115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7280" indent="-1097280" algn="l" defTabSz="1463040" rtl="0" eaLnBrk="1" latinLnBrk="0" hangingPunct="1">
        <a:spcBef>
          <a:spcPts val="32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1pPr>
      <a:lvl2pPr marL="2377440" indent="-914400" algn="l" defTabSz="1463040" rtl="0" eaLnBrk="1" latinLnBrk="0" hangingPunct="1">
        <a:spcBef>
          <a:spcPts val="3200"/>
        </a:spcBef>
        <a:spcAft>
          <a:spcPts val="0"/>
        </a:spcAft>
        <a:buClr>
          <a:schemeClr val="accent1"/>
        </a:buClr>
        <a:buSzPct val="80000"/>
        <a:buFont typeface="Wingdings 3" charset="2"/>
        <a:buChar char=""/>
        <a:defRPr sz="5120" kern="1200">
          <a:solidFill>
            <a:schemeClr val="tx1">
              <a:lumMod val="75000"/>
              <a:lumOff val="25000"/>
            </a:schemeClr>
          </a:solidFill>
          <a:latin typeface="+mn-lt"/>
          <a:ea typeface="+mn-ea"/>
          <a:cs typeface="+mn-cs"/>
        </a:defRPr>
      </a:lvl2pPr>
      <a:lvl3pPr marL="3657600" indent="-731520" algn="l" defTabSz="1463040" rtl="0" eaLnBrk="1" latinLnBrk="0" hangingPunct="1">
        <a:spcBef>
          <a:spcPts val="3200"/>
        </a:spcBef>
        <a:spcAft>
          <a:spcPts val="0"/>
        </a:spcAft>
        <a:buClr>
          <a:schemeClr val="accent1"/>
        </a:buClr>
        <a:buSzPct val="80000"/>
        <a:buFont typeface="Wingdings 3" charset="2"/>
        <a:buChar char=""/>
        <a:defRPr sz="4480" kern="1200">
          <a:solidFill>
            <a:schemeClr val="tx1">
              <a:lumMod val="75000"/>
              <a:lumOff val="25000"/>
            </a:schemeClr>
          </a:solidFill>
          <a:latin typeface="+mn-lt"/>
          <a:ea typeface="+mn-ea"/>
          <a:cs typeface="+mn-cs"/>
        </a:defRPr>
      </a:lvl3pPr>
      <a:lvl4pPr marL="512064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4pPr>
      <a:lvl5pPr marL="658368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5pPr>
      <a:lvl6pPr marL="804672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6pPr>
      <a:lvl7pPr marL="950976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7pPr>
      <a:lvl8pPr marL="1097280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8pPr>
      <a:lvl9pPr marL="12435840" indent="-731520" algn="l" defTabSz="1463040" rtl="0" eaLnBrk="1" latinLnBrk="0" hangingPunct="1">
        <a:spcBef>
          <a:spcPts val="3200"/>
        </a:spcBef>
        <a:spcAft>
          <a:spcPts val="0"/>
        </a:spcAft>
        <a:buClr>
          <a:schemeClr val="accent1"/>
        </a:buClr>
        <a:buSzPct val="80000"/>
        <a:buFont typeface="Wingdings 3" charset="2"/>
        <a:buChar char=""/>
        <a:defRPr sz="3840" kern="1200">
          <a:solidFill>
            <a:schemeClr val="tx1">
              <a:lumMod val="75000"/>
              <a:lumOff val="25000"/>
            </a:schemeClr>
          </a:solidFill>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9" name="Picture 68" descr="../../../../../../var/folders/l1/xysjy3190mv39q23rx6ddcj80000gn/T/com.apple.iChat/Messages/Images/Messages%20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0816" y="16515024"/>
            <a:ext cx="3504901" cy="1920820"/>
          </a:xfrm>
          <a:prstGeom prst="rect">
            <a:avLst/>
          </a:prstGeom>
          <a:noFill/>
          <a:ln>
            <a:noFill/>
          </a:ln>
        </p:spPr>
      </p:pic>
      <p:sp>
        <p:nvSpPr>
          <p:cNvPr id="44" name="CustomShape 1"/>
          <p:cNvSpPr/>
          <p:nvPr/>
        </p:nvSpPr>
        <p:spPr>
          <a:xfrm>
            <a:off x="3095589" y="583086"/>
            <a:ext cx="25738129" cy="1147683"/>
          </a:xfrm>
          <a:prstGeom prst="rect">
            <a:avLst/>
          </a:prstGeom>
          <a:noFill/>
          <a:ln>
            <a:noFill/>
          </a:ln>
        </p:spPr>
        <p:txBody>
          <a:bodyPr lIns="97894" tIns="244740" rIns="97894" bIns="244740" anchor="ctr"/>
          <a:lstStyle/>
          <a:p>
            <a:pPr algn="ctr">
              <a:lnSpc>
                <a:spcPct val="100000"/>
              </a:lnSpc>
            </a:pPr>
            <a:r>
              <a:rPr lang="en-US" sz="3200" b="1" dirty="0" smtClean="0">
                <a:solidFill>
                  <a:schemeClr val="accent4">
                    <a:lumMod val="75000"/>
                  </a:schemeClr>
                </a:solidFill>
              </a:rPr>
              <a:t>Computing finite-time </a:t>
            </a:r>
            <a:r>
              <a:rPr lang="en-US" sz="3200" b="1" dirty="0" err="1">
                <a:solidFill>
                  <a:schemeClr val="accent4">
                    <a:lumMod val="75000"/>
                  </a:schemeClr>
                </a:solidFill>
              </a:rPr>
              <a:t>Lyapunov</a:t>
            </a:r>
            <a:r>
              <a:rPr lang="en-US" sz="3200" b="1" dirty="0">
                <a:solidFill>
                  <a:schemeClr val="accent4">
                    <a:lumMod val="75000"/>
                  </a:schemeClr>
                </a:solidFill>
              </a:rPr>
              <a:t> exponent (FTLE) fields, from which </a:t>
            </a:r>
            <a:r>
              <a:rPr lang="en-US" sz="3200" b="1" dirty="0" err="1">
                <a:solidFill>
                  <a:schemeClr val="accent4">
                    <a:lumMod val="75000"/>
                  </a:schemeClr>
                </a:solidFill>
              </a:rPr>
              <a:t>Lagrangian</a:t>
            </a:r>
            <a:r>
              <a:rPr lang="en-US" sz="3200" b="1" dirty="0">
                <a:solidFill>
                  <a:schemeClr val="accent4">
                    <a:lumMod val="75000"/>
                  </a:schemeClr>
                </a:solidFill>
              </a:rPr>
              <a:t> Coherent </a:t>
            </a:r>
            <a:r>
              <a:rPr lang="en-US" sz="3200" b="1" dirty="0" smtClean="0">
                <a:solidFill>
                  <a:schemeClr val="accent4">
                    <a:lumMod val="75000"/>
                  </a:schemeClr>
                </a:solidFill>
              </a:rPr>
              <a:t>Structures can be identified. </a:t>
            </a:r>
            <a:endParaRPr lang="en-US" sz="3200" b="1" dirty="0">
              <a:solidFill>
                <a:schemeClr val="accent4">
                  <a:lumMod val="75000"/>
                </a:schemeClr>
              </a:solidFill>
            </a:endParaRPr>
          </a:p>
        </p:txBody>
      </p:sp>
      <p:sp>
        <p:nvSpPr>
          <p:cNvPr id="45" name="CustomShape 2"/>
          <p:cNvSpPr/>
          <p:nvPr/>
        </p:nvSpPr>
        <p:spPr>
          <a:xfrm>
            <a:off x="5927131" y="1551546"/>
            <a:ext cx="18592801" cy="1334479"/>
          </a:xfrm>
          <a:prstGeom prst="rect">
            <a:avLst/>
          </a:prstGeom>
          <a:noFill/>
          <a:ln>
            <a:noFill/>
          </a:ln>
        </p:spPr>
        <p:txBody>
          <a:bodyPr lIns="97894" tIns="97894" rIns="97894" bIns="97894" anchor="ctr"/>
          <a:lstStyle/>
          <a:p>
            <a:pPr marL="0" lvl="4" algn="ctr"/>
            <a:r>
              <a:rPr lang="en-US" sz="2400" b="1" dirty="0" smtClean="0">
                <a:latin typeface="Calibri" pitchFamily="34" charset="0"/>
              </a:rPr>
              <a:t>Prepared by: </a:t>
            </a:r>
            <a:r>
              <a:rPr lang="en-US" sz="2400" dirty="0" smtClean="0">
                <a:latin typeface="Calibri" pitchFamily="34" charset="0"/>
              </a:rPr>
              <a:t>Jon </a:t>
            </a:r>
            <a:r>
              <a:rPr lang="en-US" sz="2400" dirty="0" err="1" smtClean="0">
                <a:latin typeface="Calibri" pitchFamily="34" charset="0"/>
              </a:rPr>
              <a:t>Rendulic</a:t>
            </a:r>
            <a:r>
              <a:rPr lang="en-US" sz="2400" dirty="0" smtClean="0">
                <a:latin typeface="Calibri" pitchFamily="34" charset="0"/>
              </a:rPr>
              <a:t>  and Tuan  </a:t>
            </a:r>
            <a:r>
              <a:rPr lang="en-US" sz="2400" dirty="0" err="1" smtClean="0">
                <a:latin typeface="Calibri" pitchFamily="34" charset="0"/>
              </a:rPr>
              <a:t>Thuynh</a:t>
            </a:r>
            <a:r>
              <a:rPr lang="en-US" sz="2400" b="1" dirty="0" smtClean="0">
                <a:latin typeface="Calibri" pitchFamily="34" charset="0"/>
              </a:rPr>
              <a:t>,  Supervisor:</a:t>
            </a:r>
            <a:r>
              <a:rPr lang="en-US" sz="2400" dirty="0" smtClean="0">
                <a:latin typeface="Calibri" pitchFamily="34" charset="0"/>
              </a:rPr>
              <a:t>  Prof. </a:t>
            </a:r>
            <a:r>
              <a:rPr lang="en-US" sz="2400" dirty="0" err="1" smtClean="0">
                <a:latin typeface="Calibri" pitchFamily="34" charset="0"/>
              </a:rPr>
              <a:t>Jifeng</a:t>
            </a:r>
            <a:r>
              <a:rPr lang="en-US" sz="2400" dirty="0" smtClean="0">
                <a:latin typeface="Calibri" pitchFamily="34" charset="0"/>
              </a:rPr>
              <a:t> Peng, PhD</a:t>
            </a:r>
          </a:p>
          <a:p>
            <a:pPr algn="ctr"/>
            <a:r>
              <a:rPr lang="en-US" sz="2400" dirty="0" smtClean="0">
                <a:latin typeface="Calibri" pitchFamily="34" charset="0"/>
              </a:rPr>
              <a:t>Department </a:t>
            </a:r>
            <a:r>
              <a:rPr lang="en-US" sz="2400" dirty="0">
                <a:latin typeface="Calibri" pitchFamily="34" charset="0"/>
              </a:rPr>
              <a:t>of Computer Science and </a:t>
            </a:r>
            <a:r>
              <a:rPr lang="en-US" sz="2400" dirty="0" smtClean="0">
                <a:latin typeface="Calibri" pitchFamily="34" charset="0"/>
              </a:rPr>
              <a:t>Engineering </a:t>
            </a:r>
            <a:endParaRPr lang="en-US" sz="2400" dirty="0">
              <a:latin typeface="Calibri" pitchFamily="34" charset="0"/>
            </a:endParaRPr>
          </a:p>
          <a:p>
            <a:r>
              <a:rPr lang="it-IT" sz="2000" dirty="0">
                <a:latin typeface="Calibri" pitchFamily="34" charset="0"/>
              </a:rPr>
              <a:t> </a:t>
            </a:r>
            <a:r>
              <a:rPr lang="en-US" sz="2000" dirty="0">
                <a:latin typeface="Calibri" pitchFamily="34" charset="0"/>
              </a:rPr>
              <a:t> </a:t>
            </a:r>
          </a:p>
        </p:txBody>
      </p:sp>
      <p:sp>
        <p:nvSpPr>
          <p:cNvPr id="46" name="CustomShape 3"/>
          <p:cNvSpPr/>
          <p:nvPr/>
        </p:nvSpPr>
        <p:spPr>
          <a:xfrm>
            <a:off x="11485709" y="19181287"/>
            <a:ext cx="9838950" cy="1899901"/>
          </a:xfrm>
          <a:prstGeom prst="rect">
            <a:avLst/>
          </a:prstGeom>
          <a:noFill/>
          <a:ln>
            <a:noFill/>
          </a:ln>
        </p:spPr>
        <p:txBody>
          <a:bodyPr wrap="none" lIns="48949" tIns="24473" rIns="48949" bIns="24473"/>
          <a:lstStyle/>
          <a:p>
            <a:pPr>
              <a:lnSpc>
                <a:spcPct val="100000"/>
              </a:lnSpc>
            </a:pPr>
            <a:r>
              <a:rPr lang="en-US" dirty="0" smtClean="0"/>
              <a:t>Jon </a:t>
            </a:r>
            <a:r>
              <a:rPr lang="en-US" dirty="0" err="1" smtClean="0"/>
              <a:t>Rendulic</a:t>
            </a:r>
            <a:r>
              <a:rPr lang="en-US" dirty="0" smtClean="0"/>
              <a:t>				Tuan Huynh</a:t>
            </a:r>
            <a:endParaRPr dirty="0" smtClean="0"/>
          </a:p>
          <a:p>
            <a:pPr>
              <a:lnSpc>
                <a:spcPct val="100000"/>
              </a:lnSpc>
            </a:pPr>
            <a:r>
              <a:rPr lang="en-US" dirty="0" smtClean="0"/>
              <a:t>Email: </a:t>
            </a:r>
            <a:r>
              <a:rPr lang="en-US" dirty="0" err="1" smtClean="0"/>
              <a:t>jmrendulic@alaska.edu</a:t>
            </a:r>
            <a:r>
              <a:rPr lang="en-US" dirty="0" smtClean="0"/>
              <a:t>		Email: thuynh3@alaska.edu</a:t>
            </a:r>
          </a:p>
          <a:p>
            <a:pPr>
              <a:lnSpc>
                <a:spcPct val="100000"/>
              </a:lnSpc>
            </a:pPr>
            <a:r>
              <a:rPr lang="en-US" dirty="0" smtClean="0"/>
              <a:t>										</a:t>
            </a:r>
          </a:p>
        </p:txBody>
      </p:sp>
      <p:sp>
        <p:nvSpPr>
          <p:cNvPr id="47" name="CustomShape 4"/>
          <p:cNvSpPr/>
          <p:nvPr/>
        </p:nvSpPr>
        <p:spPr>
          <a:xfrm>
            <a:off x="11517013" y="18672411"/>
            <a:ext cx="7019910" cy="504034"/>
          </a:xfrm>
          <a:prstGeom prst="rect">
            <a:avLst/>
          </a:prstGeom>
          <a:noFill/>
          <a:ln>
            <a:noFill/>
          </a:ln>
        </p:spPr>
        <p:txBody>
          <a:bodyPr wrap="none" lIns="48949" tIns="24473" rIns="48949" bIns="24473"/>
          <a:lstStyle/>
          <a:p>
            <a:pPr>
              <a:lnSpc>
                <a:spcPct val="100000"/>
              </a:lnSpc>
            </a:pPr>
            <a:r>
              <a:rPr lang="en-US" sz="2800" dirty="0" smtClean="0"/>
              <a:t>Contact Information:</a:t>
            </a:r>
            <a:endParaRPr sz="2800" dirty="0"/>
          </a:p>
        </p:txBody>
      </p:sp>
      <p:sp>
        <p:nvSpPr>
          <p:cNvPr id="50" name="CustomShape 7"/>
          <p:cNvSpPr/>
          <p:nvPr/>
        </p:nvSpPr>
        <p:spPr>
          <a:xfrm>
            <a:off x="763818" y="3510627"/>
            <a:ext cx="10058400" cy="5457486"/>
          </a:xfrm>
          <a:prstGeom prst="rect">
            <a:avLst/>
          </a:prstGeom>
          <a:noFill/>
          <a:ln w="12600">
            <a:solidFill>
              <a:srgbClr val="376092"/>
            </a:solidFill>
            <a:round/>
          </a:ln>
        </p:spPr>
        <p:txBody>
          <a:bodyPr lIns="97894" tIns="97894" rIns="97894" bIns="97894"/>
          <a:lstStyle/>
          <a:p>
            <a:r>
              <a:rPr lang="en-US" sz="1800" dirty="0" smtClean="0"/>
              <a:t>Atmospheric </a:t>
            </a:r>
            <a:r>
              <a:rPr lang="en-US" sz="1800" dirty="0"/>
              <a:t>and oceanic flows play an important role in the transport of any pollutant in the atmosphere or in the ocean. The flows are usually chaotic with some large-scale dominant patterns and small-scale turbulence. Therefore, it is difficult to accurately forecast pollutant transport. Over the past 15 years </a:t>
            </a:r>
            <a:r>
              <a:rPr lang="en-US" sz="1800" dirty="0" smtClean="0"/>
              <a:t>scientists </a:t>
            </a:r>
            <a:r>
              <a:rPr lang="en-US" sz="1800" dirty="0"/>
              <a:t>have made enormous strides in their ability to identify and </a:t>
            </a:r>
            <a:r>
              <a:rPr lang="en-US" sz="1800" dirty="0" smtClean="0"/>
              <a:t>visually </a:t>
            </a:r>
            <a:r>
              <a:rPr lang="en-US" sz="1800" dirty="0"/>
              <a:t>represent the underlying mechanics of flowing air and water, and to predict how objects move through these flows. </a:t>
            </a:r>
            <a:endParaRPr lang="en-US" sz="1800" dirty="0" smtClean="0"/>
          </a:p>
          <a:p>
            <a:endParaRPr lang="en-US" sz="1800" dirty="0"/>
          </a:p>
          <a:p>
            <a:r>
              <a:rPr lang="en-US" sz="1800" dirty="0"/>
              <a:t>Recently, a new analyzing tool was developed in which a dynamic systems approach is used to identify attracting structures in the flow field. The attracting structures dictate the pollutant transport and mixing, therefore providing information on potential hazard zones. The hazard zones are less prone to inaccuracy of the flow field and the pollutant source data than pollutant trajectories, especially in long-term prediction. </a:t>
            </a:r>
          </a:p>
          <a:p>
            <a:pPr>
              <a:lnSpc>
                <a:spcPct val="100000"/>
              </a:lnSpc>
            </a:pPr>
            <a:endParaRPr lang="en-US" sz="1800" dirty="0" smtClean="0"/>
          </a:p>
          <a:p>
            <a:pPr>
              <a:lnSpc>
                <a:spcPct val="100000"/>
              </a:lnSpc>
            </a:pPr>
            <a:r>
              <a:rPr lang="en-US" sz="1800" dirty="0" smtClean="0"/>
              <a:t>This tool uses a dynamic </a:t>
            </a:r>
            <a:r>
              <a:rPr lang="en-US" sz="1800" dirty="0"/>
              <a:t>systems approach </a:t>
            </a:r>
            <a:r>
              <a:rPr lang="en-US" sz="1800" dirty="0" smtClean="0"/>
              <a:t>to </a:t>
            </a:r>
            <a:r>
              <a:rPr lang="en-US" sz="1800" dirty="0"/>
              <a:t>identify attracting structures in the flow field. </a:t>
            </a:r>
            <a:r>
              <a:rPr lang="en-US" sz="1800" dirty="0" smtClean="0"/>
              <a:t>It was written with the MATLAB </a:t>
            </a:r>
            <a:r>
              <a:rPr lang="en-US" sz="1800" dirty="0"/>
              <a:t>software package </a:t>
            </a:r>
            <a:r>
              <a:rPr lang="en-US" sz="1800" dirty="0" smtClean="0"/>
              <a:t>and was </a:t>
            </a:r>
            <a:r>
              <a:rPr lang="en-US" sz="1800" dirty="0"/>
              <a:t>developed </a:t>
            </a:r>
            <a:r>
              <a:rPr lang="en-US" sz="1800" dirty="0" smtClean="0"/>
              <a:t>by </a:t>
            </a:r>
            <a:r>
              <a:rPr lang="en-US" sz="1800" dirty="0"/>
              <a:t>the Biological Propulsion Laboratory at California Institute of Technology. It enables users to input a time-series of 2-D velocity field data and compute the corresponding finite-time </a:t>
            </a:r>
            <a:r>
              <a:rPr lang="en-US" sz="1800" dirty="0" err="1"/>
              <a:t>Lyapunov</a:t>
            </a:r>
            <a:r>
              <a:rPr lang="en-US" sz="1800" dirty="0"/>
              <a:t> exponent (FTLE) </a:t>
            </a:r>
            <a:r>
              <a:rPr lang="en-US" sz="1800" dirty="0" smtClean="0"/>
              <a:t>fields, </a:t>
            </a:r>
            <a:r>
              <a:rPr lang="en-US" sz="1800" dirty="0"/>
              <a:t>from which </a:t>
            </a:r>
            <a:r>
              <a:rPr lang="en-US" sz="1800" dirty="0" err="1"/>
              <a:t>Lagrangian</a:t>
            </a:r>
            <a:r>
              <a:rPr lang="en-US" sz="1800" dirty="0"/>
              <a:t> Coherent Structures (LCS) such as vortices and fluid transport barriers can be </a:t>
            </a:r>
            <a:r>
              <a:rPr lang="en-US" sz="1800" dirty="0" smtClean="0"/>
              <a:t>identified.</a:t>
            </a:r>
            <a:endParaRPr sz="1800" dirty="0"/>
          </a:p>
        </p:txBody>
      </p:sp>
      <p:sp>
        <p:nvSpPr>
          <p:cNvPr id="51" name="CustomShape 8"/>
          <p:cNvSpPr/>
          <p:nvPr/>
        </p:nvSpPr>
        <p:spPr>
          <a:xfrm>
            <a:off x="763819" y="3053426"/>
            <a:ext cx="10058400" cy="45684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a:solidFill>
                  <a:srgbClr val="EBF1DE"/>
                </a:solidFill>
                <a:latin typeface="Calibri"/>
              </a:rPr>
              <a:t>Abstract</a:t>
            </a:r>
            <a:endParaRPr sz="3100" b="1" dirty="0">
              <a:solidFill>
                <a:srgbClr val="EBF1DE"/>
              </a:solidFill>
              <a:latin typeface="Calibri"/>
            </a:endParaRPr>
          </a:p>
        </p:txBody>
      </p:sp>
      <p:sp>
        <p:nvSpPr>
          <p:cNvPr id="53" name="CustomShape 10"/>
          <p:cNvSpPr/>
          <p:nvPr/>
        </p:nvSpPr>
        <p:spPr>
          <a:xfrm>
            <a:off x="22175160" y="3097934"/>
            <a:ext cx="10058400" cy="457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lnSpc>
                <a:spcPct val="100000"/>
              </a:lnSpc>
            </a:pPr>
            <a:r>
              <a:rPr lang="en-US" sz="3100" b="1" dirty="0" smtClean="0">
                <a:solidFill>
                  <a:srgbClr val="EBF1DE"/>
                </a:solidFill>
                <a:latin typeface="Calibri"/>
              </a:rPr>
              <a:t>Visualizing the Attracting Structures</a:t>
            </a:r>
            <a:endParaRPr dirty="0"/>
          </a:p>
        </p:txBody>
      </p:sp>
      <p:sp>
        <p:nvSpPr>
          <p:cNvPr id="55" name="CustomShape 12"/>
          <p:cNvSpPr/>
          <p:nvPr/>
        </p:nvSpPr>
        <p:spPr>
          <a:xfrm>
            <a:off x="763126" y="9411082"/>
            <a:ext cx="10058400" cy="45684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smtClean="0">
                <a:solidFill>
                  <a:srgbClr val="EBF1DE"/>
                </a:solidFill>
                <a:latin typeface="Calibri"/>
              </a:rPr>
              <a:t>Backend</a:t>
            </a:r>
            <a:endParaRPr sz="3100" b="1" dirty="0">
              <a:solidFill>
                <a:srgbClr val="EBF1DE"/>
              </a:solidFill>
              <a:latin typeface="Calibri"/>
            </a:endParaRPr>
          </a:p>
        </p:txBody>
      </p:sp>
      <p:sp>
        <p:nvSpPr>
          <p:cNvPr id="56" name="CustomShape 13"/>
          <p:cNvSpPr/>
          <p:nvPr/>
        </p:nvSpPr>
        <p:spPr>
          <a:xfrm>
            <a:off x="11507686" y="3580799"/>
            <a:ext cx="10058400" cy="5586984"/>
          </a:xfrm>
          <a:prstGeom prst="rect">
            <a:avLst/>
          </a:prstGeom>
          <a:noFill/>
          <a:ln w="12600">
            <a:solidFill>
              <a:srgbClr val="376092"/>
            </a:solidFill>
            <a:round/>
          </a:ln>
        </p:spPr>
        <p:txBody>
          <a:bodyPr lIns="97894" tIns="97894" rIns="97894" bIns="97894"/>
          <a:lstStyle/>
          <a:p>
            <a:r>
              <a:rPr lang="en-US" sz="1800" dirty="0"/>
              <a:t>This project’s main objective is to create a server for computing and analyzing oceanic </a:t>
            </a:r>
            <a:r>
              <a:rPr lang="en-US" sz="1800" dirty="0" smtClean="0"/>
              <a:t>flows and automate that process by reducing the amount of user input required to acquire the raw data, analyze it and then visualize the attracting structures.  </a:t>
            </a:r>
          </a:p>
          <a:p>
            <a:endParaRPr lang="en-US" sz="1800" dirty="0"/>
          </a:p>
          <a:p>
            <a:r>
              <a:rPr lang="en-US" sz="1800" dirty="0" smtClean="0"/>
              <a:t>Oceanic </a:t>
            </a:r>
            <a:r>
              <a:rPr lang="en-US" sz="1800" dirty="0"/>
              <a:t>flows play an important role in the transport of pollutants in the ocean. The flows are usually chaotic with some large-scale dominant patterns and small-scale turbulence. Therefore, it is difficult to accurately forecast pollutant transport. </a:t>
            </a:r>
            <a:endParaRPr lang="en-US" sz="1800" dirty="0" smtClean="0"/>
          </a:p>
          <a:p>
            <a:endParaRPr lang="en-US" sz="1800" dirty="0"/>
          </a:p>
          <a:p>
            <a:r>
              <a:rPr lang="en-US" sz="1800" dirty="0"/>
              <a:t>The tasks for the server include: </a:t>
            </a:r>
            <a:endParaRPr lang="en-US" sz="1800" dirty="0" smtClean="0"/>
          </a:p>
          <a:p>
            <a:endParaRPr lang="en-US" sz="1800" dirty="0"/>
          </a:p>
          <a:p>
            <a:pPr marL="342900" indent="-342900">
              <a:buFont typeface="Arial" charset="0"/>
              <a:buChar char="•"/>
            </a:pPr>
            <a:r>
              <a:rPr lang="en-US" sz="1800" dirty="0" smtClean="0"/>
              <a:t>Download </a:t>
            </a:r>
            <a:r>
              <a:rPr lang="en-US" sz="1800" dirty="0"/>
              <a:t>ocean currents </a:t>
            </a:r>
            <a:r>
              <a:rPr lang="en-US" sz="1800" dirty="0" smtClean="0"/>
              <a:t>data - NOAA </a:t>
            </a:r>
            <a:r>
              <a:rPr lang="en-US" sz="1800" dirty="0"/>
              <a:t>regularly publish ocean currents forecast data and the server is to download this data for analysis. </a:t>
            </a:r>
            <a:endParaRPr lang="en-US" sz="1800" dirty="0" smtClean="0"/>
          </a:p>
          <a:p>
            <a:pPr marL="342900" indent="-342900">
              <a:buFont typeface="Arial" charset="0"/>
              <a:buChar char="•"/>
            </a:pPr>
            <a:endParaRPr lang="en-US" sz="1800" dirty="0"/>
          </a:p>
          <a:p>
            <a:pPr marL="342900" indent="-342900">
              <a:buFont typeface="Arial" charset="0"/>
              <a:buChar char="•"/>
            </a:pPr>
            <a:r>
              <a:rPr lang="en-US" sz="1800" dirty="0" smtClean="0"/>
              <a:t>Compute </a:t>
            </a:r>
            <a:r>
              <a:rPr lang="en-US" sz="1800" dirty="0"/>
              <a:t>the attracting structures using an existing </a:t>
            </a:r>
            <a:r>
              <a:rPr lang="en-US" sz="1800" dirty="0" smtClean="0"/>
              <a:t>algorithm - Set </a:t>
            </a:r>
            <a:r>
              <a:rPr lang="en-US" sz="1800" dirty="0"/>
              <a:t>up the algorithm on the server </a:t>
            </a:r>
            <a:r>
              <a:rPr lang="en-US" sz="1800" dirty="0" smtClean="0"/>
              <a:t>to </a:t>
            </a:r>
            <a:r>
              <a:rPr lang="en-US" sz="1800" dirty="0"/>
              <a:t>automatically analyze the currents data and determine the attracting structures.  </a:t>
            </a:r>
          </a:p>
          <a:p>
            <a:pPr marL="342900" indent="-342900">
              <a:buFont typeface="Arial" charset="0"/>
              <a:buChar char="•"/>
            </a:pPr>
            <a:endParaRPr lang="en-US" sz="1800" dirty="0"/>
          </a:p>
          <a:p>
            <a:pPr marL="342900" indent="-342900">
              <a:buFont typeface="Arial" charset="0"/>
              <a:buChar char="•"/>
            </a:pPr>
            <a:r>
              <a:rPr lang="en-US" sz="1800" dirty="0" smtClean="0"/>
              <a:t>Visualize </a:t>
            </a:r>
            <a:r>
              <a:rPr lang="en-US" sz="1800" dirty="0"/>
              <a:t>the attracting </a:t>
            </a:r>
            <a:r>
              <a:rPr lang="en-US" sz="1800" dirty="0" smtClean="0"/>
              <a:t>structures - The </a:t>
            </a:r>
            <a:r>
              <a:rPr lang="en-US" sz="1800" dirty="0"/>
              <a:t>attracting structures are displayed and visualized on the map showing the area of interests.  </a:t>
            </a:r>
          </a:p>
          <a:p>
            <a:endParaRPr lang="en-US" sz="1800" dirty="0" smtClean="0"/>
          </a:p>
          <a:p>
            <a:endParaRPr lang="en-US" sz="1800" dirty="0" smtClean="0"/>
          </a:p>
          <a:p>
            <a:endParaRPr lang="en-US" sz="1800" dirty="0"/>
          </a:p>
        </p:txBody>
      </p:sp>
      <p:sp>
        <p:nvSpPr>
          <p:cNvPr id="57" name="CustomShape 14"/>
          <p:cNvSpPr/>
          <p:nvPr/>
        </p:nvSpPr>
        <p:spPr>
          <a:xfrm>
            <a:off x="11507687" y="3097936"/>
            <a:ext cx="10058400" cy="457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smtClean="0">
                <a:solidFill>
                  <a:srgbClr val="EBF1DE"/>
                </a:solidFill>
                <a:latin typeface="Calibri"/>
              </a:rPr>
              <a:t>Introduction</a:t>
            </a:r>
            <a:endParaRPr sz="3100" b="1" dirty="0">
              <a:solidFill>
                <a:srgbClr val="EBF1DE"/>
              </a:solidFill>
              <a:latin typeface="Calibri"/>
            </a:endParaRPr>
          </a:p>
        </p:txBody>
      </p:sp>
      <p:sp>
        <p:nvSpPr>
          <p:cNvPr id="59" name="CustomShape 16"/>
          <p:cNvSpPr/>
          <p:nvPr/>
        </p:nvSpPr>
        <p:spPr>
          <a:xfrm>
            <a:off x="22206236" y="13578844"/>
            <a:ext cx="10058400" cy="457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smtClean="0">
                <a:solidFill>
                  <a:srgbClr val="EBF1DE"/>
                </a:solidFill>
                <a:latin typeface="Calibri"/>
              </a:rPr>
              <a:t>Results and Conclusions</a:t>
            </a:r>
            <a:endParaRPr sz="3100" b="1" dirty="0">
              <a:solidFill>
                <a:srgbClr val="EBF1DE"/>
              </a:solidFill>
              <a:latin typeface="Calibri"/>
            </a:endParaRPr>
          </a:p>
        </p:txBody>
      </p:sp>
      <p:sp>
        <p:nvSpPr>
          <p:cNvPr id="61" name="CustomShape 18"/>
          <p:cNvSpPr/>
          <p:nvPr/>
        </p:nvSpPr>
        <p:spPr>
          <a:xfrm>
            <a:off x="22175160" y="3590237"/>
            <a:ext cx="10058400" cy="1473863"/>
          </a:xfrm>
          <a:prstGeom prst="rect">
            <a:avLst/>
          </a:prstGeom>
          <a:noFill/>
          <a:ln w="12600">
            <a:solidFill>
              <a:srgbClr val="376092"/>
            </a:solidFill>
            <a:round/>
          </a:ln>
        </p:spPr>
        <p:txBody>
          <a:bodyPr lIns="97894" tIns="97894" rIns="97894" bIns="97894"/>
          <a:lstStyle/>
          <a:p>
            <a:r>
              <a:rPr lang="en-US" sz="2000" dirty="0" smtClean="0"/>
              <a:t>Visualizing the attracting structures is one of most </a:t>
            </a:r>
            <a:r>
              <a:rPr lang="en-US" sz="2000" dirty="0"/>
              <a:t>important components </a:t>
            </a:r>
            <a:r>
              <a:rPr lang="en-US" sz="2000" dirty="0" smtClean="0"/>
              <a:t>of this application. Figure 4.1 shows an example plot of the raw ocean current velocity forecast data.  We were then able to take this data run our modified algorithm and plot the attracting structures as seen in Figure 4.2.</a:t>
            </a:r>
            <a:endParaRPr sz="2000" dirty="0">
              <a:solidFill>
                <a:srgbClr val="000000"/>
              </a:solidFill>
              <a:latin typeface="Calibri"/>
            </a:endParaRPr>
          </a:p>
        </p:txBody>
      </p:sp>
      <p:sp>
        <p:nvSpPr>
          <p:cNvPr id="4" name="Rectangle 3"/>
          <p:cNvSpPr/>
          <p:nvPr/>
        </p:nvSpPr>
        <p:spPr>
          <a:xfrm>
            <a:off x="22206236" y="14036044"/>
            <a:ext cx="10058400" cy="4254803"/>
          </a:xfrm>
          <a:prstGeom prst="rect">
            <a:avLst/>
          </a:prstGeom>
          <a:noFill/>
          <a:ln w="12600">
            <a:solidFill>
              <a:srgbClr val="376092"/>
            </a:solidFill>
            <a:round/>
          </a:ln>
        </p:spPr>
        <p:txBody>
          <a:bodyPr lIns="97894" tIns="97894" rIns="97894" bIns="97894"/>
          <a:lstStyle/>
          <a:p>
            <a:r>
              <a:rPr lang="en-US" sz="2000" dirty="0"/>
              <a:t>We were able to meet all the major objectives of this project and have a solid foundation in place for future development. </a:t>
            </a:r>
            <a:r>
              <a:rPr lang="en-US" sz="2000" dirty="0" smtClean="0"/>
              <a:t>We were </a:t>
            </a:r>
            <a:r>
              <a:rPr lang="en-US" sz="2000" dirty="0"/>
              <a:t>able to modify an existing version of the </a:t>
            </a:r>
            <a:r>
              <a:rPr lang="en-US" sz="2000" dirty="0" smtClean="0"/>
              <a:t>Algorithm in </a:t>
            </a:r>
            <a:r>
              <a:rPr lang="en-US" sz="2000" dirty="0"/>
              <a:t>such a way to remove the </a:t>
            </a:r>
            <a:r>
              <a:rPr lang="en-US" sz="2000" dirty="0" smtClean="0"/>
              <a:t>GUI and the need for the input of user </a:t>
            </a:r>
            <a:r>
              <a:rPr lang="en-US" sz="2000" dirty="0"/>
              <a:t>defined parameters </a:t>
            </a:r>
            <a:r>
              <a:rPr lang="en-US" sz="2000" dirty="0" smtClean="0"/>
              <a:t>each instance the application is run, hence automating </a:t>
            </a:r>
            <a:r>
              <a:rPr lang="en-US" sz="2000" dirty="0"/>
              <a:t>the process.</a:t>
            </a:r>
          </a:p>
          <a:p>
            <a:endParaRPr lang="en-US" sz="2000" dirty="0"/>
          </a:p>
          <a:p>
            <a:r>
              <a:rPr lang="en-US" sz="2000" dirty="0" smtClean="0"/>
              <a:t>We were able to reduce the code 68% by modifying the existing 1840 lines of code into 590, removing 1250 unnecessary lines</a:t>
            </a:r>
            <a:r>
              <a:rPr lang="en-US" sz="2000" dirty="0"/>
              <a:t>, making it more efficient and </a:t>
            </a:r>
            <a:r>
              <a:rPr lang="en-US" sz="2000" dirty="0" smtClean="0"/>
              <a:t>automating it </a:t>
            </a:r>
            <a:r>
              <a:rPr lang="en-US" sz="2000" dirty="0"/>
              <a:t>to suit our </a:t>
            </a:r>
            <a:r>
              <a:rPr lang="en-US" sz="2000" dirty="0" smtClean="0"/>
              <a:t>needs. This </a:t>
            </a:r>
            <a:r>
              <a:rPr lang="en-US" sz="2000" dirty="0"/>
              <a:t>eliminated several unnecessary functions, UI for parameter input, </a:t>
            </a:r>
            <a:r>
              <a:rPr lang="en-US" sz="2000" dirty="0" smtClean="0"/>
              <a:t>and UI </a:t>
            </a:r>
            <a:r>
              <a:rPr lang="en-US" sz="2000" dirty="0"/>
              <a:t>to establish directories and find files.</a:t>
            </a:r>
          </a:p>
          <a:p>
            <a:endParaRPr lang="en-US" sz="2000" dirty="0"/>
          </a:p>
          <a:p>
            <a:r>
              <a:rPr lang="en-US" sz="2000" dirty="0" smtClean="0"/>
              <a:t>We were also able to improved </a:t>
            </a:r>
            <a:r>
              <a:rPr lang="en-US" sz="2000" dirty="0"/>
              <a:t>the code to visualize the attracting structures and plot over high resolution maps of the area of </a:t>
            </a:r>
            <a:r>
              <a:rPr lang="en-US" sz="2000" dirty="0" smtClean="0"/>
              <a:t>interest automatically.</a:t>
            </a:r>
            <a:endParaRPr lang="en-US" sz="2000" dirty="0"/>
          </a:p>
        </p:txBody>
      </p:sp>
      <p:sp>
        <p:nvSpPr>
          <p:cNvPr id="60" name="Rectangle 59"/>
          <p:cNvSpPr/>
          <p:nvPr/>
        </p:nvSpPr>
        <p:spPr>
          <a:xfrm>
            <a:off x="762000" y="9867924"/>
            <a:ext cx="10058400" cy="1776069"/>
          </a:xfrm>
          <a:prstGeom prst="rect">
            <a:avLst/>
          </a:prstGeom>
          <a:noFill/>
          <a:ln w="12600">
            <a:solidFill>
              <a:srgbClr val="376092"/>
            </a:solidFill>
            <a:round/>
          </a:ln>
        </p:spPr>
        <p:txBody>
          <a:bodyPr lIns="97894" tIns="97894" rIns="97894" bIns="97894"/>
          <a:lstStyle/>
          <a:p>
            <a:r>
              <a:rPr lang="en-US" sz="1800" dirty="0"/>
              <a:t>The user interacts with the backend from the settings GUI. Here they will set the parameters for the program’s calculations. The backend is comprised of 6 functions that work as follows, a settings menu, a main function that runs program, downloading, data parsing, data calculations, data plotting. The program downloads data from NOAA and breaks the file down and extracts the variables it needs to calculate LCS. This data is then pushed into the plot function which saves a </a:t>
            </a:r>
            <a:r>
              <a:rPr lang="en-US" sz="1800" dirty="0" err="1"/>
              <a:t>png</a:t>
            </a:r>
            <a:r>
              <a:rPr lang="en-US" sz="1800" dirty="0"/>
              <a:t> and pdf file of the plot.</a:t>
            </a:r>
          </a:p>
        </p:txBody>
      </p:sp>
      <p:sp>
        <p:nvSpPr>
          <p:cNvPr id="36" name="CustomShape 12"/>
          <p:cNvSpPr/>
          <p:nvPr/>
        </p:nvSpPr>
        <p:spPr>
          <a:xfrm>
            <a:off x="22200422" y="10481884"/>
            <a:ext cx="10058400" cy="457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smtClean="0">
                <a:solidFill>
                  <a:srgbClr val="EBF1DE"/>
                </a:solidFill>
                <a:latin typeface="Calibri"/>
              </a:rPr>
              <a:t>Server</a:t>
            </a:r>
            <a:endParaRPr sz="3100" b="1" dirty="0">
              <a:solidFill>
                <a:srgbClr val="EBF1DE"/>
              </a:solidFill>
              <a:latin typeface="Calibri"/>
            </a:endParaRPr>
          </a:p>
        </p:txBody>
      </p:sp>
      <p:sp>
        <p:nvSpPr>
          <p:cNvPr id="37" name="Rectangle 36"/>
          <p:cNvSpPr/>
          <p:nvPr/>
        </p:nvSpPr>
        <p:spPr>
          <a:xfrm>
            <a:off x="22245335" y="11049239"/>
            <a:ext cx="10058400" cy="1938992"/>
          </a:xfrm>
          <a:prstGeom prst="rect">
            <a:avLst/>
          </a:prstGeom>
        </p:spPr>
        <p:txBody>
          <a:bodyPr wrap="square">
            <a:spAutoFit/>
          </a:bodyPr>
          <a:lstStyle/>
          <a:p>
            <a:r>
              <a:rPr lang="en-US" sz="2000" dirty="0" smtClean="0"/>
              <a:t>The server has Ubuntu Server 14.04 with </a:t>
            </a:r>
            <a:r>
              <a:rPr lang="en-US" sz="2000" dirty="0" err="1" smtClean="0"/>
              <a:t>Xfce</a:t>
            </a:r>
            <a:r>
              <a:rPr lang="en-US" sz="2000" dirty="0" smtClean="0"/>
              <a:t> as the desktop environment.  We have </a:t>
            </a:r>
            <a:r>
              <a:rPr lang="en-US" sz="2000" dirty="0" err="1" smtClean="0"/>
              <a:t>Crontab</a:t>
            </a:r>
            <a:r>
              <a:rPr lang="en-US" sz="2000" dirty="0" smtClean="0"/>
              <a:t> running </a:t>
            </a:r>
            <a:r>
              <a:rPr lang="en-US" sz="2000" dirty="0"/>
              <a:t>in order to schedule scripts to run automatically at scheduled intervals. </a:t>
            </a:r>
            <a:r>
              <a:rPr lang="en-US" sz="2000" dirty="0" smtClean="0"/>
              <a:t>MATLAB is installed and was the main programming language used to computer the attracting structures. The algorithm we modified is the LCS MATLAB Kit V2 </a:t>
            </a:r>
            <a:r>
              <a:rPr lang="en-US" sz="2000" dirty="0"/>
              <a:t>developed in the Biological Propulsion Laboratory at California Institute of </a:t>
            </a:r>
            <a:r>
              <a:rPr lang="en-US" sz="2000" dirty="0" smtClean="0"/>
              <a:t>Technology.</a:t>
            </a:r>
            <a:endParaRPr lang="en-US" sz="2000" dirty="0"/>
          </a:p>
        </p:txBody>
      </p:sp>
      <p:sp>
        <p:nvSpPr>
          <p:cNvPr id="38" name="CustomShape 21"/>
          <p:cNvSpPr/>
          <p:nvPr/>
        </p:nvSpPr>
        <p:spPr>
          <a:xfrm>
            <a:off x="11507687" y="18012711"/>
            <a:ext cx="4821382" cy="583109"/>
          </a:xfrm>
          <a:prstGeom prst="rect">
            <a:avLst/>
          </a:prstGeom>
          <a:noFill/>
          <a:ln>
            <a:noFill/>
          </a:ln>
        </p:spPr>
        <p:txBody>
          <a:bodyPr wrap="none" lIns="48949" tIns="24473" rIns="48949" bIns="24473"/>
          <a:lstStyle/>
          <a:p>
            <a:pPr>
              <a:lnSpc>
                <a:spcPct val="100000"/>
              </a:lnSpc>
            </a:pPr>
            <a:r>
              <a:rPr lang="en-US" b="1" dirty="0">
                <a:solidFill>
                  <a:srgbClr val="000000"/>
                </a:solidFill>
                <a:latin typeface="Calibri"/>
              </a:rPr>
              <a:t>Figure </a:t>
            </a:r>
            <a:r>
              <a:rPr lang="en-US" b="1" dirty="0" smtClean="0">
                <a:solidFill>
                  <a:srgbClr val="000000"/>
                </a:solidFill>
                <a:latin typeface="Calibri"/>
              </a:rPr>
              <a:t>3.</a:t>
            </a:r>
            <a:r>
              <a:rPr lang="en-US" dirty="0" smtClean="0">
                <a:solidFill>
                  <a:srgbClr val="000000"/>
                </a:solidFill>
                <a:latin typeface="Calibri"/>
              </a:rPr>
              <a:t> Maxey-Riley Equation</a:t>
            </a:r>
            <a:endParaRPr dirty="0"/>
          </a:p>
        </p:txBody>
      </p:sp>
      <p:sp>
        <p:nvSpPr>
          <p:cNvPr id="39" name="CustomShape 21"/>
          <p:cNvSpPr/>
          <p:nvPr/>
        </p:nvSpPr>
        <p:spPr>
          <a:xfrm>
            <a:off x="763819" y="21362491"/>
            <a:ext cx="5303520" cy="583109"/>
          </a:xfrm>
          <a:prstGeom prst="rect">
            <a:avLst/>
          </a:prstGeom>
          <a:noFill/>
          <a:ln>
            <a:noFill/>
          </a:ln>
        </p:spPr>
        <p:txBody>
          <a:bodyPr wrap="none" lIns="48949" tIns="24473" rIns="48949" bIns="24473"/>
          <a:lstStyle/>
          <a:p>
            <a:pPr>
              <a:lnSpc>
                <a:spcPct val="100000"/>
              </a:lnSpc>
            </a:pPr>
            <a:r>
              <a:rPr lang="en-US" b="1" dirty="0">
                <a:solidFill>
                  <a:srgbClr val="000000"/>
                </a:solidFill>
                <a:latin typeface="Calibri"/>
              </a:rPr>
              <a:t>Figure 1</a:t>
            </a:r>
            <a:r>
              <a:rPr lang="en-US" b="1" dirty="0" smtClean="0">
                <a:solidFill>
                  <a:srgbClr val="000000"/>
                </a:solidFill>
                <a:latin typeface="Calibri"/>
              </a:rPr>
              <a:t>.</a:t>
            </a:r>
            <a:r>
              <a:rPr lang="en-US" dirty="0" smtClean="0">
                <a:solidFill>
                  <a:srgbClr val="000000"/>
                </a:solidFill>
                <a:latin typeface="Calibri"/>
              </a:rPr>
              <a:t> Settings GUI</a:t>
            </a:r>
            <a:endParaRPr dirty="0"/>
          </a:p>
        </p:txBody>
      </p:sp>
      <p:sp>
        <p:nvSpPr>
          <p:cNvPr id="40" name="CustomShape 11"/>
          <p:cNvSpPr/>
          <p:nvPr/>
        </p:nvSpPr>
        <p:spPr>
          <a:xfrm>
            <a:off x="22200422" y="10974187"/>
            <a:ext cx="10058400" cy="2195829"/>
          </a:xfrm>
          <a:prstGeom prst="rect">
            <a:avLst/>
          </a:prstGeom>
          <a:noFill/>
          <a:ln w="12600">
            <a:solidFill>
              <a:srgbClr val="376092"/>
            </a:solidFill>
            <a:round/>
          </a:ln>
        </p:spPr>
        <p:txBody>
          <a:bodyPr lIns="97894" tIns="97894" rIns="97894" bIns="97894"/>
          <a:lstStyle/>
          <a:p>
            <a:endParaRPr lang="en-US" sz="24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333" t="9446" r="6943" b="10148"/>
          <a:stretch/>
        </p:blipFill>
        <p:spPr>
          <a:xfrm>
            <a:off x="762000" y="12007298"/>
            <a:ext cx="10058400" cy="8991887"/>
          </a:xfrm>
          <a:prstGeom prst="rect">
            <a:avLst/>
          </a:prstGeom>
        </p:spPr>
      </p:pic>
      <p:pic>
        <p:nvPicPr>
          <p:cNvPr id="11" name="Picture 10"/>
          <p:cNvPicPr>
            <a:picLocks noChangeAspect="1"/>
          </p:cNvPicPr>
          <p:nvPr/>
        </p:nvPicPr>
        <p:blipFill>
          <a:blip r:embed="rId4"/>
          <a:stretch>
            <a:fillRect/>
          </a:stretch>
        </p:blipFill>
        <p:spPr>
          <a:xfrm>
            <a:off x="842700" y="927603"/>
            <a:ext cx="3006349" cy="1958422"/>
          </a:xfrm>
          <a:prstGeom prst="rect">
            <a:avLst/>
          </a:prstGeom>
        </p:spPr>
      </p:pic>
      <p:pic>
        <p:nvPicPr>
          <p:cNvPr id="12" name="Picture 11"/>
          <p:cNvPicPr>
            <a:picLocks noChangeAspect="1"/>
          </p:cNvPicPr>
          <p:nvPr/>
        </p:nvPicPr>
        <p:blipFill>
          <a:blip r:embed="rId5"/>
          <a:stretch>
            <a:fillRect/>
          </a:stretch>
        </p:blipFill>
        <p:spPr>
          <a:xfrm>
            <a:off x="27783986" y="1042063"/>
            <a:ext cx="4449574" cy="1801230"/>
          </a:xfrm>
          <a:prstGeom prst="rect">
            <a:avLst/>
          </a:prstGeom>
        </p:spPr>
      </p:pic>
      <p:pic>
        <p:nvPicPr>
          <p:cNvPr id="43" name="Picture 42" descr="FlowChart"/>
          <p:cNvPicPr/>
          <p:nvPr/>
        </p:nvPicPr>
        <p:blipFill>
          <a:blip r:embed="rId6">
            <a:extLst>
              <a:ext uri="{28A0092B-C50C-407E-A947-70E740481C1C}">
                <a14:useLocalDpi xmlns:a14="http://schemas.microsoft.com/office/drawing/2010/main" val="0"/>
              </a:ext>
            </a:extLst>
          </a:blip>
          <a:srcRect/>
          <a:stretch>
            <a:fillRect/>
          </a:stretch>
        </p:blipFill>
        <p:spPr bwMode="auto">
          <a:xfrm>
            <a:off x="11481774" y="9357296"/>
            <a:ext cx="10058400" cy="3989328"/>
          </a:xfrm>
          <a:prstGeom prst="rect">
            <a:avLst/>
          </a:prstGeom>
          <a:noFill/>
          <a:ln>
            <a:noFill/>
          </a:ln>
        </p:spPr>
      </p:pic>
      <p:sp>
        <p:nvSpPr>
          <p:cNvPr id="3" name="Rectangle 2"/>
          <p:cNvSpPr/>
          <p:nvPr/>
        </p:nvSpPr>
        <p:spPr>
          <a:xfrm>
            <a:off x="2134355" y="-89054"/>
            <a:ext cx="27660599" cy="1015663"/>
          </a:xfrm>
          <a:prstGeom prst="rect">
            <a:avLst/>
          </a:prstGeom>
        </p:spPr>
        <p:txBody>
          <a:bodyPr wrap="square">
            <a:spAutoFit/>
          </a:bodyPr>
          <a:lstStyle/>
          <a:p>
            <a:pPr algn="ctr">
              <a:lnSpc>
                <a:spcPct val="100000"/>
              </a:lnSpc>
            </a:pPr>
            <a:r>
              <a:rPr lang="en-US" sz="6000" b="1" dirty="0" smtClean="0">
                <a:solidFill>
                  <a:schemeClr val="accent4">
                    <a:lumMod val="75000"/>
                  </a:schemeClr>
                </a:solidFill>
                <a:latin typeface="Calibri"/>
              </a:rPr>
              <a:t>Automated Analysis of Ocean Current Flows using a Dynamic Systems </a:t>
            </a:r>
            <a:r>
              <a:rPr lang="en-US" sz="6000" b="1" dirty="0">
                <a:solidFill>
                  <a:schemeClr val="accent4">
                    <a:lumMod val="75000"/>
                  </a:schemeClr>
                </a:solidFill>
                <a:latin typeface="Calibri"/>
              </a:rPr>
              <a:t>A</a:t>
            </a:r>
            <a:r>
              <a:rPr lang="en-US" sz="6000" b="1" dirty="0" smtClean="0">
                <a:solidFill>
                  <a:schemeClr val="accent4">
                    <a:lumMod val="75000"/>
                  </a:schemeClr>
                </a:solidFill>
                <a:latin typeface="Calibri"/>
              </a:rPr>
              <a:t>pproach</a:t>
            </a:r>
            <a:endParaRPr lang="en-US" sz="6000" b="1" dirty="0">
              <a:solidFill>
                <a:schemeClr val="accent4">
                  <a:lumMod val="75000"/>
                </a:schemeClr>
              </a:solidFill>
              <a:latin typeface="Calibri"/>
            </a:endParaRPr>
          </a:p>
        </p:txBody>
      </p:sp>
      <p:pic>
        <p:nvPicPr>
          <p:cNvPr id="48" name="Picture 47" descr="../../../../../../var/folders/l1/xysjy3190mv39q23rx6ddcj80000gn/T/com.apple.iChat/Messages/Images/Messages%20Im"/>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18548" y="5218321"/>
            <a:ext cx="4815012" cy="4302275"/>
          </a:xfrm>
          <a:prstGeom prst="rect">
            <a:avLst/>
          </a:prstGeom>
          <a:noFill/>
          <a:ln>
            <a:noFill/>
          </a:ln>
        </p:spPr>
      </p:pic>
      <p:pic>
        <p:nvPicPr>
          <p:cNvPr id="49" name="Picture 48" descr="../../../../../../var/folders/l1/xysjy3190mv39q23rx6ddcj80000gn/T/com.apple.iChat/Messages/Images/Messages%20I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59647" y="5218320"/>
            <a:ext cx="4988173" cy="4302275"/>
          </a:xfrm>
          <a:prstGeom prst="rect">
            <a:avLst/>
          </a:prstGeom>
          <a:noFill/>
          <a:ln>
            <a:noFill/>
          </a:ln>
        </p:spPr>
      </p:pic>
      <p:sp>
        <p:nvSpPr>
          <p:cNvPr id="58" name="CustomShape 21"/>
          <p:cNvSpPr/>
          <p:nvPr/>
        </p:nvSpPr>
        <p:spPr>
          <a:xfrm>
            <a:off x="22200422" y="9765645"/>
            <a:ext cx="3450447" cy="298646"/>
          </a:xfrm>
          <a:prstGeom prst="rect">
            <a:avLst/>
          </a:prstGeom>
          <a:noFill/>
          <a:ln>
            <a:noFill/>
          </a:ln>
        </p:spPr>
        <p:txBody>
          <a:bodyPr wrap="none" lIns="48949" tIns="24473" rIns="48949" bIns="24473"/>
          <a:lstStyle/>
          <a:p>
            <a:pPr>
              <a:lnSpc>
                <a:spcPct val="100000"/>
              </a:lnSpc>
            </a:pPr>
            <a:r>
              <a:rPr lang="en-US" b="1" dirty="0">
                <a:solidFill>
                  <a:srgbClr val="000000"/>
                </a:solidFill>
                <a:latin typeface="Calibri"/>
              </a:rPr>
              <a:t>Figure </a:t>
            </a:r>
            <a:r>
              <a:rPr lang="en-US" b="1" dirty="0" smtClean="0">
                <a:solidFill>
                  <a:srgbClr val="000000"/>
                </a:solidFill>
                <a:latin typeface="Calibri"/>
              </a:rPr>
              <a:t>4.1.</a:t>
            </a:r>
            <a:r>
              <a:rPr lang="en-US" dirty="0" smtClean="0">
                <a:solidFill>
                  <a:srgbClr val="000000"/>
                </a:solidFill>
                <a:latin typeface="Calibri"/>
              </a:rPr>
              <a:t> Example of a Velocity Plot</a:t>
            </a:r>
            <a:endParaRPr dirty="0"/>
          </a:p>
        </p:txBody>
      </p:sp>
      <p:sp>
        <p:nvSpPr>
          <p:cNvPr id="64" name="CustomShape 21"/>
          <p:cNvSpPr/>
          <p:nvPr/>
        </p:nvSpPr>
        <p:spPr>
          <a:xfrm>
            <a:off x="27320046" y="9799461"/>
            <a:ext cx="3450447" cy="298646"/>
          </a:xfrm>
          <a:prstGeom prst="rect">
            <a:avLst/>
          </a:prstGeom>
          <a:noFill/>
          <a:ln>
            <a:noFill/>
          </a:ln>
        </p:spPr>
        <p:txBody>
          <a:bodyPr wrap="none" lIns="48949" tIns="24473" rIns="48949" bIns="24473"/>
          <a:lstStyle/>
          <a:p>
            <a:pPr>
              <a:lnSpc>
                <a:spcPct val="100000"/>
              </a:lnSpc>
            </a:pPr>
            <a:r>
              <a:rPr lang="en-US" b="1" dirty="0">
                <a:solidFill>
                  <a:srgbClr val="000000"/>
                </a:solidFill>
                <a:latin typeface="Calibri"/>
              </a:rPr>
              <a:t>Figure </a:t>
            </a:r>
            <a:r>
              <a:rPr lang="en-US" b="1" dirty="0" smtClean="0">
                <a:solidFill>
                  <a:srgbClr val="000000"/>
                </a:solidFill>
                <a:latin typeface="Calibri"/>
              </a:rPr>
              <a:t>4.2. </a:t>
            </a:r>
            <a:r>
              <a:rPr lang="en-US" dirty="0" smtClean="0">
                <a:solidFill>
                  <a:srgbClr val="000000"/>
                </a:solidFill>
                <a:latin typeface="Calibri"/>
              </a:rPr>
              <a:t>Example of a Velocity Plot</a:t>
            </a:r>
            <a:endParaRPr dirty="0"/>
          </a:p>
        </p:txBody>
      </p:sp>
      <p:sp>
        <p:nvSpPr>
          <p:cNvPr id="65" name="CustomShape 12"/>
          <p:cNvSpPr/>
          <p:nvPr/>
        </p:nvSpPr>
        <p:spPr>
          <a:xfrm>
            <a:off x="11468580" y="13876910"/>
            <a:ext cx="10058400" cy="457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smtClean="0">
                <a:solidFill>
                  <a:srgbClr val="EBF1DE"/>
                </a:solidFill>
                <a:latin typeface="Calibri"/>
              </a:rPr>
              <a:t>The Theory</a:t>
            </a:r>
            <a:endParaRPr sz="3100" b="1" dirty="0">
              <a:solidFill>
                <a:srgbClr val="EBF1DE"/>
              </a:solidFill>
              <a:latin typeface="Calibri"/>
            </a:endParaRPr>
          </a:p>
        </p:txBody>
      </p:sp>
      <p:sp>
        <p:nvSpPr>
          <p:cNvPr id="67" name="Rectangle 66"/>
          <p:cNvSpPr/>
          <p:nvPr/>
        </p:nvSpPr>
        <p:spPr>
          <a:xfrm>
            <a:off x="11453096" y="14341209"/>
            <a:ext cx="10058400" cy="1938992"/>
          </a:xfrm>
          <a:prstGeom prst="rect">
            <a:avLst/>
          </a:prstGeom>
        </p:spPr>
        <p:txBody>
          <a:bodyPr wrap="square">
            <a:spAutoFit/>
          </a:bodyPr>
          <a:lstStyle/>
          <a:p>
            <a:r>
              <a:rPr lang="en-US" sz="2000" dirty="0"/>
              <a:t>The </a:t>
            </a:r>
            <a:r>
              <a:rPr lang="en-US" sz="2000" dirty="0" smtClean="0"/>
              <a:t>FTLE calculation described in the abstract consider </a:t>
            </a:r>
            <a:r>
              <a:rPr lang="en-US" sz="2000" dirty="0"/>
              <a:t>dynamical systems of ideal fluid tracers, which has the same velocity as local flow velocity. A similar approach can be used to study dynamical systems of finite-size inertial particles. This code can also calculate particle FTLE in dynamical systems of small, rigid, spherical particles, whose dynamics are described by the linearized Maxey-Riley equation </a:t>
            </a:r>
            <a:r>
              <a:rPr lang="en-US" sz="2000" dirty="0" smtClean="0"/>
              <a:t>as seen in Figure 3.</a:t>
            </a:r>
            <a:endParaRPr lang="en-US" sz="2000" dirty="0"/>
          </a:p>
        </p:txBody>
      </p:sp>
      <p:sp>
        <p:nvSpPr>
          <p:cNvPr id="70" name="CustomShape 11"/>
          <p:cNvSpPr/>
          <p:nvPr/>
        </p:nvSpPr>
        <p:spPr>
          <a:xfrm>
            <a:off x="11460448" y="18733230"/>
            <a:ext cx="10066532" cy="2371934"/>
          </a:xfrm>
          <a:prstGeom prst="rect">
            <a:avLst/>
          </a:prstGeom>
          <a:noFill/>
          <a:ln w="12600">
            <a:solidFill>
              <a:srgbClr val="376092"/>
            </a:solidFill>
            <a:round/>
          </a:ln>
        </p:spPr>
        <p:txBody>
          <a:bodyPr lIns="97894" tIns="97894" rIns="97894" bIns="97894"/>
          <a:lstStyle/>
          <a:p>
            <a:endParaRPr lang="en-US" sz="2400" dirty="0"/>
          </a:p>
        </p:txBody>
      </p:sp>
      <p:sp>
        <p:nvSpPr>
          <p:cNvPr id="74" name="CustomShape 11"/>
          <p:cNvSpPr/>
          <p:nvPr/>
        </p:nvSpPr>
        <p:spPr>
          <a:xfrm>
            <a:off x="11453096" y="14367836"/>
            <a:ext cx="10058400" cy="1987212"/>
          </a:xfrm>
          <a:prstGeom prst="rect">
            <a:avLst/>
          </a:prstGeom>
          <a:noFill/>
          <a:ln w="12600">
            <a:solidFill>
              <a:srgbClr val="376092"/>
            </a:solidFill>
            <a:round/>
          </a:ln>
        </p:spPr>
        <p:txBody>
          <a:bodyPr lIns="97894" tIns="97894" rIns="97894" bIns="97894"/>
          <a:lstStyle/>
          <a:p>
            <a:endParaRPr lang="en-US" sz="2400" dirty="0"/>
          </a:p>
        </p:txBody>
      </p:sp>
      <p:sp>
        <p:nvSpPr>
          <p:cNvPr id="19" name="TextBox 18"/>
          <p:cNvSpPr txBox="1"/>
          <p:nvPr/>
        </p:nvSpPr>
        <p:spPr>
          <a:xfrm>
            <a:off x="22308359" y="19267972"/>
            <a:ext cx="9842525" cy="1923604"/>
          </a:xfrm>
          <a:prstGeom prst="rect">
            <a:avLst/>
          </a:prstGeom>
          <a:noFill/>
        </p:spPr>
        <p:txBody>
          <a:bodyPr wrap="square" rtlCol="0">
            <a:spAutoFit/>
          </a:bodyPr>
          <a:lstStyle/>
          <a:p>
            <a:pPr marL="285750" indent="-285750">
              <a:buFont typeface="Arial" charset="0"/>
              <a:buChar char="•"/>
            </a:pPr>
            <a:r>
              <a:rPr lang="en-US" dirty="0"/>
              <a:t>One of the future goals is to plot the data over a google map.</a:t>
            </a:r>
          </a:p>
          <a:p>
            <a:pPr marL="285750" indent="-285750">
              <a:buFont typeface="Arial" charset="0"/>
              <a:buChar char="•"/>
            </a:pPr>
            <a:r>
              <a:rPr lang="en-US" dirty="0"/>
              <a:t>Create a webserver to access and visualize the data.</a:t>
            </a:r>
          </a:p>
          <a:p>
            <a:pPr marL="285750" indent="-285750">
              <a:buFont typeface="Arial" charset="0"/>
              <a:buChar char="•"/>
            </a:pPr>
            <a:r>
              <a:rPr lang="en-US" dirty="0"/>
              <a:t>Some modifications to the code are still required to increase the number of frames in which the data is integrating over.</a:t>
            </a:r>
          </a:p>
          <a:p>
            <a:pPr marL="285750" indent="-285750">
              <a:buFont typeface="Arial" charset="0"/>
              <a:buChar char="•"/>
            </a:pPr>
            <a:r>
              <a:rPr lang="en-US" dirty="0"/>
              <a:t>Some bugs also need to be worked out on the conversion of </a:t>
            </a:r>
            <a:r>
              <a:rPr lang="en-US" dirty="0" err="1"/>
              <a:t>lat</a:t>
            </a:r>
            <a:r>
              <a:rPr lang="en-US" dirty="0"/>
              <a:t>/</a:t>
            </a:r>
            <a:r>
              <a:rPr lang="en-US" dirty="0" err="1"/>
              <a:t>lon</a:t>
            </a:r>
            <a:r>
              <a:rPr lang="en-US" dirty="0"/>
              <a:t> to UTM and back so that the time interval can be updated to integrate an increased number of frames.</a:t>
            </a:r>
          </a:p>
          <a:p>
            <a:endParaRPr lang="en-US" dirty="0"/>
          </a:p>
        </p:txBody>
      </p:sp>
      <p:sp>
        <p:nvSpPr>
          <p:cNvPr id="75" name="CustomShape 12"/>
          <p:cNvSpPr/>
          <p:nvPr/>
        </p:nvSpPr>
        <p:spPr>
          <a:xfrm>
            <a:off x="22200422" y="18685229"/>
            <a:ext cx="10058400" cy="457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8949" tIns="24473" rIns="48949" bIns="24473" anchor="ctr"/>
          <a:lstStyle/>
          <a:p>
            <a:pPr algn="ctr"/>
            <a:r>
              <a:rPr lang="en-US" sz="3100" b="1" dirty="0" smtClean="0">
                <a:solidFill>
                  <a:srgbClr val="EBF1DE"/>
                </a:solidFill>
                <a:latin typeface="Calibri"/>
              </a:rPr>
              <a:t>Future Work</a:t>
            </a:r>
            <a:endParaRPr sz="3100" b="1" dirty="0">
              <a:solidFill>
                <a:srgbClr val="EBF1DE"/>
              </a:solidFill>
              <a:latin typeface="Calibri"/>
            </a:endParaRPr>
          </a:p>
        </p:txBody>
      </p:sp>
      <p:sp>
        <p:nvSpPr>
          <p:cNvPr id="77" name="CustomShape 11"/>
          <p:cNvSpPr/>
          <p:nvPr/>
        </p:nvSpPr>
        <p:spPr>
          <a:xfrm>
            <a:off x="22209311" y="19142429"/>
            <a:ext cx="10058400" cy="1987212"/>
          </a:xfrm>
          <a:prstGeom prst="rect">
            <a:avLst/>
          </a:prstGeom>
          <a:noFill/>
          <a:ln w="12600">
            <a:solidFill>
              <a:srgbClr val="376092"/>
            </a:solidFill>
            <a:round/>
          </a:ln>
        </p:spPr>
        <p:txBody>
          <a:bodyPr lIns="97894" tIns="97894" rIns="97894" bIns="97894"/>
          <a:lstStyle/>
          <a:p>
            <a:endParaRPr lang="en-US" sz="2400" dirty="0"/>
          </a:p>
        </p:txBody>
      </p:sp>
      <p:sp>
        <p:nvSpPr>
          <p:cNvPr id="78" name="CustomShape 21"/>
          <p:cNvSpPr/>
          <p:nvPr/>
        </p:nvSpPr>
        <p:spPr>
          <a:xfrm>
            <a:off x="11468581" y="13506600"/>
            <a:ext cx="4821382" cy="583109"/>
          </a:xfrm>
          <a:prstGeom prst="rect">
            <a:avLst/>
          </a:prstGeom>
          <a:noFill/>
          <a:ln>
            <a:noFill/>
          </a:ln>
        </p:spPr>
        <p:txBody>
          <a:bodyPr wrap="none" lIns="48949" tIns="24473" rIns="48949" bIns="24473"/>
          <a:lstStyle/>
          <a:p>
            <a:pPr>
              <a:lnSpc>
                <a:spcPct val="100000"/>
              </a:lnSpc>
            </a:pPr>
            <a:r>
              <a:rPr lang="en-US" b="1" dirty="0">
                <a:solidFill>
                  <a:srgbClr val="000000"/>
                </a:solidFill>
                <a:latin typeface="Calibri"/>
              </a:rPr>
              <a:t>Figure </a:t>
            </a:r>
            <a:r>
              <a:rPr lang="en-US" b="1" dirty="0" smtClean="0">
                <a:solidFill>
                  <a:srgbClr val="000000"/>
                </a:solidFill>
                <a:latin typeface="Calibri"/>
              </a:rPr>
              <a:t>3.</a:t>
            </a:r>
            <a:r>
              <a:rPr lang="en-US" dirty="0" smtClean="0">
                <a:solidFill>
                  <a:srgbClr val="000000"/>
                </a:solidFill>
                <a:latin typeface="Calibri"/>
              </a:rPr>
              <a:t> Simple System Diagram</a:t>
            </a:r>
            <a:endParaRPr dirty="0"/>
          </a:p>
        </p:txBody>
      </p:sp>
    </p:spTree>
    <p:extLst>
      <p:ext uri="{BB962C8B-B14F-4D97-AF65-F5344CB8AC3E}">
        <p14:creationId xmlns:p14="http://schemas.microsoft.com/office/powerpoint/2010/main" val="35984923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1976</TotalTime>
  <Words>994</Words>
  <Application>Microsoft Macintosh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Wingdings 3</vt:lpstr>
      <vt:lpstr>Facet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Kapala</dc:creator>
  <cp:lastModifiedBy>Microsoft Office User</cp:lastModifiedBy>
  <cp:revision>70</cp:revision>
  <dcterms:modified xsi:type="dcterms:W3CDTF">2016-04-21T01:48:23Z</dcterms:modified>
</cp:coreProperties>
</file>