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69" r:id="rId3"/>
    <p:sldId id="266" r:id="rId4"/>
    <p:sldId id="265" r:id="rId5"/>
    <p:sldId id="264" r:id="rId6"/>
    <p:sldId id="263" r:id="rId7"/>
    <p:sldId id="267" r:id="rId8"/>
    <p:sldId id="268" r:id="rId9"/>
    <p:sldId id="273" r:id="rId10"/>
    <p:sldId id="271" r:id="rId11"/>
    <p:sldId id="272" r:id="rId12"/>
    <p:sldId id="257" r:id="rId13"/>
    <p:sldId id="274" r:id="rId14"/>
    <p:sldId id="275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15"/>
  </p:normalViewPr>
  <p:slideViewPr>
    <p:cSldViewPr>
      <p:cViewPr varScale="1">
        <p:scale>
          <a:sx n="122" d="100"/>
          <a:sy n="122" d="100"/>
        </p:scale>
        <p:origin x="1360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FD70FB-6403-7D43-8FBC-9E3D6867A6CA}" type="datetimeFigureOut">
              <a:rPr lang="en-US" smtClean="0"/>
              <a:t>4/11/16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37067-49BA-E748-92F7-7B0F33ADB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0768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BEFBC3-F092-D246-B08B-B50FC013ABB9}" type="datetimeFigureOut">
              <a:rPr lang="en-US" smtClean="0"/>
              <a:t>4/11/16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57E656-5484-EE4C-97CF-BE9E24F7F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743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7E656-5484-EE4C-97CF-BE9E24F7F8D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07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7E656-5484-EE4C-97CF-BE9E24F7F8D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077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7E656-5484-EE4C-97CF-BE9E24F7F8D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732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7E656-5484-EE4C-97CF-BE9E24F7F8D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406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A320-7F2B-0042-839B-9571DD763C87}" type="datetime1">
              <a:rPr lang="en-US" smtClean="0"/>
              <a:t>4/11/16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C5B-E5A2-4C6E-A4CB-D0CEE1A66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549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6AA4-D794-374D-A627-B41FD0310E26}" type="datetime1">
              <a:rPr lang="en-US" smtClean="0"/>
              <a:t>4/11/16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C5B-E5A2-4C6E-A4CB-D0CEE1A66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129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9AD24-8737-2949-B6FF-67E7F477D6C7}" type="datetime1">
              <a:rPr lang="en-US" smtClean="0"/>
              <a:t>4/11/16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C5B-E5A2-4C6E-A4CB-D0CEE1A66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588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9520-BE89-7441-BC9C-6789948E24FA}" type="datetime1">
              <a:rPr lang="en-US" smtClean="0"/>
              <a:t>4/11/16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C5B-E5A2-4C6E-A4CB-D0CEE1A66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716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C08F-AC23-5F4F-8D3B-37D4CDD404B6}" type="datetime1">
              <a:rPr lang="en-US" smtClean="0"/>
              <a:t>4/11/16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C5B-E5A2-4C6E-A4CB-D0CEE1A66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785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2701B-CB19-EA4F-921D-D8895A14C9D6}" type="datetime1">
              <a:rPr lang="en-US" smtClean="0"/>
              <a:t>4/11/16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C5B-E5A2-4C6E-A4CB-D0CEE1A66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14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00176-41ED-2046-8E43-0A97604190F7}" type="datetime1">
              <a:rPr lang="en-US" smtClean="0"/>
              <a:t>4/11/16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C5B-E5A2-4C6E-A4CB-D0CEE1A66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768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5D5C3-6748-B542-9037-DD118A95CF44}" type="datetime1">
              <a:rPr lang="en-US" smtClean="0"/>
              <a:t>4/11/16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C5B-E5A2-4C6E-A4CB-D0CEE1A66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76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7562A-8C90-C647-8E2C-C187CB6E7100}" type="datetime1">
              <a:rPr lang="en-US" smtClean="0"/>
              <a:t>4/11/16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C5B-E5A2-4C6E-A4CB-D0CEE1A66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842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BA3A3-E5D5-F648-9568-A942C3779C8F}" type="datetime1">
              <a:rPr lang="en-US" smtClean="0"/>
              <a:t>4/11/16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C5B-E5A2-4C6E-A4CB-D0CEE1A66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173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4D68C-0080-E444-8E32-8A58613ACB09}" type="datetime1">
              <a:rPr lang="en-US" smtClean="0"/>
              <a:t>4/11/16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C5B-E5A2-4C6E-A4CB-D0CEE1A66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054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91000" sy="89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1650E-4D4F-EE4C-8D6B-BE31065AEEB0}" type="datetime1">
              <a:rPr lang="en-US" smtClean="0"/>
              <a:t>4/11/16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98C5B-E5A2-4C6E-A4CB-D0CEE1A66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47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2500" y="83716"/>
            <a:ext cx="723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Automated Analysis of Oceanic Current Flows using LCS Algorithm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81000" y="1371600"/>
            <a:ext cx="85344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smtClean="0"/>
              <a:t>Compilation and Parallel Start</a:t>
            </a:r>
            <a:endParaRPr lang="en-US" altLang="en-US" sz="4000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52400" y="1049796"/>
            <a:ext cx="8763000" cy="54272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600" indent="-101600">
              <a:lnSpc>
                <a:spcPct val="80000"/>
              </a:lnSpc>
              <a:spcBef>
                <a:spcPct val="0"/>
              </a:spcBef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endParaRPr lang="en-US" altLang="en-US" sz="2400" b="1" dirty="0" smtClean="0">
              <a:solidFill>
                <a:schemeClr val="bg1"/>
              </a:solidFill>
            </a:endParaRPr>
          </a:p>
          <a:p>
            <a:pPr marL="101600" indent="-101600" algn="l">
              <a:lnSpc>
                <a:spcPct val="80000"/>
              </a:lnSpc>
              <a:spcBef>
                <a:spcPct val="0"/>
              </a:spcBef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r>
              <a:rPr lang="en-US" altLang="en-US" sz="1800" b="1" dirty="0" smtClean="0">
                <a:solidFill>
                  <a:schemeClr val="bg1"/>
                </a:solidFill>
              </a:rPr>
              <a:t>Name: Jon </a:t>
            </a:r>
            <a:r>
              <a:rPr lang="en-US" altLang="en-US" sz="1800" b="1" dirty="0" err="1" smtClean="0">
                <a:solidFill>
                  <a:schemeClr val="bg1"/>
                </a:solidFill>
              </a:rPr>
              <a:t>Rendulic</a:t>
            </a:r>
            <a:r>
              <a:rPr lang="en-US" altLang="en-US" sz="1800" b="1" dirty="0" smtClean="0">
                <a:solidFill>
                  <a:schemeClr val="bg1"/>
                </a:solidFill>
              </a:rPr>
              <a:t> - Computer Systems Engineer Major</a:t>
            </a:r>
          </a:p>
          <a:p>
            <a:pPr marL="101600" indent="-101600" algn="l">
              <a:lnSpc>
                <a:spcPct val="80000"/>
              </a:lnSpc>
              <a:spcBef>
                <a:spcPct val="0"/>
              </a:spcBef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r>
              <a:rPr lang="en-US" altLang="en-US" sz="1800" b="1" dirty="0" smtClean="0">
                <a:solidFill>
                  <a:schemeClr val="bg1"/>
                </a:solidFill>
              </a:rPr>
              <a:t>Supervisor: Prof</a:t>
            </a:r>
            <a:r>
              <a:rPr lang="en-US" altLang="en-US" sz="1800" b="1" dirty="0">
                <a:solidFill>
                  <a:schemeClr val="bg1"/>
                </a:solidFill>
              </a:rPr>
              <a:t>. Peng </a:t>
            </a:r>
            <a:r>
              <a:rPr lang="en-US" altLang="en-US" sz="1800" b="1" dirty="0" smtClean="0">
                <a:solidFill>
                  <a:schemeClr val="bg1"/>
                </a:solidFill>
              </a:rPr>
              <a:t>- Mechanical </a:t>
            </a:r>
            <a:r>
              <a:rPr lang="en-US" altLang="en-US" sz="1800" b="1" dirty="0">
                <a:solidFill>
                  <a:schemeClr val="bg1"/>
                </a:solidFill>
              </a:rPr>
              <a:t>Engineering </a:t>
            </a:r>
            <a:r>
              <a:rPr lang="en-US" altLang="en-US" sz="1800" b="1" dirty="0" smtClean="0">
                <a:solidFill>
                  <a:schemeClr val="bg1"/>
                </a:solidFill>
              </a:rPr>
              <a:t>Department</a:t>
            </a:r>
          </a:p>
          <a:p>
            <a:pPr marL="101600" indent="-101600" algn="l">
              <a:lnSpc>
                <a:spcPct val="80000"/>
              </a:lnSpc>
              <a:spcBef>
                <a:spcPct val="0"/>
              </a:spcBef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endParaRPr lang="en-US" altLang="en-US" sz="1800" b="1" dirty="0" smtClean="0">
              <a:solidFill>
                <a:schemeClr val="bg1"/>
              </a:solidFill>
            </a:endParaRPr>
          </a:p>
          <a:p>
            <a:pPr marL="101600" indent="-101600" algn="l">
              <a:lnSpc>
                <a:spcPct val="80000"/>
              </a:lnSpc>
              <a:spcBef>
                <a:spcPct val="0"/>
              </a:spcBef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r>
              <a:rPr lang="en-US" altLang="en-US" sz="1800" b="1" dirty="0" smtClean="0">
                <a:solidFill>
                  <a:schemeClr val="bg1"/>
                </a:solidFill>
              </a:rPr>
              <a:t>University of Alaska Anchorage</a:t>
            </a:r>
          </a:p>
          <a:p>
            <a:pPr marL="101600" indent="-101600" algn="l">
              <a:lnSpc>
                <a:spcPct val="80000"/>
              </a:lnSpc>
              <a:spcBef>
                <a:spcPct val="0"/>
              </a:spcBef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endParaRPr lang="en-US" altLang="en-US" sz="1800" b="1" dirty="0" smtClean="0">
              <a:solidFill>
                <a:schemeClr val="bg1"/>
              </a:solidFill>
            </a:endParaRPr>
          </a:p>
          <a:p>
            <a:pPr marL="101600" indent="-101600" algn="l">
              <a:lnSpc>
                <a:spcPct val="80000"/>
              </a:lnSpc>
              <a:spcBef>
                <a:spcPct val="0"/>
              </a:spcBef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r>
              <a:rPr lang="en-US" altLang="en-US" sz="1800" b="1" dirty="0">
                <a:solidFill>
                  <a:schemeClr val="bg1"/>
                </a:solidFill>
              </a:rPr>
              <a:t>CSCE A470 Capstone </a:t>
            </a:r>
            <a:r>
              <a:rPr lang="en-US" altLang="en-US" sz="1800" b="1" dirty="0" smtClean="0">
                <a:solidFill>
                  <a:schemeClr val="bg1"/>
                </a:solidFill>
              </a:rPr>
              <a:t>Project - April 11, 2016 </a:t>
            </a:r>
            <a:endParaRPr lang="en-US" altLang="en-US" sz="1800" b="1" dirty="0">
              <a:solidFill>
                <a:schemeClr val="bg1"/>
              </a:solidFill>
            </a:endParaRPr>
          </a:p>
          <a:p>
            <a:pPr marL="101600" indent="-101600" algn="l">
              <a:lnSpc>
                <a:spcPct val="80000"/>
              </a:lnSpc>
              <a:spcBef>
                <a:spcPct val="0"/>
              </a:spcBef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endParaRPr lang="en-US" altLang="en-US" sz="1800" b="1" dirty="0">
              <a:solidFill>
                <a:schemeClr val="bg1"/>
              </a:solidFill>
            </a:endParaRPr>
          </a:p>
          <a:p>
            <a:pPr marL="101600" indent="-101600" algn="l">
              <a:lnSpc>
                <a:spcPct val="80000"/>
              </a:lnSpc>
              <a:spcBef>
                <a:spcPct val="0"/>
              </a:spcBef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r>
              <a:rPr lang="en-US" altLang="en-US" sz="1800" b="1" dirty="0" smtClean="0">
                <a:solidFill>
                  <a:schemeClr val="bg1"/>
                </a:solidFill>
              </a:rPr>
              <a:t>Project Objective: Create a </a:t>
            </a:r>
            <a:r>
              <a:rPr lang="en-US" altLang="en-US" sz="1800" b="1" dirty="0">
                <a:solidFill>
                  <a:schemeClr val="bg1"/>
                </a:solidFill>
              </a:rPr>
              <a:t>web-server for computing and analyzing atmospheric </a:t>
            </a:r>
            <a:r>
              <a:rPr lang="en-US" altLang="en-US" sz="1800" b="1" dirty="0" smtClean="0">
                <a:solidFill>
                  <a:schemeClr val="bg1"/>
                </a:solidFill>
              </a:rPr>
              <a:t>and</a:t>
            </a:r>
          </a:p>
          <a:p>
            <a:pPr marL="101600" indent="-101600" algn="l">
              <a:lnSpc>
                <a:spcPct val="80000"/>
              </a:lnSpc>
              <a:spcBef>
                <a:spcPct val="0"/>
              </a:spcBef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r>
              <a:rPr lang="en-US" altLang="en-US" sz="1800" b="1" dirty="0" smtClean="0">
                <a:solidFill>
                  <a:schemeClr val="bg1"/>
                </a:solidFill>
              </a:rPr>
              <a:t>oceanic flows</a:t>
            </a:r>
          </a:p>
          <a:p>
            <a:pPr marL="101600" indent="-101600">
              <a:lnSpc>
                <a:spcPct val="80000"/>
              </a:lnSpc>
              <a:spcBef>
                <a:spcPct val="0"/>
              </a:spcBef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endParaRPr lang="en-US" altLang="en-US" sz="1800" b="1" dirty="0">
              <a:solidFill>
                <a:schemeClr val="bg1"/>
              </a:solidFill>
            </a:endParaRPr>
          </a:p>
          <a:p>
            <a:pPr marL="101600" indent="-101600">
              <a:lnSpc>
                <a:spcPct val="80000"/>
              </a:lnSpc>
              <a:spcBef>
                <a:spcPct val="0"/>
              </a:spcBef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endParaRPr lang="en-US" altLang="en-US" sz="1800" b="1" dirty="0" smtClean="0">
              <a:solidFill>
                <a:schemeClr val="bg1"/>
              </a:solidFill>
            </a:endParaRPr>
          </a:p>
          <a:p>
            <a:pPr marL="101600" indent="-101600">
              <a:lnSpc>
                <a:spcPct val="80000"/>
              </a:lnSpc>
              <a:spcBef>
                <a:spcPct val="0"/>
              </a:spcBef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endParaRPr lang="en-US" altLang="en-US" sz="2400" b="1" dirty="0">
              <a:solidFill>
                <a:schemeClr val="bg1"/>
              </a:solidFill>
            </a:endParaRPr>
          </a:p>
          <a:p>
            <a:pPr marL="101600" indent="-101600" algn="l">
              <a:lnSpc>
                <a:spcPct val="80000"/>
              </a:lnSpc>
              <a:spcBef>
                <a:spcPct val="0"/>
              </a:spcBef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r>
              <a:rPr lang="en-US" altLang="en-US" sz="1600" b="1" dirty="0" smtClean="0">
                <a:solidFill>
                  <a:schemeClr val="bg1"/>
                </a:solidFill>
              </a:rPr>
              <a:t>Contact info:</a:t>
            </a:r>
          </a:p>
          <a:p>
            <a:pPr marL="101600" indent="-101600" algn="l">
              <a:lnSpc>
                <a:spcPct val="80000"/>
              </a:lnSpc>
              <a:spcBef>
                <a:spcPct val="0"/>
              </a:spcBef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r>
              <a:rPr lang="en-US" altLang="en-US" sz="1600" b="1" dirty="0" smtClean="0">
                <a:solidFill>
                  <a:schemeClr val="bg1"/>
                </a:solidFill>
              </a:rPr>
              <a:t>Name: Jon </a:t>
            </a:r>
            <a:r>
              <a:rPr lang="en-US" altLang="en-US" sz="1600" b="1" dirty="0" err="1" smtClean="0">
                <a:solidFill>
                  <a:schemeClr val="bg1"/>
                </a:solidFill>
              </a:rPr>
              <a:t>Rendulic</a:t>
            </a:r>
            <a:endParaRPr lang="en-US" altLang="en-US" sz="1600" b="1" dirty="0">
              <a:solidFill>
                <a:schemeClr val="bg1"/>
              </a:solidFill>
            </a:endParaRPr>
          </a:p>
          <a:p>
            <a:pPr marL="101600" indent="-101600" algn="l">
              <a:lnSpc>
                <a:spcPct val="80000"/>
              </a:lnSpc>
              <a:spcBef>
                <a:spcPct val="0"/>
              </a:spcBef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r>
              <a:rPr lang="en-US" altLang="en-US" sz="1600" b="1" dirty="0" smtClean="0">
                <a:solidFill>
                  <a:schemeClr val="bg1"/>
                </a:solidFill>
              </a:rPr>
              <a:t>Email: jmrendulic@alaska.edu</a:t>
            </a:r>
          </a:p>
          <a:p>
            <a:pPr marL="101600" indent="-101600" algn="l">
              <a:lnSpc>
                <a:spcPct val="80000"/>
              </a:lnSpc>
              <a:spcBef>
                <a:spcPct val="0"/>
              </a:spcBef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r>
              <a:rPr lang="en-US" altLang="en-US" sz="1600" b="1" dirty="0" smtClean="0">
                <a:solidFill>
                  <a:schemeClr val="bg1"/>
                </a:solidFill>
              </a:rPr>
              <a:t>Phone: 907-306-5027</a:t>
            </a:r>
          </a:p>
          <a:p>
            <a:pPr marL="101600" indent="-101600">
              <a:lnSpc>
                <a:spcPct val="80000"/>
              </a:lnSpc>
              <a:spcBef>
                <a:spcPct val="0"/>
              </a:spcBef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endParaRPr lang="en-US" altLang="en-US" sz="24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906503"/>
            <a:ext cx="1892300" cy="1892300"/>
          </a:xfrm>
          <a:prstGeom prst="rect">
            <a:avLst/>
          </a:prstGeom>
          <a:effectLst>
            <a:softEdge rad="0"/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C5B-E5A2-4C6E-A4CB-D0CEE1A66F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740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4. </a:t>
            </a:r>
            <a:r>
              <a:rPr lang="en-US" sz="2400" dirty="0" smtClean="0">
                <a:solidFill>
                  <a:schemeClr val="bg1"/>
                </a:solidFill>
              </a:rPr>
              <a:t>The Algorithm then allows us to compute </a:t>
            </a:r>
            <a:r>
              <a:rPr lang="en-US" sz="2400" dirty="0">
                <a:solidFill>
                  <a:schemeClr val="bg1"/>
                </a:solidFill>
              </a:rPr>
              <a:t>the corresponding finite-time </a:t>
            </a:r>
            <a:r>
              <a:rPr lang="en-US" sz="2400" dirty="0" err="1">
                <a:solidFill>
                  <a:schemeClr val="bg1"/>
                </a:solidFill>
              </a:rPr>
              <a:t>Lyapunov</a:t>
            </a:r>
            <a:r>
              <a:rPr lang="en-US" sz="2400" dirty="0">
                <a:solidFill>
                  <a:schemeClr val="bg1"/>
                </a:solidFill>
              </a:rPr>
              <a:t> exponent (FTLE) fields, from which </a:t>
            </a:r>
            <a:r>
              <a:rPr lang="en-US" sz="2400" dirty="0" err="1">
                <a:solidFill>
                  <a:schemeClr val="bg1"/>
                </a:solidFill>
              </a:rPr>
              <a:t>Lagrangian</a:t>
            </a:r>
            <a:r>
              <a:rPr lang="en-US" sz="2400" dirty="0">
                <a:solidFill>
                  <a:schemeClr val="bg1"/>
                </a:solidFill>
              </a:rPr>
              <a:t> Coherent Structures (LCS) such as vortices and fluid transport barriers can be identified. </a:t>
            </a:r>
            <a:r>
              <a:rPr lang="en-US" sz="2400" dirty="0" smtClean="0">
                <a:solidFill>
                  <a:schemeClr val="bg1"/>
                </a:solidFill>
              </a:rPr>
              <a:t> See example of below: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2" t="13501" r="9535" b="9545"/>
          <a:stretch/>
        </p:blipFill>
        <p:spPr>
          <a:xfrm>
            <a:off x="1066800" y="2362200"/>
            <a:ext cx="7162800" cy="43434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C5B-E5A2-4C6E-A4CB-D0CEE1A66F2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18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5. </a:t>
            </a:r>
            <a:r>
              <a:rPr lang="en-US" sz="2400" dirty="0" smtClean="0">
                <a:solidFill>
                  <a:schemeClr val="bg1"/>
                </a:solidFill>
              </a:rPr>
              <a:t>We then take that data which was computed and shown in the previous slide and plot it over a high resolution coastline map.  See example below: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C5B-E5A2-4C6E-A4CB-D0CEE1A66F26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 descr="../../../../../../var/folders/l1/xysjy3190mv39q23rx6ddcj80000gn/T/com.apple.iChat/Messages/Images/Messages%20Im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905000"/>
            <a:ext cx="6934200" cy="4953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5461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2500" y="304800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Future Work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52400" y="1049796"/>
            <a:ext cx="8839200" cy="4038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spcBef>
                <a:spcPct val="0"/>
              </a:spcBef>
              <a:buFont typeface="+mj-lt"/>
              <a:buAutoNum type="arabicPeriod"/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r>
              <a:rPr lang="en-US" altLang="en-US" sz="1600" b="1" dirty="0" smtClean="0">
                <a:solidFill>
                  <a:schemeClr val="bg1"/>
                </a:solidFill>
              </a:rPr>
              <a:t>One of the future goals is to plot the data over a google map.</a:t>
            </a:r>
          </a:p>
          <a:p>
            <a:pPr marL="342900" indent="-342900" algn="l">
              <a:lnSpc>
                <a:spcPct val="150000"/>
              </a:lnSpc>
              <a:spcBef>
                <a:spcPct val="0"/>
              </a:spcBef>
              <a:buFont typeface="+mj-lt"/>
              <a:buAutoNum type="arabicPeriod"/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r>
              <a:rPr lang="en-US" altLang="en-US" sz="1600" b="1" dirty="0" smtClean="0">
                <a:solidFill>
                  <a:schemeClr val="bg1"/>
                </a:solidFill>
              </a:rPr>
              <a:t>Create a webserver to access and visualize the data.</a:t>
            </a:r>
          </a:p>
          <a:p>
            <a:pPr marL="342900" indent="-342900" algn="l">
              <a:lnSpc>
                <a:spcPct val="150000"/>
              </a:lnSpc>
              <a:spcBef>
                <a:spcPct val="0"/>
              </a:spcBef>
              <a:buFont typeface="+mj-lt"/>
              <a:buAutoNum type="arabicPeriod"/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r>
              <a:rPr lang="en-US" altLang="en-US" sz="1600" b="1" dirty="0" smtClean="0">
                <a:solidFill>
                  <a:schemeClr val="bg1"/>
                </a:solidFill>
              </a:rPr>
              <a:t>Some modifications to the code are still required to increase the number of frames in which the data is integrating over.</a:t>
            </a:r>
          </a:p>
          <a:p>
            <a:pPr marL="342900" indent="-342900" algn="l">
              <a:lnSpc>
                <a:spcPct val="150000"/>
              </a:lnSpc>
              <a:spcBef>
                <a:spcPct val="0"/>
              </a:spcBef>
              <a:buFont typeface="+mj-lt"/>
              <a:buAutoNum type="arabicPeriod"/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r>
              <a:rPr lang="en-US" altLang="en-US" sz="1600" b="1" dirty="0" smtClean="0">
                <a:solidFill>
                  <a:schemeClr val="bg1"/>
                </a:solidFill>
              </a:rPr>
              <a:t>Some bugs also need to be worked out on the conversion of </a:t>
            </a:r>
            <a:r>
              <a:rPr lang="en-US" altLang="en-US" sz="1600" b="1" dirty="0" err="1" smtClean="0">
                <a:solidFill>
                  <a:schemeClr val="bg1"/>
                </a:solidFill>
              </a:rPr>
              <a:t>lat</a:t>
            </a:r>
            <a:r>
              <a:rPr lang="en-US" altLang="en-US" sz="1600" b="1" dirty="0" smtClean="0">
                <a:solidFill>
                  <a:schemeClr val="bg1"/>
                </a:solidFill>
              </a:rPr>
              <a:t>/</a:t>
            </a:r>
            <a:r>
              <a:rPr lang="en-US" altLang="en-US" sz="1600" b="1" dirty="0" err="1" smtClean="0">
                <a:solidFill>
                  <a:schemeClr val="bg1"/>
                </a:solidFill>
              </a:rPr>
              <a:t>lon</a:t>
            </a:r>
            <a:r>
              <a:rPr lang="en-US" altLang="en-US" sz="1600" b="1" dirty="0" smtClean="0">
                <a:solidFill>
                  <a:schemeClr val="bg1"/>
                </a:solidFill>
              </a:rPr>
              <a:t> to UTM and back so that the time interval can be updated to integrate an increased number of frames.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5" t="6666" r="8080" b="10000"/>
          <a:stretch/>
        </p:blipFill>
        <p:spPr>
          <a:xfrm>
            <a:off x="10886" y="3677726"/>
            <a:ext cx="3646714" cy="318027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C5B-E5A2-4C6E-A4CB-D0CEE1A66F2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366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2500" y="304800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Conclusion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52400" y="1049796"/>
            <a:ext cx="8839200" cy="4038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spcBef>
                <a:spcPct val="0"/>
              </a:spcBef>
              <a:buFont typeface="+mj-lt"/>
              <a:buAutoNum type="arabicPeriod"/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endParaRPr lang="en-US" altLang="en-US" sz="1600" b="1" dirty="0" smtClean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C5B-E5A2-4C6E-A4CB-D0CEE1A66F26}" type="slidenum">
              <a:rPr lang="en-US" smtClean="0"/>
              <a:t>13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57200" y="889844"/>
            <a:ext cx="822960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+mj-lt"/>
              <a:buAutoNum type="arabicPeriod"/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r>
              <a:rPr lang="en-US" altLang="en-US" b="1" dirty="0" smtClean="0">
                <a:solidFill>
                  <a:schemeClr val="bg1"/>
                </a:solidFill>
              </a:rPr>
              <a:t>Learned a lot of new skills, and sharpened some existing skills.</a:t>
            </a:r>
            <a:endParaRPr lang="en-US" altLang="en-US" b="1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+mj-lt"/>
              <a:buAutoNum type="arabicPeriod"/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r>
              <a:rPr lang="en-US" altLang="en-US" b="1" dirty="0" smtClean="0">
                <a:solidFill>
                  <a:schemeClr val="bg1"/>
                </a:solidFill>
              </a:rPr>
              <a:t>Got to put some of the project management experience from a previous internship into practice.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+mj-lt"/>
              <a:buAutoNum type="arabicPeriod"/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r>
              <a:rPr lang="en-US" altLang="en-US" b="1" dirty="0" smtClean="0">
                <a:solidFill>
                  <a:schemeClr val="bg1"/>
                </a:solidFill>
              </a:rPr>
              <a:t>This project is still a work in progress, and I have a strong desire to complete the future works described on the previous slide.</a:t>
            </a:r>
            <a:endParaRPr lang="en-US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999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2500" y="304800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Questions?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52400" y="1049796"/>
            <a:ext cx="8839200" cy="4038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spcBef>
                <a:spcPct val="0"/>
              </a:spcBef>
              <a:buFont typeface="+mj-lt"/>
              <a:buAutoNum type="arabicPeriod"/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endParaRPr lang="en-US" altLang="en-US" sz="1600" b="1" dirty="0" smtClean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C5B-E5A2-4C6E-A4CB-D0CEE1A66F2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321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2500" y="83716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CSCE A470 Capstone Project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81000" y="1371600"/>
            <a:ext cx="85344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smtClean="0"/>
              <a:t>Compilation and Parallel Start</a:t>
            </a:r>
            <a:endParaRPr lang="en-US" altLang="en-US" sz="4000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52400" y="1049796"/>
            <a:ext cx="8763000" cy="54272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600" indent="-101600">
              <a:lnSpc>
                <a:spcPct val="80000"/>
              </a:lnSpc>
              <a:spcBef>
                <a:spcPct val="0"/>
              </a:spcBef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endParaRPr lang="en-US" altLang="en-US" sz="2400" b="1" dirty="0" smtClean="0">
              <a:solidFill>
                <a:schemeClr val="bg1"/>
              </a:solidFill>
            </a:endParaRPr>
          </a:p>
          <a:p>
            <a:pPr marL="101600" indent="-101600">
              <a:lnSpc>
                <a:spcPct val="80000"/>
              </a:lnSpc>
              <a:spcBef>
                <a:spcPct val="0"/>
              </a:spcBef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r>
              <a:rPr lang="en-US" altLang="en-US" sz="2400" b="1" dirty="0" smtClean="0">
                <a:solidFill>
                  <a:schemeClr val="bg1"/>
                </a:solidFill>
              </a:rPr>
              <a:t>Project Objective: Create a </a:t>
            </a:r>
            <a:r>
              <a:rPr lang="en-US" altLang="en-US" sz="2400" b="1" dirty="0">
                <a:solidFill>
                  <a:schemeClr val="bg1"/>
                </a:solidFill>
              </a:rPr>
              <a:t>web-server for computing and analyzing atmospheric and oceanic flows </a:t>
            </a:r>
          </a:p>
          <a:p>
            <a:pPr marL="101600" indent="-101600">
              <a:lnSpc>
                <a:spcPct val="80000"/>
              </a:lnSpc>
              <a:spcBef>
                <a:spcPct val="0"/>
              </a:spcBef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endParaRPr lang="en-US" altLang="en-US" sz="2400" b="1" dirty="0" smtClean="0">
              <a:solidFill>
                <a:schemeClr val="bg1"/>
              </a:solidFill>
            </a:endParaRPr>
          </a:p>
          <a:p>
            <a:pPr marL="342900" indent="-342900" algn="l">
              <a:lnSpc>
                <a:spcPct val="80000"/>
              </a:lnSpc>
              <a:spcBef>
                <a:spcPct val="0"/>
              </a:spcBef>
              <a:buFont typeface="Arial" charset="0"/>
              <a:buChar char="•"/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r>
              <a:rPr lang="en-US" altLang="en-US" sz="1800" b="1" dirty="0">
                <a:solidFill>
                  <a:schemeClr val="bg1"/>
                </a:solidFill>
              </a:rPr>
              <a:t>Atmospheric and oceanic flows play an important role in the transport of any pollutant in the atmosphere or in the ocean. </a:t>
            </a:r>
            <a:endParaRPr lang="en-US" altLang="en-US" sz="1800" b="1" dirty="0" smtClean="0">
              <a:solidFill>
                <a:schemeClr val="bg1"/>
              </a:solidFill>
            </a:endParaRPr>
          </a:p>
          <a:p>
            <a:pPr marL="101600" indent="-101600" algn="l">
              <a:lnSpc>
                <a:spcPct val="80000"/>
              </a:lnSpc>
              <a:spcBef>
                <a:spcPct val="0"/>
              </a:spcBef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endParaRPr lang="en-US" altLang="en-US" sz="1800" b="1" dirty="0">
              <a:solidFill>
                <a:schemeClr val="bg1"/>
              </a:solidFill>
            </a:endParaRPr>
          </a:p>
          <a:p>
            <a:pPr marL="342900" indent="-342900" algn="l">
              <a:lnSpc>
                <a:spcPct val="80000"/>
              </a:lnSpc>
              <a:spcBef>
                <a:spcPct val="0"/>
              </a:spcBef>
              <a:buFont typeface="Arial" charset="0"/>
              <a:buChar char="•"/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r>
              <a:rPr lang="en-US" altLang="en-US" sz="1800" b="1" dirty="0" smtClean="0">
                <a:solidFill>
                  <a:schemeClr val="bg1"/>
                </a:solidFill>
              </a:rPr>
              <a:t>The </a:t>
            </a:r>
            <a:r>
              <a:rPr lang="en-US" altLang="en-US" sz="1800" b="1" dirty="0">
                <a:solidFill>
                  <a:schemeClr val="bg1"/>
                </a:solidFill>
              </a:rPr>
              <a:t>flows are usually chaotic with some large-scale dominant patterns and small-scale turbulence. Therefore, it is difficult to accurately forecast pollutant transport. </a:t>
            </a:r>
            <a:endParaRPr lang="en-US" altLang="en-US" sz="1800" b="1" dirty="0" smtClean="0">
              <a:solidFill>
                <a:schemeClr val="bg1"/>
              </a:solidFill>
            </a:endParaRPr>
          </a:p>
          <a:p>
            <a:pPr marL="342900" indent="-342900" algn="l">
              <a:lnSpc>
                <a:spcPct val="80000"/>
              </a:lnSpc>
              <a:spcBef>
                <a:spcPct val="0"/>
              </a:spcBef>
              <a:buFont typeface="Arial" charset="0"/>
              <a:buChar char="•"/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endParaRPr lang="en-US" altLang="en-US" sz="2400" b="1" dirty="0">
              <a:solidFill>
                <a:schemeClr val="bg1"/>
              </a:solidFill>
            </a:endParaRPr>
          </a:p>
          <a:p>
            <a:pPr marL="342900" indent="-342900" algn="l">
              <a:lnSpc>
                <a:spcPct val="80000"/>
              </a:lnSpc>
              <a:spcBef>
                <a:spcPct val="0"/>
              </a:spcBef>
              <a:buFont typeface="Arial" charset="0"/>
              <a:buChar char="•"/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r>
              <a:rPr lang="en-US" altLang="en-US" sz="1800" b="1" dirty="0" smtClean="0">
                <a:solidFill>
                  <a:schemeClr val="bg1"/>
                </a:solidFill>
              </a:rPr>
              <a:t>In 2006, </a:t>
            </a:r>
            <a:r>
              <a:rPr lang="en-US" altLang="en-US" sz="1800" b="1" dirty="0">
                <a:solidFill>
                  <a:schemeClr val="bg1"/>
                </a:solidFill>
              </a:rPr>
              <a:t>a new analyzing tool was developed in which a dynamic systems approach is used to identify attracting structures in the flow field. </a:t>
            </a:r>
            <a:endParaRPr lang="en-US" altLang="en-US" sz="1800" b="1" dirty="0" smtClean="0">
              <a:solidFill>
                <a:schemeClr val="bg1"/>
              </a:solidFill>
            </a:endParaRPr>
          </a:p>
          <a:p>
            <a:pPr marL="342900" indent="-342900" algn="l">
              <a:lnSpc>
                <a:spcPct val="80000"/>
              </a:lnSpc>
              <a:spcBef>
                <a:spcPct val="0"/>
              </a:spcBef>
              <a:buFont typeface="Arial" charset="0"/>
              <a:buChar char="•"/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endParaRPr lang="en-US" altLang="en-US" sz="1800" b="1" dirty="0">
              <a:solidFill>
                <a:schemeClr val="bg1"/>
              </a:solidFill>
            </a:endParaRPr>
          </a:p>
          <a:p>
            <a:pPr marL="342900" indent="-342900" algn="l">
              <a:lnSpc>
                <a:spcPct val="80000"/>
              </a:lnSpc>
              <a:spcBef>
                <a:spcPct val="0"/>
              </a:spcBef>
              <a:buFont typeface="Arial" charset="0"/>
              <a:buChar char="•"/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r>
              <a:rPr lang="en-US" altLang="en-US" sz="1800" b="1" dirty="0">
                <a:solidFill>
                  <a:schemeClr val="bg1"/>
                </a:solidFill>
              </a:rPr>
              <a:t>This MATLAB software package was developed in the Biological Propulsion Laboratory at California Institute of Technology. It enables users to input a time-series of 2-D velocity field data </a:t>
            </a:r>
            <a:r>
              <a:rPr lang="en-US" altLang="en-US" sz="1800" b="1" dirty="0" smtClean="0">
                <a:solidFill>
                  <a:schemeClr val="bg1"/>
                </a:solidFill>
              </a:rPr>
              <a:t>and </a:t>
            </a:r>
            <a:r>
              <a:rPr lang="en-US" altLang="en-US" sz="1800" b="1" dirty="0">
                <a:solidFill>
                  <a:schemeClr val="bg1"/>
                </a:solidFill>
              </a:rPr>
              <a:t>compute the corresponding finite-time </a:t>
            </a:r>
            <a:r>
              <a:rPr lang="en-US" altLang="en-US" sz="1800" b="1" dirty="0" err="1">
                <a:solidFill>
                  <a:schemeClr val="bg1"/>
                </a:solidFill>
              </a:rPr>
              <a:t>Lyapunov</a:t>
            </a:r>
            <a:r>
              <a:rPr lang="en-US" altLang="en-US" sz="1800" b="1" dirty="0">
                <a:solidFill>
                  <a:schemeClr val="bg1"/>
                </a:solidFill>
              </a:rPr>
              <a:t> exponent (FTLE) fields, from which </a:t>
            </a:r>
            <a:r>
              <a:rPr lang="en-US" altLang="en-US" sz="1800" b="1" dirty="0" err="1">
                <a:solidFill>
                  <a:schemeClr val="bg1"/>
                </a:solidFill>
              </a:rPr>
              <a:t>Lagrangian</a:t>
            </a:r>
            <a:r>
              <a:rPr lang="en-US" altLang="en-US" sz="1800" b="1" dirty="0">
                <a:solidFill>
                  <a:schemeClr val="bg1"/>
                </a:solidFill>
              </a:rPr>
              <a:t> Coherent Structures (LCS) such as vortices and fluid transport barriers can be identified. </a:t>
            </a:r>
          </a:p>
          <a:p>
            <a:pPr marL="342900" indent="-342900" algn="l">
              <a:lnSpc>
                <a:spcPct val="80000"/>
              </a:lnSpc>
              <a:spcBef>
                <a:spcPct val="0"/>
              </a:spcBef>
              <a:buFont typeface="Arial" charset="0"/>
              <a:buChar char="•"/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r>
              <a:rPr lang="en-US" altLang="en-US" sz="1800" b="1" dirty="0" smtClean="0">
                <a:solidFill>
                  <a:schemeClr val="bg1"/>
                </a:solidFill>
              </a:rPr>
              <a:t>. </a:t>
            </a:r>
            <a:endParaRPr lang="en-US" altLang="en-US" sz="18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8" y="5410200"/>
            <a:ext cx="2209800" cy="1593313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C5B-E5A2-4C6E-A4CB-D0CEE1A66F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2024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52400" y="68501"/>
            <a:ext cx="8991600" cy="55034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600" indent="-101600" algn="l">
              <a:lnSpc>
                <a:spcPct val="80000"/>
              </a:lnSpc>
              <a:spcBef>
                <a:spcPct val="0"/>
              </a:spcBef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endParaRPr lang="en-US" altLang="en-US" sz="2400" b="1" dirty="0">
              <a:solidFill>
                <a:schemeClr val="bg1"/>
              </a:solidFill>
            </a:endParaRPr>
          </a:p>
          <a:p>
            <a:pPr marL="101600" indent="-101600">
              <a:lnSpc>
                <a:spcPct val="80000"/>
              </a:lnSpc>
              <a:spcBef>
                <a:spcPct val="0"/>
              </a:spcBef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r>
              <a:rPr lang="en-US" altLang="en-US" sz="3600" b="1" dirty="0" smtClean="0">
                <a:solidFill>
                  <a:schemeClr val="bg1"/>
                </a:solidFill>
              </a:rPr>
              <a:t>Project Tasks:</a:t>
            </a:r>
          </a:p>
          <a:p>
            <a:pPr marL="101600" indent="-101600">
              <a:lnSpc>
                <a:spcPct val="80000"/>
              </a:lnSpc>
              <a:spcBef>
                <a:spcPct val="0"/>
              </a:spcBef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endParaRPr lang="en-US" altLang="en-US" sz="2000" b="1" dirty="0" smtClean="0">
              <a:solidFill>
                <a:schemeClr val="bg1"/>
              </a:solidFill>
            </a:endParaRPr>
          </a:p>
          <a:p>
            <a:pPr algn="l">
              <a:lnSpc>
                <a:spcPct val="80000"/>
              </a:lnSpc>
              <a:spcBef>
                <a:spcPct val="0"/>
              </a:spcBef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r>
              <a:rPr lang="en-US" altLang="en-US" sz="2000" b="1" dirty="0" smtClean="0">
                <a:solidFill>
                  <a:schemeClr val="bg1"/>
                </a:solidFill>
              </a:rPr>
              <a:t>Students </a:t>
            </a:r>
            <a:r>
              <a:rPr lang="en-US" altLang="en-US" sz="2000" b="1" dirty="0">
                <a:solidFill>
                  <a:schemeClr val="bg1"/>
                </a:solidFill>
              </a:rPr>
              <a:t>in this project would establish a computer server that automatically computes and analyzes real-time atmospheric and oceanic flows. The tasks for the server include: </a:t>
            </a:r>
          </a:p>
          <a:p>
            <a:pPr marL="457200" indent="-457200" algn="l">
              <a:lnSpc>
                <a:spcPct val="80000"/>
              </a:lnSpc>
              <a:spcBef>
                <a:spcPct val="0"/>
              </a:spcBef>
              <a:buFont typeface="+mj-lt"/>
              <a:buAutoNum type="arabicPeriod"/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endParaRPr lang="en-US" altLang="en-US" sz="1800" b="1" dirty="0" smtClean="0">
              <a:solidFill>
                <a:schemeClr val="bg1"/>
              </a:solidFill>
            </a:endParaRPr>
          </a:p>
          <a:p>
            <a:pPr marL="457200" indent="-457200" algn="l">
              <a:lnSpc>
                <a:spcPct val="80000"/>
              </a:lnSpc>
              <a:spcBef>
                <a:spcPct val="0"/>
              </a:spcBef>
              <a:buFont typeface="+mj-lt"/>
              <a:buAutoNum type="arabicPeriod"/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r>
              <a:rPr lang="en-US" altLang="en-US" sz="1800" b="1" dirty="0" smtClean="0">
                <a:solidFill>
                  <a:schemeClr val="bg1"/>
                </a:solidFill>
              </a:rPr>
              <a:t>Download </a:t>
            </a:r>
            <a:r>
              <a:rPr lang="en-US" altLang="en-US" sz="1800" b="1" dirty="0">
                <a:solidFill>
                  <a:schemeClr val="bg1"/>
                </a:solidFill>
              </a:rPr>
              <a:t>wind/ocean currents data </a:t>
            </a:r>
          </a:p>
          <a:p>
            <a:pPr marL="914400" lvl="1" indent="-457200" algn="l">
              <a:lnSpc>
                <a:spcPct val="80000"/>
              </a:lnSpc>
              <a:spcBef>
                <a:spcPct val="0"/>
              </a:spcBef>
              <a:buFont typeface="Arial" charset="0"/>
              <a:buChar char="•"/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r>
              <a:rPr lang="en-US" altLang="en-US" sz="1800" b="1" dirty="0" smtClean="0">
                <a:solidFill>
                  <a:schemeClr val="bg1"/>
                </a:solidFill>
              </a:rPr>
              <a:t>NOAA </a:t>
            </a:r>
            <a:r>
              <a:rPr lang="en-US" altLang="en-US" sz="1800" b="1" dirty="0">
                <a:solidFill>
                  <a:schemeClr val="bg1"/>
                </a:solidFill>
              </a:rPr>
              <a:t>regularly publish wind/ocean currents forecast data and the server would download these data for analysis. </a:t>
            </a:r>
          </a:p>
          <a:p>
            <a:pPr marL="457200" indent="-457200" algn="l">
              <a:lnSpc>
                <a:spcPct val="80000"/>
              </a:lnSpc>
              <a:spcBef>
                <a:spcPct val="0"/>
              </a:spcBef>
              <a:buFont typeface="+mj-lt"/>
              <a:buAutoNum type="arabicPeriod"/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r>
              <a:rPr lang="en-US" altLang="en-US" sz="1800" b="1" dirty="0" smtClean="0">
                <a:solidFill>
                  <a:schemeClr val="bg1"/>
                </a:solidFill>
              </a:rPr>
              <a:t>Compute </a:t>
            </a:r>
            <a:r>
              <a:rPr lang="en-US" altLang="en-US" sz="1800" b="1" dirty="0">
                <a:solidFill>
                  <a:schemeClr val="bg1"/>
                </a:solidFill>
              </a:rPr>
              <a:t>the attracting structures using an existing algorithm </a:t>
            </a:r>
          </a:p>
          <a:p>
            <a:pPr marL="914400" lvl="1" indent="-457200" algn="l">
              <a:lnSpc>
                <a:spcPct val="80000"/>
              </a:lnSpc>
              <a:spcBef>
                <a:spcPct val="0"/>
              </a:spcBef>
              <a:buFont typeface="Arial" charset="0"/>
              <a:buChar char="•"/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r>
              <a:rPr lang="en-US" altLang="en-US" sz="1800" b="1" dirty="0">
                <a:solidFill>
                  <a:schemeClr val="bg1"/>
                </a:solidFill>
              </a:rPr>
              <a:t>Set up the algorithm on the server for it to automatically analyze the wind/currents data and determine the attracting structures. </a:t>
            </a:r>
          </a:p>
          <a:p>
            <a:pPr marL="457200" indent="-457200" algn="l">
              <a:lnSpc>
                <a:spcPct val="80000"/>
              </a:lnSpc>
              <a:spcBef>
                <a:spcPct val="0"/>
              </a:spcBef>
              <a:buFont typeface="+mj-lt"/>
              <a:buAutoNum type="arabicPeriod"/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r>
              <a:rPr lang="en-US" altLang="en-US" sz="1800" b="1" dirty="0" smtClean="0">
                <a:solidFill>
                  <a:schemeClr val="bg1"/>
                </a:solidFill>
              </a:rPr>
              <a:t>Visualize </a:t>
            </a:r>
            <a:r>
              <a:rPr lang="en-US" altLang="en-US" sz="1800" b="1" dirty="0">
                <a:solidFill>
                  <a:schemeClr val="bg1"/>
                </a:solidFill>
              </a:rPr>
              <a:t>the attracting </a:t>
            </a:r>
            <a:r>
              <a:rPr lang="en-US" altLang="en-US" sz="1800" b="1" dirty="0" smtClean="0">
                <a:solidFill>
                  <a:schemeClr val="bg1"/>
                </a:solidFill>
              </a:rPr>
              <a:t>structures</a:t>
            </a:r>
          </a:p>
          <a:p>
            <a:pPr marL="914400" lvl="1" indent="-457200" algn="l">
              <a:lnSpc>
                <a:spcPct val="80000"/>
              </a:lnSpc>
              <a:spcBef>
                <a:spcPct val="0"/>
              </a:spcBef>
              <a:buFont typeface="Arial" charset="0"/>
              <a:buChar char="•"/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r>
              <a:rPr lang="en-US" altLang="en-US" sz="1800" b="1" dirty="0" smtClean="0">
                <a:solidFill>
                  <a:schemeClr val="bg1"/>
                </a:solidFill>
              </a:rPr>
              <a:t>The </a:t>
            </a:r>
            <a:r>
              <a:rPr lang="en-US" altLang="en-US" sz="1800" b="1" dirty="0">
                <a:solidFill>
                  <a:schemeClr val="bg1"/>
                </a:solidFill>
              </a:rPr>
              <a:t>attracting structures are displayed and visualized on the map showing the area of interests. </a:t>
            </a:r>
          </a:p>
          <a:p>
            <a:pPr marL="342900" indent="-342900" algn="l">
              <a:lnSpc>
                <a:spcPct val="80000"/>
              </a:lnSpc>
              <a:spcBef>
                <a:spcPct val="0"/>
              </a:spcBef>
              <a:buFontTx/>
              <a:buChar char="-"/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endParaRPr lang="en-US" altLang="en-US" sz="2400" b="1" dirty="0" smtClean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C5B-E5A2-4C6E-A4CB-D0CEE1A66F26}" type="slidenum">
              <a:rPr lang="en-US" smtClean="0"/>
              <a:t>3</a:t>
            </a:fld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228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" descr="/Users/mb00k/Dropbox/__Spring 2015__/CSCE A470 Capstone/Report Draft/FlowChar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276504"/>
            <a:ext cx="63246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083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81000" y="1371600"/>
            <a:ext cx="85344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dirty="0" smtClean="0"/>
              <a:t>Compilation and Parallel Start</a:t>
            </a:r>
            <a:endParaRPr lang="en-US" altLang="en-US" sz="4000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52400" y="228600"/>
            <a:ext cx="8991600" cy="6248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600" indent="-101600">
              <a:lnSpc>
                <a:spcPct val="80000"/>
              </a:lnSpc>
              <a:spcBef>
                <a:spcPct val="0"/>
              </a:spcBef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endParaRPr lang="en-US" altLang="en-US" b="1" dirty="0" smtClean="0">
              <a:solidFill>
                <a:schemeClr val="bg1"/>
              </a:solidFill>
            </a:endParaRPr>
          </a:p>
          <a:p>
            <a:pPr marL="101600" indent="-101600">
              <a:lnSpc>
                <a:spcPct val="80000"/>
              </a:lnSpc>
              <a:spcBef>
                <a:spcPct val="0"/>
              </a:spcBef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r>
              <a:rPr lang="en-US" altLang="en-US" sz="3600" b="1" dirty="0" smtClean="0">
                <a:solidFill>
                  <a:schemeClr val="bg1"/>
                </a:solidFill>
              </a:rPr>
              <a:t>Project Theory</a:t>
            </a:r>
          </a:p>
          <a:p>
            <a:pPr marL="571500" indent="-571500">
              <a:lnSpc>
                <a:spcPct val="80000"/>
              </a:lnSpc>
              <a:spcBef>
                <a:spcPct val="0"/>
              </a:spcBef>
              <a:buFont typeface="Arial" charset="0"/>
              <a:buChar char="•"/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endParaRPr lang="en-US" altLang="en-US" sz="3600" b="1" dirty="0" smtClean="0">
              <a:solidFill>
                <a:schemeClr val="bg1"/>
              </a:solidFill>
            </a:endParaRPr>
          </a:p>
          <a:p>
            <a:pPr marL="342900" indent="-342900" algn="l">
              <a:lnSpc>
                <a:spcPct val="80000"/>
              </a:lnSpc>
              <a:spcBef>
                <a:spcPct val="0"/>
              </a:spcBef>
              <a:buFont typeface="Arial" charset="0"/>
              <a:buChar char="•"/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r>
              <a:rPr lang="en-US" altLang="en-US" sz="2400" b="1" dirty="0">
                <a:solidFill>
                  <a:schemeClr val="bg1"/>
                </a:solidFill>
              </a:rPr>
              <a:t>The concept of the structures grew out of dynamical systems theory, a branch of mathematics used to understand complicated phenomena that change over time. </a:t>
            </a:r>
            <a:endParaRPr lang="en-US" altLang="en-US" sz="2400" b="1" dirty="0" smtClean="0">
              <a:solidFill>
                <a:schemeClr val="bg1"/>
              </a:solidFill>
            </a:endParaRPr>
          </a:p>
          <a:p>
            <a:pPr marL="342900" indent="-342900" algn="l">
              <a:lnSpc>
                <a:spcPct val="80000"/>
              </a:lnSpc>
              <a:spcBef>
                <a:spcPct val="0"/>
              </a:spcBef>
              <a:buFont typeface="Arial" charset="0"/>
              <a:buChar char="•"/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endParaRPr lang="en-US" altLang="en-US" sz="2400" b="1" dirty="0">
              <a:solidFill>
                <a:schemeClr val="bg1"/>
              </a:solidFill>
            </a:endParaRPr>
          </a:p>
          <a:p>
            <a:pPr marL="342900" indent="-342900" algn="l">
              <a:lnSpc>
                <a:spcPct val="80000"/>
              </a:lnSpc>
              <a:spcBef>
                <a:spcPct val="0"/>
              </a:spcBef>
              <a:buFont typeface="Arial" charset="0"/>
              <a:buChar char="•"/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r>
              <a:rPr lang="en-US" altLang="en-US" sz="2400" b="1" dirty="0" smtClean="0">
                <a:solidFill>
                  <a:schemeClr val="bg1"/>
                </a:solidFill>
              </a:rPr>
              <a:t>The </a:t>
            </a:r>
            <a:r>
              <a:rPr lang="en-US" altLang="en-US" sz="2400" b="1" dirty="0">
                <a:solidFill>
                  <a:schemeClr val="bg1"/>
                </a:solidFill>
              </a:rPr>
              <a:t>discovery of the structures in a wide range of real-world cases has shown that they play a key role in complex and chaotic fluid flows in the atmosphere and ocean</a:t>
            </a:r>
            <a:r>
              <a:rPr lang="en-US" altLang="en-US" sz="2400" b="1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 algn="l">
              <a:lnSpc>
                <a:spcPct val="80000"/>
              </a:lnSpc>
              <a:spcBef>
                <a:spcPct val="0"/>
              </a:spcBef>
              <a:buFont typeface="Arial" charset="0"/>
              <a:buChar char="•"/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endParaRPr lang="en-US" altLang="en-US" sz="2400" b="1" dirty="0">
              <a:solidFill>
                <a:schemeClr val="bg1"/>
              </a:solidFill>
            </a:endParaRPr>
          </a:p>
          <a:p>
            <a:pPr marL="342900" indent="-342900" algn="l">
              <a:lnSpc>
                <a:spcPct val="80000"/>
              </a:lnSpc>
              <a:spcBef>
                <a:spcPct val="0"/>
              </a:spcBef>
              <a:buFont typeface="Arial" charset="0"/>
              <a:buChar char="•"/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r>
              <a:rPr lang="en-US" altLang="en-US" sz="2400" b="1" dirty="0">
                <a:solidFill>
                  <a:schemeClr val="bg1"/>
                </a:solidFill>
              </a:rPr>
              <a:t>The structures are invisible because they often exist only as dividing lines between parts of a flow that are moving at different speeds and in different directions. </a:t>
            </a:r>
            <a:endParaRPr lang="en-US" altLang="en-US" sz="2400" b="1" dirty="0" smtClean="0">
              <a:solidFill>
                <a:schemeClr val="bg1"/>
              </a:solidFill>
            </a:endParaRPr>
          </a:p>
          <a:p>
            <a:pPr marL="342900" indent="-342900" algn="l">
              <a:lnSpc>
                <a:spcPct val="80000"/>
              </a:lnSpc>
              <a:spcBef>
                <a:spcPct val="0"/>
              </a:spcBef>
              <a:buFont typeface="Arial" charset="0"/>
              <a:buChar char="•"/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endParaRPr lang="en-US" altLang="en-US" sz="2400" b="1" dirty="0">
              <a:solidFill>
                <a:schemeClr val="bg1"/>
              </a:solidFill>
            </a:endParaRPr>
          </a:p>
          <a:p>
            <a:pPr marL="342900" indent="-342900" algn="l">
              <a:lnSpc>
                <a:spcPct val="80000"/>
              </a:lnSpc>
              <a:spcBef>
                <a:spcPct val="0"/>
              </a:spcBef>
              <a:buFont typeface="Arial" charset="0"/>
              <a:buChar char="•"/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r>
              <a:rPr lang="en-US" altLang="en-US" sz="2400" b="1" dirty="0" smtClean="0">
                <a:solidFill>
                  <a:schemeClr val="bg1"/>
                </a:solidFill>
              </a:rPr>
              <a:t>In </a:t>
            </a:r>
            <a:r>
              <a:rPr lang="en-US" altLang="en-US" sz="2400" b="1" dirty="0">
                <a:solidFill>
                  <a:schemeClr val="bg1"/>
                </a:solidFill>
              </a:rPr>
              <a:t>the ocean, the path of a drop of water on one side of such a structure might diverge from the path of a drop of water on the other side; they will drift farther apart as time passes.</a:t>
            </a:r>
          </a:p>
          <a:p>
            <a:pPr marL="101600" indent="-101600" algn="l">
              <a:lnSpc>
                <a:spcPct val="80000"/>
              </a:lnSpc>
              <a:spcBef>
                <a:spcPct val="0"/>
              </a:spcBef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endParaRPr lang="en-US" altLang="en-US" sz="2400" b="1" dirty="0" smtClean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C5B-E5A2-4C6E-A4CB-D0CEE1A66F2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34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81000" y="1371600"/>
            <a:ext cx="85344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dirty="0" smtClean="0"/>
              <a:t>Compilation and Parallel Start</a:t>
            </a:r>
            <a:endParaRPr lang="en-US" altLang="en-US" sz="4000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0" y="76200"/>
            <a:ext cx="9144000" cy="6019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600" indent="-101600">
              <a:lnSpc>
                <a:spcPct val="80000"/>
              </a:lnSpc>
              <a:spcBef>
                <a:spcPct val="0"/>
              </a:spcBef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r>
              <a:rPr lang="en-US" altLang="en-US" sz="3600" b="1" dirty="0" smtClean="0">
                <a:solidFill>
                  <a:schemeClr val="bg1"/>
                </a:solidFill>
              </a:rPr>
              <a:t>Example LCS Plot</a:t>
            </a:r>
          </a:p>
          <a:p>
            <a:pPr marL="101600" indent="-101600">
              <a:lnSpc>
                <a:spcPct val="80000"/>
              </a:lnSpc>
              <a:spcBef>
                <a:spcPct val="0"/>
              </a:spcBef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endParaRPr lang="en-US" altLang="en-US" sz="3600" b="1" dirty="0" smtClean="0">
              <a:solidFill>
                <a:schemeClr val="bg1"/>
              </a:solidFill>
            </a:endParaRPr>
          </a:p>
          <a:p>
            <a:pPr algn="l">
              <a:lnSpc>
                <a:spcPct val="80000"/>
              </a:lnSpc>
              <a:spcBef>
                <a:spcPct val="0"/>
              </a:spcBef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endParaRPr lang="en-US" altLang="en-US" sz="2400" b="1" dirty="0" smtClean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895" y="607611"/>
            <a:ext cx="6198105" cy="62372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7611"/>
            <a:ext cx="294589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Suppose a blob of </a:t>
            </a:r>
            <a:r>
              <a:rPr lang="en-US" dirty="0" smtClean="0">
                <a:solidFill>
                  <a:schemeClr val="bg1"/>
                </a:solidFill>
              </a:rPr>
              <a:t>oil is </a:t>
            </a:r>
            <a:r>
              <a:rPr lang="en-US" dirty="0">
                <a:solidFill>
                  <a:schemeClr val="bg1"/>
                </a:solidFill>
              </a:rPr>
              <a:t>spilled </a:t>
            </a:r>
            <a:r>
              <a:rPr lang="en-US" dirty="0" smtClean="0">
                <a:solidFill>
                  <a:schemeClr val="bg1"/>
                </a:solidFill>
              </a:rPr>
              <a:t>into the Gulf of Alaska. </a:t>
            </a:r>
            <a:r>
              <a:rPr lang="en-US" dirty="0">
                <a:solidFill>
                  <a:schemeClr val="bg1"/>
                </a:solidFill>
              </a:rPr>
              <a:t>It might quickly disperse to the Pacific Ocean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But </a:t>
            </a:r>
            <a:r>
              <a:rPr lang="en-US" dirty="0">
                <a:solidFill>
                  <a:schemeClr val="bg1"/>
                </a:solidFill>
              </a:rPr>
              <a:t>hours later, a spill of the same size at the same spot could circle near the coastline, posing a greater danger to marine life. 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The Ocean is so chaotic </a:t>
            </a:r>
            <a:r>
              <a:rPr lang="en-US" dirty="0">
                <a:solidFill>
                  <a:schemeClr val="bg1"/>
                </a:solidFill>
              </a:rPr>
              <a:t>that a slight shift in the place or time </a:t>
            </a:r>
            <a:r>
              <a:rPr lang="en-US" dirty="0" smtClean="0">
                <a:solidFill>
                  <a:schemeClr val="bg1"/>
                </a:solidFill>
              </a:rPr>
              <a:t>of an </a:t>
            </a:r>
            <a:r>
              <a:rPr lang="en-US" dirty="0">
                <a:solidFill>
                  <a:schemeClr val="bg1"/>
                </a:solidFill>
              </a:rPr>
              <a:t>oil </a:t>
            </a:r>
            <a:r>
              <a:rPr lang="en-US" dirty="0" smtClean="0">
                <a:solidFill>
                  <a:schemeClr val="bg1"/>
                </a:solidFill>
              </a:rPr>
              <a:t>spill, </a:t>
            </a:r>
            <a:r>
              <a:rPr lang="en-US" dirty="0">
                <a:solidFill>
                  <a:schemeClr val="bg1"/>
                </a:solidFill>
              </a:rPr>
              <a:t>a buoy </a:t>
            </a:r>
            <a:r>
              <a:rPr lang="en-US" dirty="0" smtClean="0">
                <a:solidFill>
                  <a:schemeClr val="bg1"/>
                </a:solidFill>
              </a:rPr>
              <a:t>or </a:t>
            </a:r>
            <a:r>
              <a:rPr lang="en-US" dirty="0">
                <a:solidFill>
                  <a:schemeClr val="bg1"/>
                </a:solidFill>
              </a:rPr>
              <a:t>even a </a:t>
            </a:r>
            <a:r>
              <a:rPr lang="en-US" dirty="0" smtClean="0">
                <a:solidFill>
                  <a:schemeClr val="bg1"/>
                </a:solidFill>
              </a:rPr>
              <a:t>person who </a:t>
            </a:r>
            <a:r>
              <a:rPr lang="en-US" dirty="0">
                <a:solidFill>
                  <a:schemeClr val="bg1"/>
                </a:solidFill>
              </a:rPr>
              <a:t>falls </a:t>
            </a:r>
            <a:r>
              <a:rPr lang="en-US" dirty="0" smtClean="0">
                <a:solidFill>
                  <a:schemeClr val="bg1"/>
                </a:solidFill>
              </a:rPr>
              <a:t>in -  </a:t>
            </a:r>
            <a:r>
              <a:rPr lang="en-US" dirty="0">
                <a:solidFill>
                  <a:schemeClr val="bg1"/>
                </a:solidFill>
              </a:rPr>
              <a:t>can dictate whether it is swept out to the open ocean or swirls near the shore.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C5B-E5A2-4C6E-A4CB-D0CEE1A66F2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6145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81000" y="1371600"/>
            <a:ext cx="85344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dirty="0" smtClean="0"/>
              <a:t>Compilation and Parallel Start</a:t>
            </a:r>
            <a:endParaRPr lang="en-US" altLang="en-US" sz="4000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52400" y="152400"/>
            <a:ext cx="8991600" cy="59435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600" indent="-101600">
              <a:lnSpc>
                <a:spcPct val="80000"/>
              </a:lnSpc>
              <a:spcBef>
                <a:spcPct val="0"/>
              </a:spcBef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endParaRPr lang="en-US" altLang="en-US" b="1" dirty="0" smtClean="0">
              <a:solidFill>
                <a:schemeClr val="bg1"/>
              </a:solidFill>
            </a:endParaRPr>
          </a:p>
          <a:p>
            <a:pPr marL="101600" indent="-101600">
              <a:lnSpc>
                <a:spcPct val="80000"/>
              </a:lnSpc>
              <a:spcBef>
                <a:spcPct val="0"/>
              </a:spcBef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r>
              <a:rPr lang="en-US" altLang="en-US" b="1" dirty="0" smtClean="0">
                <a:solidFill>
                  <a:schemeClr val="bg1"/>
                </a:solidFill>
              </a:rPr>
              <a:t>Project Theory Cont.</a:t>
            </a:r>
          </a:p>
          <a:p>
            <a:pPr marL="101600" indent="-101600" algn="l">
              <a:lnSpc>
                <a:spcPct val="80000"/>
              </a:lnSpc>
              <a:spcBef>
                <a:spcPct val="0"/>
              </a:spcBef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endParaRPr lang="en-US" altLang="en-US" sz="2400" b="1" dirty="0" smtClean="0">
              <a:solidFill>
                <a:schemeClr val="bg1"/>
              </a:solidFill>
            </a:endParaRPr>
          </a:p>
          <a:p>
            <a:pPr marL="342900" indent="-342900" algn="l">
              <a:lnSpc>
                <a:spcPct val="80000"/>
              </a:lnSpc>
              <a:spcBef>
                <a:spcPct val="0"/>
              </a:spcBef>
              <a:buFontTx/>
              <a:buChar char="-"/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r>
              <a:rPr lang="en-US" altLang="en-US" sz="2000" b="1" dirty="0">
                <a:solidFill>
                  <a:schemeClr val="bg1"/>
                </a:solidFill>
              </a:rPr>
              <a:t>This Algorithm is a MATLAB software package was developed in the Biological Propulsion Laboratory at California Institute of Technology. </a:t>
            </a:r>
          </a:p>
          <a:p>
            <a:pPr marL="342900" indent="-342900" algn="l">
              <a:lnSpc>
                <a:spcPct val="80000"/>
              </a:lnSpc>
              <a:spcBef>
                <a:spcPct val="0"/>
              </a:spcBef>
              <a:buFontTx/>
              <a:buChar char="-"/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endParaRPr lang="en-US" altLang="en-US" sz="2000" b="1" dirty="0">
              <a:solidFill>
                <a:schemeClr val="bg1"/>
              </a:solidFill>
            </a:endParaRPr>
          </a:p>
          <a:p>
            <a:pPr marL="342900" indent="-342900" algn="l">
              <a:lnSpc>
                <a:spcPct val="80000"/>
              </a:lnSpc>
              <a:spcBef>
                <a:spcPct val="0"/>
              </a:spcBef>
              <a:buFontTx/>
              <a:buChar char="-"/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r>
              <a:rPr lang="en-US" altLang="en-US" sz="2000" b="1" dirty="0">
                <a:solidFill>
                  <a:schemeClr val="bg1"/>
                </a:solidFill>
              </a:rPr>
              <a:t>It enables users to input a time-series of 2-D velocity field data  and compute the corresponding finite-time </a:t>
            </a:r>
            <a:r>
              <a:rPr lang="en-US" altLang="en-US" sz="2000" b="1" dirty="0" err="1">
                <a:solidFill>
                  <a:schemeClr val="bg1"/>
                </a:solidFill>
              </a:rPr>
              <a:t>Lyapunov</a:t>
            </a:r>
            <a:r>
              <a:rPr lang="en-US" altLang="en-US" sz="2000" b="1" dirty="0">
                <a:solidFill>
                  <a:schemeClr val="bg1"/>
                </a:solidFill>
              </a:rPr>
              <a:t> exponent (FTLE) fields, from which </a:t>
            </a:r>
            <a:r>
              <a:rPr lang="en-US" altLang="en-US" sz="2000" b="1" dirty="0" err="1">
                <a:solidFill>
                  <a:schemeClr val="bg1"/>
                </a:solidFill>
              </a:rPr>
              <a:t>Lagrangian</a:t>
            </a:r>
            <a:r>
              <a:rPr lang="en-US" altLang="en-US" sz="2000" b="1" dirty="0">
                <a:solidFill>
                  <a:schemeClr val="bg1"/>
                </a:solidFill>
              </a:rPr>
              <a:t> Coherent Structures (LCS</a:t>
            </a:r>
            <a:r>
              <a:rPr lang="en-US" altLang="en-US" sz="2000" b="1" dirty="0" smtClean="0">
                <a:solidFill>
                  <a:schemeClr val="bg1"/>
                </a:solidFill>
              </a:rPr>
              <a:t>)</a:t>
            </a:r>
          </a:p>
          <a:p>
            <a:pPr marL="342900" indent="-342900" algn="l">
              <a:lnSpc>
                <a:spcPct val="80000"/>
              </a:lnSpc>
              <a:spcBef>
                <a:spcPct val="0"/>
              </a:spcBef>
              <a:buFontTx/>
              <a:buChar char="-"/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endParaRPr lang="en-US" altLang="en-US" sz="2000" b="1" dirty="0">
              <a:solidFill>
                <a:schemeClr val="bg1"/>
              </a:solidFill>
            </a:endParaRPr>
          </a:p>
          <a:p>
            <a:pPr marL="342900" indent="-342900" algn="l">
              <a:lnSpc>
                <a:spcPct val="80000"/>
              </a:lnSpc>
              <a:spcBef>
                <a:spcPct val="0"/>
              </a:spcBef>
              <a:buFontTx/>
              <a:buChar char="-"/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endParaRPr lang="en-US" altLang="en-US" sz="2000" b="1" dirty="0">
              <a:solidFill>
                <a:schemeClr val="bg1"/>
              </a:solidFill>
            </a:endParaRPr>
          </a:p>
          <a:p>
            <a:pPr marL="342900" indent="-342900" algn="l">
              <a:lnSpc>
                <a:spcPct val="80000"/>
              </a:lnSpc>
              <a:spcBef>
                <a:spcPct val="0"/>
              </a:spcBef>
              <a:buFontTx/>
              <a:buChar char="-"/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endParaRPr lang="en-US" altLang="en-US" sz="2000" b="1" dirty="0" smtClean="0">
              <a:solidFill>
                <a:schemeClr val="bg1"/>
              </a:solidFill>
            </a:endParaRPr>
          </a:p>
          <a:p>
            <a:pPr marL="342900" indent="-342900" algn="l">
              <a:lnSpc>
                <a:spcPct val="80000"/>
              </a:lnSpc>
              <a:spcBef>
                <a:spcPct val="0"/>
              </a:spcBef>
              <a:buFontTx/>
              <a:buChar char="-"/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endParaRPr lang="en-US" altLang="en-US" sz="2000" b="1" dirty="0">
              <a:solidFill>
                <a:schemeClr val="bg1"/>
              </a:solidFill>
            </a:endParaRPr>
          </a:p>
          <a:p>
            <a:pPr marL="342900" indent="-342900" algn="l">
              <a:lnSpc>
                <a:spcPct val="80000"/>
              </a:lnSpc>
              <a:spcBef>
                <a:spcPct val="0"/>
              </a:spcBef>
              <a:buFontTx/>
              <a:buChar char="-"/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endParaRPr lang="en-US" alt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C5B-E5A2-4C6E-A4CB-D0CEE1A66F2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210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6200"/>
            <a:ext cx="8229600" cy="4525963"/>
          </a:xfrm>
        </p:spPr>
        <p:txBody>
          <a:bodyPr/>
          <a:lstStyle/>
          <a:p>
            <a:pPr marL="0" indent="0" algn="ctr">
              <a:lnSpc>
                <a:spcPct val="80000"/>
              </a:lnSpc>
              <a:spcBef>
                <a:spcPct val="0"/>
              </a:spcBef>
              <a:buNone/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r>
              <a:rPr lang="en-US" altLang="en-US" b="1" dirty="0">
                <a:solidFill>
                  <a:schemeClr val="bg1"/>
                </a:solidFill>
              </a:rPr>
              <a:t>How this </a:t>
            </a:r>
            <a:r>
              <a:rPr lang="en-US" altLang="en-US" b="1" dirty="0" smtClean="0">
                <a:solidFill>
                  <a:schemeClr val="bg1"/>
                </a:solidFill>
              </a:rPr>
              <a:t>works:</a:t>
            </a:r>
            <a:endParaRPr lang="en-US" altLang="en-US" b="1" dirty="0">
              <a:solidFill>
                <a:schemeClr val="bg1"/>
              </a:solidFill>
            </a:endParaRPr>
          </a:p>
          <a:p>
            <a:pPr marL="0" indent="0">
              <a:lnSpc>
                <a:spcPct val="80000"/>
              </a:lnSpc>
              <a:spcBef>
                <a:spcPct val="0"/>
              </a:spcBef>
              <a:buNone/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r>
              <a:rPr lang="en-US" altLang="en-US" dirty="0" smtClean="0">
                <a:solidFill>
                  <a:schemeClr val="bg1"/>
                </a:solidFill>
              </a:rPr>
              <a:t>1</a:t>
            </a:r>
            <a:r>
              <a:rPr lang="en-US" altLang="en-US" dirty="0">
                <a:solidFill>
                  <a:schemeClr val="bg1"/>
                </a:solidFill>
              </a:rPr>
              <a:t>. </a:t>
            </a:r>
            <a:r>
              <a:rPr lang="en-US" sz="2400" dirty="0">
                <a:solidFill>
                  <a:schemeClr val="bg1"/>
                </a:solidFill>
              </a:rPr>
              <a:t>It enables users to input a time-series of 2-D velocity </a:t>
            </a:r>
            <a:r>
              <a:rPr lang="en-US" altLang="en-US" sz="2400" dirty="0" smtClean="0">
                <a:solidFill>
                  <a:schemeClr val="bg1"/>
                </a:solidFill>
              </a:rPr>
              <a:t>data </a:t>
            </a:r>
            <a:r>
              <a:rPr lang="en-US" altLang="en-US" sz="2400" dirty="0">
                <a:solidFill>
                  <a:schemeClr val="bg1"/>
                </a:solidFill>
              </a:rPr>
              <a:t>and outputs a velocity vector field. This </a:t>
            </a:r>
            <a:r>
              <a:rPr lang="en-US" altLang="en-US" sz="2400" dirty="0" smtClean="0">
                <a:solidFill>
                  <a:schemeClr val="bg1"/>
                </a:solidFill>
              </a:rPr>
              <a:t>is </a:t>
            </a:r>
            <a:r>
              <a:rPr lang="en-US" altLang="en-US" sz="2400" dirty="0">
                <a:solidFill>
                  <a:schemeClr val="bg1"/>
                </a:solidFill>
              </a:rPr>
              <a:t>a plot of the velocity data we regularly download via a </a:t>
            </a:r>
            <a:r>
              <a:rPr lang="en-US" altLang="en-US" sz="2400" dirty="0" err="1">
                <a:solidFill>
                  <a:schemeClr val="bg1"/>
                </a:solidFill>
              </a:rPr>
              <a:t>matlab</a:t>
            </a:r>
            <a:r>
              <a:rPr lang="en-US" altLang="en-US" sz="2400" dirty="0">
                <a:solidFill>
                  <a:schemeClr val="bg1"/>
                </a:solidFill>
              </a:rPr>
              <a:t> script using an automated process via a task scheduling program in </a:t>
            </a:r>
            <a:r>
              <a:rPr lang="en-US" altLang="en-US" sz="2400" dirty="0" err="1">
                <a:solidFill>
                  <a:schemeClr val="bg1"/>
                </a:solidFill>
              </a:rPr>
              <a:t>linux</a:t>
            </a:r>
            <a:r>
              <a:rPr lang="en-US" altLang="en-US" sz="2400" dirty="0">
                <a:solidFill>
                  <a:schemeClr val="bg1"/>
                </a:solidFill>
              </a:rPr>
              <a:t> called </a:t>
            </a:r>
            <a:r>
              <a:rPr lang="en-US" altLang="en-US" sz="2400" dirty="0" err="1">
                <a:solidFill>
                  <a:schemeClr val="bg1"/>
                </a:solidFill>
              </a:rPr>
              <a:t>cron</a:t>
            </a:r>
            <a:r>
              <a:rPr lang="en-US" altLang="en-US" sz="2400" dirty="0">
                <a:solidFill>
                  <a:schemeClr val="bg1"/>
                </a:solidFill>
              </a:rPr>
              <a:t>.</a:t>
            </a:r>
            <a:endParaRPr lang="en-US" sz="2400" dirty="0"/>
          </a:p>
          <a:p>
            <a:pPr marL="0" indent="0">
              <a:lnSpc>
                <a:spcPct val="80000"/>
              </a:lnSpc>
              <a:spcBef>
                <a:spcPct val="0"/>
              </a:spcBef>
              <a:buNone/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endParaRPr lang="en-US" altLang="en-US" sz="24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0" y="2133600"/>
            <a:ext cx="6299200" cy="47244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C5B-E5A2-4C6E-A4CB-D0CEE1A66F2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75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2. </a:t>
            </a:r>
            <a:r>
              <a:rPr lang="en-US" sz="2400" dirty="0" smtClean="0">
                <a:solidFill>
                  <a:schemeClr val="bg1"/>
                </a:solidFill>
              </a:rPr>
              <a:t>Next we were able to modify an existing version of the Algorithm  in such a way to remove the GUI and the required user defined parameters and steps to automate the process.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7" t="36909" r="18333" b="15468"/>
          <a:stretch/>
        </p:blipFill>
        <p:spPr>
          <a:xfrm>
            <a:off x="2343150" y="1820333"/>
            <a:ext cx="6800850" cy="5037667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C5B-E5A2-4C6E-A4CB-D0CEE1A66F2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307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3. </a:t>
            </a:r>
            <a:r>
              <a:rPr lang="en-US" sz="2400" dirty="0" smtClean="0">
                <a:solidFill>
                  <a:schemeClr val="bg1"/>
                </a:solidFill>
              </a:rPr>
              <a:t>Next we were able to modify an existing version of the Algorithm  and modify it in such a way to remove the GUI and the required user defined parameters to automate the process.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Tx/>
              <a:buChar char="-"/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r>
              <a:rPr lang="en-US" altLang="en-US" sz="2000" b="1" dirty="0">
                <a:solidFill>
                  <a:schemeClr val="bg1"/>
                </a:solidFill>
              </a:rPr>
              <a:t>What I did is reduce </a:t>
            </a:r>
            <a:r>
              <a:rPr lang="en-US" altLang="en-US" sz="2000" b="1" dirty="0" smtClean="0">
                <a:solidFill>
                  <a:schemeClr val="bg1"/>
                </a:solidFill>
              </a:rPr>
              <a:t>the code by 68% or modified the 1840 </a:t>
            </a:r>
            <a:r>
              <a:rPr lang="en-US" altLang="en-US" sz="2000" b="1" dirty="0">
                <a:solidFill>
                  <a:schemeClr val="bg1"/>
                </a:solidFill>
              </a:rPr>
              <a:t>lines of code into </a:t>
            </a:r>
            <a:r>
              <a:rPr lang="en-US" altLang="en-US" sz="2000" b="1" dirty="0" smtClean="0">
                <a:solidFill>
                  <a:schemeClr val="bg1"/>
                </a:solidFill>
              </a:rPr>
              <a:t>590, therefore reducing it by 1250 lines, making it more efficient and automated to suit our needs.</a:t>
            </a:r>
            <a:endParaRPr lang="en-US" altLang="en-US" sz="2000" b="1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Tx/>
              <a:buChar char="-"/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endParaRPr lang="en-US" altLang="en-US" sz="2000" b="1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Tx/>
              <a:buChar char="-"/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endParaRPr lang="en-US" altLang="en-US" sz="2000" b="1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Tx/>
              <a:buChar char="-"/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r>
              <a:rPr lang="en-US" altLang="en-US" sz="2000" b="1" dirty="0" smtClean="0">
                <a:solidFill>
                  <a:schemeClr val="bg1"/>
                </a:solidFill>
              </a:rPr>
              <a:t>This eliminated </a:t>
            </a:r>
            <a:r>
              <a:rPr lang="en-US" altLang="en-US" sz="2000" b="1" dirty="0">
                <a:solidFill>
                  <a:schemeClr val="bg1"/>
                </a:solidFill>
              </a:rPr>
              <a:t>several unnecessary functions, UI for parameter input, UI to establish directories and find files.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Char char="-"/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endParaRPr lang="en-US" altLang="en-US" sz="2000" b="1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Tx/>
              <a:buChar char="-"/>
              <a:tabLst>
                <a:tab pos="2959100" algn="l"/>
                <a:tab pos="3721100" algn="l"/>
                <a:tab pos="4483100" algn="l"/>
                <a:tab pos="5054600" algn="l"/>
                <a:tab pos="5715000" algn="l"/>
              </a:tabLst>
            </a:pPr>
            <a:r>
              <a:rPr lang="en-US" altLang="en-US" sz="2000" b="1" dirty="0">
                <a:solidFill>
                  <a:schemeClr val="bg1"/>
                </a:solidFill>
              </a:rPr>
              <a:t>Improved the code to visualize the attracting structures and plot over high resolution maps of the area of interest.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7" t="36909" r="18333" b="15468"/>
          <a:stretch/>
        </p:blipFill>
        <p:spPr>
          <a:xfrm>
            <a:off x="5715000" y="4318000"/>
            <a:ext cx="3429000" cy="254000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C5B-E5A2-4C6E-A4CB-D0CEE1A66F2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0058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Headlines</Template>
  <TotalTime>9986</TotalTime>
  <Words>1056</Words>
  <Application>Microsoft Macintosh PowerPoint</Application>
  <PresentationFormat>On-screen Show (4:3)</PresentationFormat>
  <Paragraphs>112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 Rendulic</dc:creator>
  <cp:lastModifiedBy>Microsoft Office User</cp:lastModifiedBy>
  <cp:revision>46</cp:revision>
  <dcterms:created xsi:type="dcterms:W3CDTF">2015-04-06T06:07:37Z</dcterms:created>
  <dcterms:modified xsi:type="dcterms:W3CDTF">2016-04-12T00:41:42Z</dcterms:modified>
</cp:coreProperties>
</file>