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32918400" cy="219456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1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32" name="PlaceHolder 2"/>
          <p:cNvSpPr>
            <a:spLocks noGrp="1"/>
          </p:cNvSpPr>
          <p:nvPr>
            <p:ph type="body"/>
          </p:nvPr>
        </p:nvSpPr>
        <p:spPr>
          <a:xfrm>
            <a:off x="1645920" y="5135040"/>
            <a:ext cx="29626200" cy="6071040"/>
          </a:xfrm>
          <a:prstGeom prst="rect">
            <a:avLst/>
          </a:prstGeom>
        </p:spPr>
        <p:txBody>
          <a:bodyPr lIns="0" tIns="0" rIns="0" bIns="0"/>
          <a:lstStyle/>
          <a:p>
            <a:endParaRPr/>
          </a:p>
        </p:txBody>
      </p:sp>
      <p:sp>
        <p:nvSpPr>
          <p:cNvPr id="33" name="PlaceHolder 3"/>
          <p:cNvSpPr>
            <a:spLocks noGrp="1"/>
          </p:cNvSpPr>
          <p:nvPr>
            <p:ph type="body"/>
          </p:nvPr>
        </p:nvSpPr>
        <p:spPr>
          <a:xfrm>
            <a:off x="1645920" y="11783160"/>
            <a:ext cx="29626200" cy="60710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35" name="PlaceHolder 2"/>
          <p:cNvSpPr>
            <a:spLocks noGrp="1"/>
          </p:cNvSpPr>
          <p:nvPr>
            <p:ph type="body"/>
          </p:nvPr>
        </p:nvSpPr>
        <p:spPr>
          <a:xfrm>
            <a:off x="1645920" y="5135040"/>
            <a:ext cx="14457240" cy="6071040"/>
          </a:xfrm>
          <a:prstGeom prst="rect">
            <a:avLst/>
          </a:prstGeom>
        </p:spPr>
        <p:txBody>
          <a:bodyPr lIns="0" tIns="0" rIns="0" bIns="0"/>
          <a:lstStyle/>
          <a:p>
            <a:endParaRPr/>
          </a:p>
        </p:txBody>
      </p:sp>
      <p:sp>
        <p:nvSpPr>
          <p:cNvPr id="36" name="PlaceHolder 3"/>
          <p:cNvSpPr>
            <a:spLocks noGrp="1"/>
          </p:cNvSpPr>
          <p:nvPr>
            <p:ph type="body"/>
          </p:nvPr>
        </p:nvSpPr>
        <p:spPr>
          <a:xfrm>
            <a:off x="16826400" y="5135040"/>
            <a:ext cx="14457240" cy="6071040"/>
          </a:xfrm>
          <a:prstGeom prst="rect">
            <a:avLst/>
          </a:prstGeom>
        </p:spPr>
        <p:txBody>
          <a:bodyPr lIns="0" tIns="0" rIns="0" bIns="0"/>
          <a:lstStyle/>
          <a:p>
            <a:endParaRPr/>
          </a:p>
        </p:txBody>
      </p:sp>
      <p:sp>
        <p:nvSpPr>
          <p:cNvPr id="37" name="PlaceHolder 4"/>
          <p:cNvSpPr>
            <a:spLocks noGrp="1"/>
          </p:cNvSpPr>
          <p:nvPr>
            <p:ph type="body"/>
          </p:nvPr>
        </p:nvSpPr>
        <p:spPr>
          <a:xfrm>
            <a:off x="16826400" y="11783160"/>
            <a:ext cx="14457240" cy="6071040"/>
          </a:xfrm>
          <a:prstGeom prst="rect">
            <a:avLst/>
          </a:prstGeom>
        </p:spPr>
        <p:txBody>
          <a:bodyPr lIns="0" tIns="0" rIns="0" bIns="0"/>
          <a:lstStyle/>
          <a:p>
            <a:endParaRPr/>
          </a:p>
        </p:txBody>
      </p:sp>
      <p:sp>
        <p:nvSpPr>
          <p:cNvPr id="38" name="PlaceHolder 5"/>
          <p:cNvSpPr>
            <a:spLocks noGrp="1"/>
          </p:cNvSpPr>
          <p:nvPr>
            <p:ph type="body"/>
          </p:nvPr>
        </p:nvSpPr>
        <p:spPr>
          <a:xfrm>
            <a:off x="1645920" y="11783160"/>
            <a:ext cx="14457240" cy="60710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40" name="PlaceHolder 2"/>
          <p:cNvSpPr>
            <a:spLocks noGrp="1"/>
          </p:cNvSpPr>
          <p:nvPr>
            <p:ph type="body"/>
          </p:nvPr>
        </p:nvSpPr>
        <p:spPr>
          <a:xfrm>
            <a:off x="1645920" y="5135040"/>
            <a:ext cx="29626200" cy="12727800"/>
          </a:xfrm>
          <a:prstGeom prst="rect">
            <a:avLst/>
          </a:prstGeom>
        </p:spPr>
        <p:txBody>
          <a:bodyPr lIns="0" tIns="0" rIns="0" bIns="0"/>
          <a:lstStyle/>
          <a:p>
            <a:endParaRPr/>
          </a:p>
        </p:txBody>
      </p:sp>
      <p:sp>
        <p:nvSpPr>
          <p:cNvPr id="41" name="PlaceHolder 3"/>
          <p:cNvSpPr>
            <a:spLocks noGrp="1"/>
          </p:cNvSpPr>
          <p:nvPr>
            <p:ph type="body"/>
          </p:nvPr>
        </p:nvSpPr>
        <p:spPr>
          <a:xfrm>
            <a:off x="1645920" y="5135040"/>
            <a:ext cx="29626200" cy="12727800"/>
          </a:xfrm>
          <a:prstGeom prst="rect">
            <a:avLst/>
          </a:prstGeom>
        </p:spPr>
        <p:txBody>
          <a:bodyPr lIns="0" tIns="0" rIns="0" bIns="0"/>
          <a:lstStyle/>
          <a:p>
            <a:endParaRPr/>
          </a:p>
        </p:txBody>
      </p:sp>
      <p:pic>
        <p:nvPicPr>
          <p:cNvPr id="42" name="Picture 41"/>
          <p:cNvPicPr/>
          <p:nvPr/>
        </p:nvPicPr>
        <p:blipFill>
          <a:blip r:embed="rId2"/>
          <a:stretch>
            <a:fillRect/>
          </a:stretch>
        </p:blipFill>
        <p:spPr>
          <a:xfrm>
            <a:off x="8482680" y="5134680"/>
            <a:ext cx="15951960" cy="12727800"/>
          </a:xfrm>
          <a:prstGeom prst="rect">
            <a:avLst/>
          </a:prstGeom>
          <a:ln>
            <a:noFill/>
          </a:ln>
        </p:spPr>
      </p:pic>
      <p:pic>
        <p:nvPicPr>
          <p:cNvPr id="43" name="Picture 42"/>
          <p:cNvPicPr/>
          <p:nvPr/>
        </p:nvPicPr>
        <p:blipFill>
          <a:blip r:embed="rId2"/>
          <a:stretch>
            <a:fillRect/>
          </a:stretch>
        </p:blipFill>
        <p:spPr>
          <a:xfrm>
            <a:off x="8482680" y="5134680"/>
            <a:ext cx="15951960" cy="1272780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11" name="PlaceHolder 2"/>
          <p:cNvSpPr>
            <a:spLocks noGrp="1"/>
          </p:cNvSpPr>
          <p:nvPr>
            <p:ph type="subTitle"/>
          </p:nvPr>
        </p:nvSpPr>
        <p:spPr>
          <a:xfrm>
            <a:off x="1645920" y="5135040"/>
            <a:ext cx="29626200" cy="12728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13" name="PlaceHolder 2"/>
          <p:cNvSpPr>
            <a:spLocks noGrp="1"/>
          </p:cNvSpPr>
          <p:nvPr>
            <p:ph type="body"/>
          </p:nvPr>
        </p:nvSpPr>
        <p:spPr>
          <a:xfrm>
            <a:off x="1645920" y="5135040"/>
            <a:ext cx="29626200" cy="1272780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15" name="PlaceHolder 2"/>
          <p:cNvSpPr>
            <a:spLocks noGrp="1"/>
          </p:cNvSpPr>
          <p:nvPr>
            <p:ph type="body"/>
          </p:nvPr>
        </p:nvSpPr>
        <p:spPr>
          <a:xfrm>
            <a:off x="1645920" y="5135040"/>
            <a:ext cx="14457240" cy="12727800"/>
          </a:xfrm>
          <a:prstGeom prst="rect">
            <a:avLst/>
          </a:prstGeom>
        </p:spPr>
        <p:txBody>
          <a:bodyPr lIns="0" tIns="0" rIns="0" bIns="0"/>
          <a:lstStyle/>
          <a:p>
            <a:endParaRPr/>
          </a:p>
        </p:txBody>
      </p:sp>
      <p:sp>
        <p:nvSpPr>
          <p:cNvPr id="16" name="PlaceHolder 3"/>
          <p:cNvSpPr>
            <a:spLocks noGrp="1"/>
          </p:cNvSpPr>
          <p:nvPr>
            <p:ph type="body"/>
          </p:nvPr>
        </p:nvSpPr>
        <p:spPr>
          <a:xfrm>
            <a:off x="16826400" y="5135040"/>
            <a:ext cx="14457240" cy="1272780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1645920" y="875520"/>
            <a:ext cx="29626200" cy="169876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20" name="PlaceHolder 2"/>
          <p:cNvSpPr>
            <a:spLocks noGrp="1"/>
          </p:cNvSpPr>
          <p:nvPr>
            <p:ph type="body"/>
          </p:nvPr>
        </p:nvSpPr>
        <p:spPr>
          <a:xfrm>
            <a:off x="1645920" y="5135040"/>
            <a:ext cx="14457240" cy="6071040"/>
          </a:xfrm>
          <a:prstGeom prst="rect">
            <a:avLst/>
          </a:prstGeom>
        </p:spPr>
        <p:txBody>
          <a:bodyPr lIns="0" tIns="0" rIns="0" bIns="0"/>
          <a:lstStyle/>
          <a:p>
            <a:endParaRPr/>
          </a:p>
        </p:txBody>
      </p:sp>
      <p:sp>
        <p:nvSpPr>
          <p:cNvPr id="21" name="PlaceHolder 3"/>
          <p:cNvSpPr>
            <a:spLocks noGrp="1"/>
          </p:cNvSpPr>
          <p:nvPr>
            <p:ph type="body"/>
          </p:nvPr>
        </p:nvSpPr>
        <p:spPr>
          <a:xfrm>
            <a:off x="1645920" y="11783160"/>
            <a:ext cx="14457240" cy="6071040"/>
          </a:xfrm>
          <a:prstGeom prst="rect">
            <a:avLst/>
          </a:prstGeom>
        </p:spPr>
        <p:txBody>
          <a:bodyPr lIns="0" tIns="0" rIns="0" bIns="0"/>
          <a:lstStyle/>
          <a:p>
            <a:endParaRPr/>
          </a:p>
        </p:txBody>
      </p:sp>
      <p:sp>
        <p:nvSpPr>
          <p:cNvPr id="22" name="PlaceHolder 4"/>
          <p:cNvSpPr>
            <a:spLocks noGrp="1"/>
          </p:cNvSpPr>
          <p:nvPr>
            <p:ph type="body"/>
          </p:nvPr>
        </p:nvSpPr>
        <p:spPr>
          <a:xfrm>
            <a:off x="16826400" y="5135040"/>
            <a:ext cx="14457240" cy="1272780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24" name="PlaceHolder 2"/>
          <p:cNvSpPr>
            <a:spLocks noGrp="1"/>
          </p:cNvSpPr>
          <p:nvPr>
            <p:ph type="body"/>
          </p:nvPr>
        </p:nvSpPr>
        <p:spPr>
          <a:xfrm>
            <a:off x="1645920" y="5135040"/>
            <a:ext cx="14457240" cy="12727800"/>
          </a:xfrm>
          <a:prstGeom prst="rect">
            <a:avLst/>
          </a:prstGeom>
        </p:spPr>
        <p:txBody>
          <a:bodyPr lIns="0" tIns="0" rIns="0" bIns="0"/>
          <a:lstStyle/>
          <a:p>
            <a:endParaRPr/>
          </a:p>
        </p:txBody>
      </p:sp>
      <p:sp>
        <p:nvSpPr>
          <p:cNvPr id="25" name="PlaceHolder 3"/>
          <p:cNvSpPr>
            <a:spLocks noGrp="1"/>
          </p:cNvSpPr>
          <p:nvPr>
            <p:ph type="body"/>
          </p:nvPr>
        </p:nvSpPr>
        <p:spPr>
          <a:xfrm>
            <a:off x="16826400" y="5135040"/>
            <a:ext cx="14457240" cy="6071040"/>
          </a:xfrm>
          <a:prstGeom prst="rect">
            <a:avLst/>
          </a:prstGeom>
        </p:spPr>
        <p:txBody>
          <a:bodyPr lIns="0" tIns="0" rIns="0" bIns="0"/>
          <a:lstStyle/>
          <a:p>
            <a:endParaRPr/>
          </a:p>
        </p:txBody>
      </p:sp>
      <p:sp>
        <p:nvSpPr>
          <p:cNvPr id="26" name="PlaceHolder 4"/>
          <p:cNvSpPr>
            <a:spLocks noGrp="1"/>
          </p:cNvSpPr>
          <p:nvPr>
            <p:ph type="body"/>
          </p:nvPr>
        </p:nvSpPr>
        <p:spPr>
          <a:xfrm>
            <a:off x="16826400" y="11783160"/>
            <a:ext cx="14457240" cy="60710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28" name="PlaceHolder 2"/>
          <p:cNvSpPr>
            <a:spLocks noGrp="1"/>
          </p:cNvSpPr>
          <p:nvPr>
            <p:ph type="body"/>
          </p:nvPr>
        </p:nvSpPr>
        <p:spPr>
          <a:xfrm>
            <a:off x="1645920" y="5135040"/>
            <a:ext cx="14457240" cy="6071040"/>
          </a:xfrm>
          <a:prstGeom prst="rect">
            <a:avLst/>
          </a:prstGeom>
        </p:spPr>
        <p:txBody>
          <a:bodyPr lIns="0" tIns="0" rIns="0" bIns="0"/>
          <a:lstStyle/>
          <a:p>
            <a:endParaRPr/>
          </a:p>
        </p:txBody>
      </p:sp>
      <p:sp>
        <p:nvSpPr>
          <p:cNvPr id="29" name="PlaceHolder 3"/>
          <p:cNvSpPr>
            <a:spLocks noGrp="1"/>
          </p:cNvSpPr>
          <p:nvPr>
            <p:ph type="body"/>
          </p:nvPr>
        </p:nvSpPr>
        <p:spPr>
          <a:xfrm>
            <a:off x="16826400" y="5135040"/>
            <a:ext cx="14457240" cy="6071040"/>
          </a:xfrm>
          <a:prstGeom prst="rect">
            <a:avLst/>
          </a:prstGeom>
        </p:spPr>
        <p:txBody>
          <a:bodyPr lIns="0" tIns="0" rIns="0" bIns="0"/>
          <a:lstStyle/>
          <a:p>
            <a:endParaRPr/>
          </a:p>
        </p:txBody>
      </p:sp>
      <p:sp>
        <p:nvSpPr>
          <p:cNvPr id="30" name="PlaceHolder 4"/>
          <p:cNvSpPr>
            <a:spLocks noGrp="1"/>
          </p:cNvSpPr>
          <p:nvPr>
            <p:ph type="body"/>
          </p:nvPr>
        </p:nvSpPr>
        <p:spPr>
          <a:xfrm>
            <a:off x="1645920" y="11783160"/>
            <a:ext cx="29626200" cy="60710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p:cNvSpPr/>
          <p:nvPr/>
        </p:nvSpPr>
        <p:spPr>
          <a:xfrm>
            <a:off x="32369760" y="0"/>
            <a:ext cx="548280" cy="21945240"/>
          </a:xfrm>
          <a:prstGeom prst="rect">
            <a:avLst/>
          </a:prstGeom>
          <a:solidFill>
            <a:srgbClr val="D7E4BD"/>
          </a:solidFill>
          <a:ln w="25560">
            <a:noFill/>
          </a:ln>
        </p:spPr>
      </p:sp>
      <p:sp>
        <p:nvSpPr>
          <p:cNvPr id="11" name="CustomShape 2"/>
          <p:cNvSpPr/>
          <p:nvPr/>
        </p:nvSpPr>
        <p:spPr>
          <a:xfrm>
            <a:off x="0" y="0"/>
            <a:ext cx="548280" cy="21945240"/>
          </a:xfrm>
          <a:prstGeom prst="rect">
            <a:avLst/>
          </a:prstGeom>
          <a:solidFill>
            <a:srgbClr val="D7E4BD"/>
          </a:solidFill>
          <a:ln w="25560">
            <a:noFill/>
          </a:ln>
        </p:spPr>
      </p:sp>
      <p:sp>
        <p:nvSpPr>
          <p:cNvPr id="2" name="CustomShape 3"/>
          <p:cNvSpPr/>
          <p:nvPr/>
        </p:nvSpPr>
        <p:spPr>
          <a:xfrm>
            <a:off x="0" y="0"/>
            <a:ext cx="32918040" cy="2742840"/>
          </a:xfrm>
          <a:prstGeom prst="rect">
            <a:avLst/>
          </a:prstGeom>
          <a:solidFill>
            <a:srgbClr val="376092"/>
          </a:solidFill>
          <a:ln w="25560">
            <a:noFill/>
          </a:ln>
        </p:spPr>
      </p:sp>
      <p:sp>
        <p:nvSpPr>
          <p:cNvPr id="3" name="CustomShape 4"/>
          <p:cNvSpPr/>
          <p:nvPr/>
        </p:nvSpPr>
        <p:spPr>
          <a:xfrm>
            <a:off x="0" y="19202400"/>
            <a:ext cx="32918040" cy="2742840"/>
          </a:xfrm>
          <a:prstGeom prst="rect">
            <a:avLst/>
          </a:prstGeom>
          <a:solidFill>
            <a:srgbClr val="B9CDE5"/>
          </a:solidFill>
          <a:ln w="25560">
            <a:noFill/>
          </a:ln>
        </p:spPr>
      </p:sp>
      <p:pic>
        <p:nvPicPr>
          <p:cNvPr id="4" name="Picture 16"/>
          <p:cNvPicPr/>
          <p:nvPr/>
        </p:nvPicPr>
        <p:blipFill>
          <a:blip r:embed="rId14"/>
          <a:stretch>
            <a:fillRect/>
          </a:stretch>
        </p:blipFill>
        <p:spPr>
          <a:xfrm>
            <a:off x="1371600" y="21717000"/>
            <a:ext cx="1969920" cy="146520"/>
          </a:xfrm>
          <a:prstGeom prst="rect">
            <a:avLst/>
          </a:prstGeom>
          <a:ln>
            <a:noFill/>
          </a:ln>
        </p:spPr>
      </p:pic>
      <p:sp>
        <p:nvSpPr>
          <p:cNvPr id="5" name="CustomShape 5"/>
          <p:cNvSpPr/>
          <p:nvPr/>
        </p:nvSpPr>
        <p:spPr>
          <a:xfrm>
            <a:off x="-7680960" y="0"/>
            <a:ext cx="7131960" cy="21945240"/>
          </a:xfrm>
          <a:prstGeom prst="rect">
            <a:avLst/>
          </a:prstGeom>
          <a:solidFill>
            <a:srgbClr val="D9D9D9"/>
          </a:solidFill>
          <a:ln w="25560">
            <a:noFill/>
          </a:ln>
        </p:spPr>
        <p:txBody>
          <a:bodyPr lIns="122400" tIns="122400" rIns="122400" bIns="122400"/>
          <a:lstStyle/>
          <a:p>
            <a:pPr>
              <a:lnSpc>
                <a:spcPct val="100000"/>
              </a:lnSpc>
            </a:pPr>
            <a:r>
              <a:rPr lang="en-US" sz="4700">
                <a:solidFill>
                  <a:srgbClr val="7F7F7F"/>
                </a:solidFill>
                <a:latin typeface="Calibri"/>
              </a:rPr>
              <a:t>Poster Print Size:</a:t>
            </a:r>
            <a:endParaRPr/>
          </a:p>
          <a:p>
            <a:pPr>
              <a:lnSpc>
                <a:spcPct val="100000"/>
              </a:lnSpc>
            </a:pPr>
            <a:r>
              <a:rPr lang="en-US" sz="3300">
                <a:solidFill>
                  <a:srgbClr val="7F7F7F"/>
                </a:solidFill>
                <a:latin typeface="Calibri"/>
              </a:rPr>
              <a:t>This poster template is 24” high by 36” wide. It can be used to print any poster with a 2:3 aspect ratio including 36x54 and 48x72.</a:t>
            </a:r>
            <a:endParaRPr/>
          </a:p>
          <a:p>
            <a:pPr>
              <a:lnSpc>
                <a:spcPct val="100000"/>
              </a:lnSpc>
            </a:pPr>
            <a:r>
              <a:rPr lang="en-US" sz="4700">
                <a:solidFill>
                  <a:srgbClr val="7F7F7F"/>
                </a:solidFill>
                <a:latin typeface="Calibri"/>
              </a:rPr>
              <a:t>Placeholders:</a:t>
            </a:r>
            <a:endParaRPr/>
          </a:p>
          <a:p>
            <a:pPr>
              <a:lnSpc>
                <a:spcPct val="100000"/>
              </a:lnSpc>
            </a:pPr>
            <a:r>
              <a:rPr lang="en-US" sz="3300">
                <a:solidFill>
                  <a:srgbClr val="7F7F7F"/>
                </a:solidFill>
                <a:latin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a:p>
          <a:p>
            <a:pPr>
              <a:lnSpc>
                <a:spcPct val="100000"/>
              </a:lnSpc>
            </a:pPr>
            <a:r>
              <a:rPr lang="en-US" sz="4700">
                <a:solidFill>
                  <a:srgbClr val="7F7F7F"/>
                </a:solidFill>
                <a:latin typeface="Calibri"/>
              </a:rPr>
              <a:t>Image Quality:</a:t>
            </a:r>
            <a:endParaRPr/>
          </a:p>
          <a:p>
            <a:pPr>
              <a:lnSpc>
                <a:spcPct val="100000"/>
              </a:lnSpc>
            </a:pPr>
            <a:r>
              <a:rPr lang="en-US" sz="3300">
                <a:solidFill>
                  <a:srgbClr val="7F7F7F"/>
                </a:solidFill>
                <a:latin typeface="Calibri"/>
              </a:rPr>
              <a:t>You can place digital photos or logo art in your poster file by selecting the </a:t>
            </a:r>
            <a:r>
              <a:rPr lang="en-US" sz="3300" b="1">
                <a:solidFill>
                  <a:srgbClr val="7F7F7F"/>
                </a:solidFill>
                <a:latin typeface="Calibri"/>
              </a:rPr>
              <a:t>Insert, Picture</a:t>
            </a:r>
            <a:r>
              <a:rPr lang="en-US" sz="3300">
                <a:solidFill>
                  <a:srgbClr val="7F7F7F"/>
                </a:solidFill>
                <a:latin typeface="Calibri"/>
              </a:rPr>
              <a:t> command, or by using standard copy &amp; paste. For best results, all graphic elements should be at least </a:t>
            </a:r>
            <a:r>
              <a:rPr lang="en-US" sz="3300" b="1">
                <a:solidFill>
                  <a:srgbClr val="7F7F7F"/>
                </a:solidFill>
                <a:latin typeface="Calibri"/>
              </a:rPr>
              <a:t>150-200 pixels per inch in their final printed size</a:t>
            </a:r>
            <a:r>
              <a:rPr lang="en-US" sz="3300">
                <a:solidFill>
                  <a:srgbClr val="7F7F7F"/>
                </a:solidFill>
                <a:latin typeface="Calibri"/>
              </a:rPr>
              <a:t>. For instance, a 1600 x 1200 pixel photo will usually look fine up to 8“-10” wide on your printed poster.</a:t>
            </a:r>
            <a:endParaRPr/>
          </a:p>
          <a:p>
            <a:pPr>
              <a:lnSpc>
                <a:spcPct val="100000"/>
              </a:lnSpc>
            </a:pPr>
            <a:r>
              <a:rPr lang="en-US" sz="3300">
                <a:solidFill>
                  <a:srgbClr val="7F7F7F"/>
                </a:solidFill>
                <a:latin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a:p>
          <a:p>
            <a:pPr>
              <a:lnSpc>
                <a:spcPct val="100000"/>
              </a:lnSpc>
            </a:pPr>
            <a:r>
              <a:rPr lang="en-US" sz="3300">
                <a:solidFill>
                  <a:srgbClr val="7F7F7F"/>
                </a:solidFill>
                <a:latin typeface="Calibri"/>
              </a:rPr>
              <a:t>Please note that graphics from websites (such as the logo on your hospital's or university's home page) will only be 72dpi and not suitable for printing.</a:t>
            </a:r>
            <a:endParaRPr/>
          </a:p>
          <a:p>
            <a:pPr algn="ctr">
              <a:lnSpc>
                <a:spcPct val="100000"/>
              </a:lnSpc>
            </a:pPr>
            <a:r>
              <a:rPr lang="en-US" sz="2400">
                <a:solidFill>
                  <a:srgbClr val="7F7F7F"/>
                </a:solidFill>
                <a:latin typeface="Calibri"/>
              </a:rPr>
              <a:t>
[This sidebar area does not print.]</a:t>
            </a:r>
            <a:endParaRPr/>
          </a:p>
        </p:txBody>
      </p:sp>
      <p:sp>
        <p:nvSpPr>
          <p:cNvPr id="6" name="CustomShape 6"/>
          <p:cNvSpPr/>
          <p:nvPr/>
        </p:nvSpPr>
        <p:spPr>
          <a:xfrm>
            <a:off x="33467040" y="0"/>
            <a:ext cx="7131960" cy="21945240"/>
          </a:xfrm>
          <a:prstGeom prst="rect">
            <a:avLst/>
          </a:prstGeom>
          <a:solidFill>
            <a:srgbClr val="D9D9D9"/>
          </a:solidFill>
          <a:ln w="25560">
            <a:noFill/>
          </a:ln>
        </p:spPr>
        <p:txBody>
          <a:bodyPr lIns="228600" tIns="228600" rIns="228600" bIns="228600"/>
          <a:lstStyle/>
          <a:p>
            <a:pPr>
              <a:lnSpc>
                <a:spcPct val="100000"/>
              </a:lnSpc>
            </a:pPr>
            <a:r>
              <a:rPr lang="en-US" sz="4700">
                <a:solidFill>
                  <a:srgbClr val="808080"/>
                </a:solidFill>
                <a:latin typeface="Calibri"/>
              </a:rPr>
              <a:t>Change Color Theme:</a:t>
            </a:r>
            <a:endParaRPr/>
          </a:p>
          <a:p>
            <a:pPr>
              <a:lnSpc>
                <a:spcPct val="100000"/>
              </a:lnSpc>
            </a:pPr>
            <a:r>
              <a:rPr lang="en-US" sz="3300">
                <a:solidFill>
                  <a:srgbClr val="808080"/>
                </a:solidFill>
                <a:latin typeface="Calibri"/>
              </a:rPr>
              <a:t>This template is designed to use the built-in color themes in the newer versions of PowerPoint.</a:t>
            </a:r>
            <a:endParaRPr/>
          </a:p>
          <a:p>
            <a:pPr>
              <a:lnSpc>
                <a:spcPct val="100000"/>
              </a:lnSpc>
            </a:pPr>
            <a:r>
              <a:rPr lang="en-US" sz="3300">
                <a:solidFill>
                  <a:srgbClr val="808080"/>
                </a:solidFill>
                <a:latin typeface="Calibri"/>
              </a:rPr>
              <a:t>To change the color theme, select the </a:t>
            </a:r>
            <a:r>
              <a:rPr lang="en-US" sz="3300" b="1">
                <a:solidFill>
                  <a:srgbClr val="808080"/>
                </a:solidFill>
                <a:latin typeface="Calibri"/>
              </a:rPr>
              <a:t>Design</a:t>
            </a:r>
            <a:r>
              <a:rPr lang="en-US" sz="3300">
                <a:solidFill>
                  <a:srgbClr val="808080"/>
                </a:solidFill>
                <a:latin typeface="Calibri"/>
              </a:rPr>
              <a:t> tab, then select the </a:t>
            </a:r>
            <a:r>
              <a:rPr lang="en-US" sz="3300" b="1">
                <a:solidFill>
                  <a:srgbClr val="808080"/>
                </a:solidFill>
                <a:latin typeface="Calibri"/>
              </a:rPr>
              <a:t>Colors</a:t>
            </a:r>
            <a:r>
              <a:rPr lang="en-US" sz="3300">
                <a:solidFill>
                  <a:srgbClr val="808080"/>
                </a:solidFill>
                <a:latin typeface="Calibri"/>
              </a:rPr>
              <a:t> drop-down list.</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3300">
                <a:solidFill>
                  <a:srgbClr val="808080"/>
                </a:solidFill>
                <a:latin typeface="Calibri"/>
              </a:rPr>
              <a:t>The default color theme for this template is “Office”, so you can always return to that after trying some of the alternatives.</a:t>
            </a:r>
            <a:endParaRPr/>
          </a:p>
          <a:p>
            <a:pPr>
              <a:lnSpc>
                <a:spcPct val="100000"/>
              </a:lnSpc>
            </a:pPr>
            <a:r>
              <a:rPr lang="en-US" sz="4700">
                <a:solidFill>
                  <a:srgbClr val="808080"/>
                </a:solidFill>
                <a:latin typeface="Calibri"/>
              </a:rPr>
              <a:t>Printing Your Poster:</a:t>
            </a:r>
            <a:endParaRPr/>
          </a:p>
          <a:p>
            <a:pPr>
              <a:lnSpc>
                <a:spcPct val="100000"/>
              </a:lnSpc>
            </a:pPr>
            <a:r>
              <a:rPr lang="en-US" sz="3300">
                <a:solidFill>
                  <a:srgbClr val="808080"/>
                </a:solidFill>
                <a:latin typeface="Calibri"/>
              </a:rPr>
              <a:t>Once your poster file is ready, visit </a:t>
            </a:r>
            <a:r>
              <a:rPr lang="en-US" sz="3300" b="1">
                <a:solidFill>
                  <a:srgbClr val="808080"/>
                </a:solidFill>
                <a:latin typeface="Calibri"/>
              </a:rPr>
              <a:t>www.genigraphics.com</a:t>
            </a:r>
            <a:r>
              <a:rPr lang="en-US" sz="3300">
                <a:solidFill>
                  <a:srgbClr val="808080"/>
                </a:solidFill>
                <a:latin typeface="Calibri"/>
              </a:rPr>
              <a:t> to order a high-quality, affordable poster print. Every order receives a free design review and we can delivery as fast as next business day within the US and Canada. </a:t>
            </a:r>
            <a:endParaRPr/>
          </a:p>
          <a:p>
            <a:pPr>
              <a:lnSpc>
                <a:spcPct val="100000"/>
              </a:lnSpc>
            </a:pPr>
            <a:r>
              <a:rPr lang="en-US" sz="3300">
                <a:solidFill>
                  <a:srgbClr val="808080"/>
                </a:solidFill>
                <a:latin typeface="Calibri"/>
              </a:rPr>
              <a:t>Genigraphics® has been producing output from PowerPoint® longer than anyone in the industry; dating back to when we helped Microsoft® design the PowerPoint® software. </a:t>
            </a:r>
            <a:endParaRPr/>
          </a:p>
          <a:p>
            <a:pPr>
              <a:lnSpc>
                <a:spcPct val="100000"/>
              </a:lnSpc>
            </a:pPr>
            <a:endParaRPr/>
          </a:p>
          <a:p>
            <a:pPr algn="ctr">
              <a:lnSpc>
                <a:spcPct val="100000"/>
              </a:lnSpc>
            </a:pPr>
            <a:r>
              <a:rPr lang="en-US" sz="3300">
                <a:solidFill>
                  <a:srgbClr val="808080"/>
                </a:solidFill>
                <a:latin typeface="Calibri"/>
              </a:rPr>
              <a:t>US and Canada:  1-800-790-4001
Email: info@genigraphics.com</a:t>
            </a:r>
            <a:endParaRPr/>
          </a:p>
          <a:p>
            <a:pPr algn="ctr">
              <a:lnSpc>
                <a:spcPct val="100000"/>
              </a:lnSpc>
            </a:pPr>
            <a:r>
              <a:rPr lang="en-US" sz="2400">
                <a:solidFill>
                  <a:srgbClr val="808080"/>
                </a:solidFill>
                <a:latin typeface="Calibri"/>
              </a:rPr>
              <a:t>
[This sidebar area does not print.]</a:t>
            </a:r>
            <a:endParaRPr/>
          </a:p>
        </p:txBody>
      </p:sp>
      <p:pic>
        <p:nvPicPr>
          <p:cNvPr id="7" name="Picture 13"/>
          <p:cNvPicPr/>
          <p:nvPr/>
        </p:nvPicPr>
        <p:blipFill>
          <a:blip r:embed="rId15"/>
          <a:stretch>
            <a:fillRect/>
          </a:stretch>
        </p:blipFill>
        <p:spPr>
          <a:xfrm>
            <a:off x="33716880" y="4629960"/>
            <a:ext cx="6632280" cy="5123160"/>
          </a:xfrm>
          <a:prstGeom prst="rect">
            <a:avLst/>
          </a:prstGeom>
          <a:ln>
            <a:noFill/>
          </a:ln>
        </p:spPr>
      </p:pic>
      <p:sp>
        <p:nvSpPr>
          <p:cNvPr id="8" name="PlaceHolder 7"/>
          <p:cNvSpPr>
            <a:spLocks noGrp="1"/>
          </p:cNvSpPr>
          <p:nvPr>
            <p:ph type="title"/>
          </p:nvPr>
        </p:nvSpPr>
        <p:spPr>
          <a:xfrm>
            <a:off x="1645920" y="875520"/>
            <a:ext cx="29626200" cy="3664440"/>
          </a:xfrm>
          <a:prstGeom prst="rect">
            <a:avLst/>
          </a:prstGeom>
        </p:spPr>
        <p:txBody>
          <a:bodyPr lIns="0" tIns="0" rIns="0" bIns="0" anchor="ctr"/>
          <a:lstStyle/>
          <a:p>
            <a:r>
              <a:rPr lang="en-US" sz="4600">
                <a:latin typeface="Calibri"/>
              </a:rPr>
              <a:t>Click to edit the title text format</a:t>
            </a:r>
            <a:endParaRPr/>
          </a:p>
        </p:txBody>
      </p:sp>
      <p:sp>
        <p:nvSpPr>
          <p:cNvPr id="9" name="PlaceHolder 8"/>
          <p:cNvSpPr>
            <a:spLocks noGrp="1"/>
          </p:cNvSpPr>
          <p:nvPr>
            <p:ph type="body"/>
          </p:nvPr>
        </p:nvSpPr>
        <p:spPr>
          <a:xfrm>
            <a:off x="1645920" y="5135040"/>
            <a:ext cx="29626200" cy="12727800"/>
          </a:xfrm>
          <a:prstGeom prst="rect">
            <a:avLst/>
          </a:prstGeom>
        </p:spPr>
        <p:txBody>
          <a:bodyPr lIns="0" tIns="0" rIns="0" bIns="0"/>
          <a:lstStyle/>
          <a:p>
            <a:pPr>
              <a:buSzPct val="45000"/>
              <a:buFont typeface="StarSymbol"/>
              <a:buChar char=""/>
            </a:pPr>
            <a:r>
              <a:rPr lang="en-US" sz="1900">
                <a:latin typeface="Calibri"/>
              </a:rPr>
              <a:t>Click to edit the outline text format</a:t>
            </a:r>
            <a:endParaRPr/>
          </a:p>
          <a:p>
            <a:pPr lvl="1">
              <a:buSzPct val="75000"/>
              <a:buFont typeface="StarSymbol"/>
              <a:buChar char=""/>
            </a:pPr>
            <a:r>
              <a:rPr lang="en-US" sz="1900">
                <a:latin typeface="Calibri"/>
              </a:rPr>
              <a:t>Second Outline Level</a:t>
            </a:r>
            <a:endParaRPr/>
          </a:p>
          <a:p>
            <a:pPr lvl="2">
              <a:buSzPct val="45000"/>
              <a:buFont typeface="StarSymbol"/>
              <a:buChar char=""/>
            </a:pPr>
            <a:r>
              <a:rPr lang="en-US" sz="1900">
                <a:latin typeface="Calibri"/>
              </a:rPr>
              <a:t>Third Outline Level</a:t>
            </a:r>
            <a:endParaRPr/>
          </a:p>
          <a:p>
            <a:pPr lvl="3">
              <a:buSzPct val="75000"/>
              <a:buFont typeface="StarSymbol"/>
              <a:buChar char=""/>
            </a:pPr>
            <a:r>
              <a:rPr lang="en-US" sz="19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4114800" y="374760"/>
            <a:ext cx="24688440" cy="1221480"/>
          </a:xfrm>
          <a:prstGeom prst="rect">
            <a:avLst/>
          </a:prstGeom>
          <a:noFill/>
          <a:ln>
            <a:noFill/>
          </a:ln>
        </p:spPr>
        <p:txBody>
          <a:bodyPr lIns="97920" tIns="244800" rIns="97920" bIns="244800" anchor="ctr"/>
          <a:lstStyle/>
          <a:p>
            <a:pPr algn="ctr">
              <a:lnSpc>
                <a:spcPct val="100000"/>
              </a:lnSpc>
            </a:pPr>
            <a:r>
              <a:rPr lang="en-US" sz="4800" b="1" dirty="0" smtClean="0">
                <a:solidFill>
                  <a:srgbClr val="EBF1DE"/>
                </a:solidFill>
                <a:latin typeface="Calibri"/>
              </a:rPr>
              <a:t>Marketing Research and Analytics Database Project</a:t>
            </a:r>
            <a:endParaRPr dirty="0"/>
          </a:p>
        </p:txBody>
      </p:sp>
      <p:sp>
        <p:nvSpPr>
          <p:cNvPr id="45" name="CustomShape 2"/>
          <p:cNvSpPr/>
          <p:nvPr/>
        </p:nvSpPr>
        <p:spPr>
          <a:xfrm>
            <a:off x="4114800" y="1600200"/>
            <a:ext cx="24688440" cy="1142640"/>
          </a:xfrm>
          <a:prstGeom prst="rect">
            <a:avLst/>
          </a:prstGeom>
          <a:noFill/>
          <a:ln>
            <a:noFill/>
          </a:ln>
        </p:spPr>
        <p:txBody>
          <a:bodyPr lIns="97920" tIns="97920" rIns="97920" bIns="97920" anchor="ctr"/>
          <a:lstStyle/>
          <a:p>
            <a:pPr algn="ctr">
              <a:lnSpc>
                <a:spcPct val="100000"/>
              </a:lnSpc>
            </a:pPr>
            <a:r>
              <a:rPr lang="en-US" sz="2800" dirty="0" smtClean="0">
                <a:solidFill>
                  <a:srgbClr val="EBF1DE"/>
                </a:solidFill>
                <a:latin typeface="Calibri"/>
              </a:rPr>
              <a:t>Andrew Frank, UAA</a:t>
            </a:r>
            <a:endParaRPr dirty="0" smtClean="0"/>
          </a:p>
          <a:p>
            <a:pPr algn="ctr">
              <a:lnSpc>
                <a:spcPct val="100000"/>
              </a:lnSpc>
            </a:pPr>
            <a:r>
              <a:rPr lang="en-US" sz="2800" baseline="30000" dirty="0" smtClean="0">
                <a:solidFill>
                  <a:srgbClr val="EBF1DE"/>
                </a:solidFill>
                <a:latin typeface="Calibri"/>
              </a:rPr>
              <a:t>1</a:t>
            </a:r>
            <a:r>
              <a:rPr lang="en-US" sz="2800" dirty="0" smtClean="0">
                <a:solidFill>
                  <a:srgbClr val="EBF1DE"/>
                </a:solidFill>
                <a:latin typeface="Calibri"/>
              </a:rPr>
              <a:t>University </a:t>
            </a:r>
            <a:r>
              <a:rPr lang="en-US" sz="2800" dirty="0">
                <a:solidFill>
                  <a:srgbClr val="EBF1DE"/>
                </a:solidFill>
                <a:latin typeface="Calibri"/>
              </a:rPr>
              <a:t>of </a:t>
            </a:r>
            <a:r>
              <a:rPr lang="en-US" sz="2800" dirty="0" smtClean="0">
                <a:solidFill>
                  <a:srgbClr val="EBF1DE"/>
                </a:solidFill>
                <a:latin typeface="Calibri"/>
              </a:rPr>
              <a:t>Alaska Anchorage</a:t>
            </a:r>
            <a:endParaRPr dirty="0"/>
          </a:p>
        </p:txBody>
      </p:sp>
      <p:sp>
        <p:nvSpPr>
          <p:cNvPr id="46" name="CustomShape 3"/>
          <p:cNvSpPr/>
          <p:nvPr/>
        </p:nvSpPr>
        <p:spPr>
          <a:xfrm>
            <a:off x="986400" y="20025360"/>
            <a:ext cx="3128400" cy="806400"/>
          </a:xfrm>
          <a:prstGeom prst="rect">
            <a:avLst/>
          </a:prstGeom>
          <a:solidFill>
            <a:srgbClr val="B9CDE5"/>
          </a:solidFill>
          <a:ln>
            <a:noFill/>
          </a:ln>
        </p:spPr>
        <p:txBody>
          <a:bodyPr wrap="none" lIns="48960" tIns="24480" rIns="48960" bIns="24480"/>
          <a:lstStyle/>
          <a:p>
            <a:pPr>
              <a:lnSpc>
                <a:spcPct val="100000"/>
              </a:lnSpc>
            </a:pPr>
            <a:r>
              <a:rPr lang="en-US" sz="2000" dirty="0" smtClean="0">
                <a:solidFill>
                  <a:srgbClr val="000000"/>
                </a:solidFill>
                <a:latin typeface="Calibri"/>
              </a:rPr>
              <a:t>Andrew Frank</a:t>
            </a:r>
            <a:endParaRPr dirty="0"/>
          </a:p>
          <a:p>
            <a:pPr>
              <a:lnSpc>
                <a:spcPct val="100000"/>
              </a:lnSpc>
            </a:pPr>
            <a:r>
              <a:rPr lang="en-US" sz="2000" dirty="0" smtClean="0">
                <a:solidFill>
                  <a:srgbClr val="000000"/>
                </a:solidFill>
                <a:latin typeface="Calibri"/>
              </a:rPr>
              <a:t>Email: ajfrank2@Alaska.edu</a:t>
            </a:r>
            <a:endParaRPr dirty="0"/>
          </a:p>
        </p:txBody>
      </p:sp>
      <p:sp>
        <p:nvSpPr>
          <p:cNvPr id="47" name="CustomShape 4"/>
          <p:cNvSpPr/>
          <p:nvPr/>
        </p:nvSpPr>
        <p:spPr>
          <a:xfrm>
            <a:off x="1070280" y="19431000"/>
            <a:ext cx="1869840" cy="536760"/>
          </a:xfrm>
          <a:prstGeom prst="rect">
            <a:avLst/>
          </a:prstGeom>
          <a:noFill/>
          <a:ln>
            <a:noFill/>
          </a:ln>
        </p:spPr>
        <p:txBody>
          <a:bodyPr wrap="none" lIns="48960" tIns="24480" rIns="48960" bIns="24480"/>
          <a:lstStyle/>
          <a:p>
            <a:pPr>
              <a:lnSpc>
                <a:spcPct val="100000"/>
              </a:lnSpc>
            </a:pPr>
            <a:r>
              <a:rPr lang="en-US" sz="3200" b="1">
                <a:solidFill>
                  <a:srgbClr val="000000"/>
                </a:solidFill>
                <a:latin typeface="Calibri"/>
              </a:rPr>
              <a:t>Contact</a:t>
            </a:r>
            <a:endParaRPr/>
          </a:p>
        </p:txBody>
      </p:sp>
      <p:sp>
        <p:nvSpPr>
          <p:cNvPr id="50" name="CustomShape 7"/>
          <p:cNvSpPr/>
          <p:nvPr/>
        </p:nvSpPr>
        <p:spPr>
          <a:xfrm>
            <a:off x="1097280" y="3657600"/>
            <a:ext cx="9875160" cy="4464360"/>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000" dirty="0" smtClean="0">
                <a:solidFill>
                  <a:srgbClr val="000000"/>
                </a:solidFill>
                <a:latin typeface="Calibri"/>
              </a:rPr>
              <a:t>The purpose of this paper is to outline the Marketing and Analytics Database project. This </a:t>
            </a:r>
          </a:p>
          <a:p>
            <a:pPr>
              <a:lnSpc>
                <a:spcPct val="100000"/>
              </a:lnSpc>
            </a:pPr>
            <a:r>
              <a:rPr lang="en-US" sz="2000" dirty="0" smtClean="0">
                <a:solidFill>
                  <a:srgbClr val="000000"/>
                </a:solidFill>
                <a:latin typeface="Calibri"/>
              </a:rPr>
              <a:t>research relates to the role of data in business as well as the emerging adoption of Geographic Information Systems (GIS) technology in relating that data. This is of special interest to the telecommunications industry of which the client is a member. It is essential to manage customers, connections, and bandwidth to deliver the best service and the best quality, and presenting all this data in an easy to digest visual manner greatly enhances productivity and profit potential. In addition to the corporate benefits, it improves the quality of the product for the consumer. It is a win-win for all parties involved. The big problem at the onset of this project was the state of the data which was greatly fragmented and not related. Before work could be done on accomplishing the goal of realizing the potential of GIS, this hurdle had to be overcome. Furthermore, new functionality has been discovered and altered the course of the original </a:t>
            </a:r>
            <a:r>
              <a:rPr lang="en-US" sz="2000" dirty="0" smtClean="0">
                <a:solidFill>
                  <a:srgbClr val="000000"/>
                </a:solidFill>
                <a:latin typeface="Calibri"/>
              </a:rPr>
              <a:t>design. </a:t>
            </a:r>
            <a:r>
              <a:rPr lang="en-US" sz="2000" dirty="0" smtClean="0">
                <a:solidFill>
                  <a:srgbClr val="000000"/>
                </a:solidFill>
                <a:latin typeface="Calibri"/>
              </a:rPr>
              <a:t>The implications of this project extend to every department of the company and will hopefully establish a standard for data management and analysis well into the future.</a:t>
            </a:r>
            <a:endParaRPr sz="2000" dirty="0"/>
          </a:p>
        </p:txBody>
      </p:sp>
      <p:sp>
        <p:nvSpPr>
          <p:cNvPr id="51" name="CustomShape 8"/>
          <p:cNvSpPr/>
          <p:nvPr/>
        </p:nvSpPr>
        <p:spPr>
          <a:xfrm>
            <a:off x="1097280" y="3200400"/>
            <a:ext cx="9875160" cy="456840"/>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3200" b="1">
                <a:solidFill>
                  <a:srgbClr val="EBF1DE"/>
                </a:solidFill>
                <a:latin typeface="Calibri"/>
              </a:rPr>
              <a:t>Abstract</a:t>
            </a:r>
            <a:endParaRPr/>
          </a:p>
        </p:txBody>
      </p:sp>
      <p:sp>
        <p:nvSpPr>
          <p:cNvPr id="52" name="CustomShape 9"/>
          <p:cNvSpPr/>
          <p:nvPr/>
        </p:nvSpPr>
        <p:spPr>
          <a:xfrm>
            <a:off x="11521440" y="9006500"/>
            <a:ext cx="9875160" cy="2403451"/>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000" dirty="0" smtClean="0">
                <a:latin typeface="Calibri" panose="020F0502020204030204" pitchFamily="34" charset="0"/>
              </a:rPr>
              <a:t>Vast improvements to data management have been made. The primary goal is to move towards data driven business analysis, and great strides have been made in that direction. </a:t>
            </a:r>
            <a:r>
              <a:rPr lang="en-US" sz="2000" dirty="0" smtClean="0">
                <a:latin typeface="Calibri" panose="020F0502020204030204" pitchFamily="34" charset="0"/>
              </a:rPr>
              <a:t>There has been huge strides towards linking all of the disjoint data sets into a unified “truth,” but this is an ongoing process. The database is up and running and the application layer supporting the spatial reporting and analysis will be ready by 1 June 2015.</a:t>
            </a:r>
            <a:endParaRPr sz="2000" dirty="0">
              <a:latin typeface="Calibri" panose="020F0502020204030204" pitchFamily="34" charset="0"/>
            </a:endParaRPr>
          </a:p>
        </p:txBody>
      </p:sp>
      <p:sp>
        <p:nvSpPr>
          <p:cNvPr id="53" name="CustomShape 10"/>
          <p:cNvSpPr/>
          <p:nvPr/>
        </p:nvSpPr>
        <p:spPr>
          <a:xfrm>
            <a:off x="1097280" y="8280360"/>
            <a:ext cx="9875160" cy="456840"/>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3200" b="1" dirty="0">
                <a:solidFill>
                  <a:srgbClr val="EBF1DE"/>
                </a:solidFill>
                <a:latin typeface="Calibri"/>
              </a:rPr>
              <a:t>Introduction</a:t>
            </a:r>
            <a:endParaRPr dirty="0"/>
          </a:p>
        </p:txBody>
      </p:sp>
      <p:sp>
        <p:nvSpPr>
          <p:cNvPr id="54" name="CustomShape 11"/>
          <p:cNvSpPr/>
          <p:nvPr/>
        </p:nvSpPr>
        <p:spPr>
          <a:xfrm>
            <a:off x="11521440" y="3657600"/>
            <a:ext cx="9875160" cy="4464360"/>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dirty="0" smtClean="0"/>
              <a:t>Programs </a:t>
            </a:r>
            <a:r>
              <a:rPr lang="en-US" dirty="0" smtClean="0"/>
              <a:t>used: </a:t>
            </a:r>
            <a:r>
              <a:rPr lang="en-US" dirty="0" smtClean="0"/>
              <a:t>Visual Studio 2013</a:t>
            </a:r>
          </a:p>
          <a:p>
            <a:pPr>
              <a:lnSpc>
                <a:spcPct val="100000"/>
              </a:lnSpc>
            </a:pPr>
            <a:endParaRPr lang="en-US" dirty="0"/>
          </a:p>
          <a:p>
            <a:pPr>
              <a:lnSpc>
                <a:spcPct val="100000"/>
              </a:lnSpc>
            </a:pPr>
            <a:r>
              <a:rPr lang="en-US" dirty="0" err="1" smtClean="0"/>
              <a:t>Sql</a:t>
            </a:r>
            <a:r>
              <a:rPr lang="en-US" dirty="0" smtClean="0"/>
              <a:t> Server 2008 R2</a:t>
            </a:r>
          </a:p>
          <a:p>
            <a:pPr>
              <a:lnSpc>
                <a:spcPct val="100000"/>
              </a:lnSpc>
            </a:pPr>
            <a:endParaRPr lang="en-US" dirty="0"/>
          </a:p>
          <a:p>
            <a:pPr>
              <a:lnSpc>
                <a:spcPct val="100000"/>
              </a:lnSpc>
            </a:pPr>
            <a:r>
              <a:rPr lang="en-US" dirty="0" err="1" smtClean="0"/>
              <a:t>Sql</a:t>
            </a:r>
            <a:r>
              <a:rPr lang="en-US" dirty="0" smtClean="0"/>
              <a:t> Management Studio 2012</a:t>
            </a:r>
          </a:p>
          <a:p>
            <a:pPr>
              <a:lnSpc>
                <a:spcPct val="100000"/>
              </a:lnSpc>
            </a:pPr>
            <a:endParaRPr lang="en-US" dirty="0"/>
          </a:p>
          <a:p>
            <a:pPr>
              <a:lnSpc>
                <a:spcPct val="100000"/>
              </a:lnSpc>
            </a:pPr>
            <a:r>
              <a:rPr lang="en-US" dirty="0" smtClean="0"/>
              <a:t>ESRI </a:t>
            </a:r>
            <a:r>
              <a:rPr lang="en-US" dirty="0" err="1" smtClean="0"/>
              <a:t>ArcGis</a:t>
            </a:r>
            <a:r>
              <a:rPr lang="en-US" dirty="0" smtClean="0"/>
              <a:t>, ArcMap.</a:t>
            </a:r>
          </a:p>
          <a:p>
            <a:pPr>
              <a:lnSpc>
                <a:spcPct val="100000"/>
              </a:lnSpc>
            </a:pPr>
            <a:endParaRPr lang="en-US" dirty="0"/>
          </a:p>
          <a:p>
            <a:pPr>
              <a:lnSpc>
                <a:spcPct val="100000"/>
              </a:lnSpc>
            </a:pPr>
            <a:r>
              <a:rPr lang="en-US" dirty="0" smtClean="0"/>
              <a:t>Google Earth</a:t>
            </a:r>
          </a:p>
          <a:p>
            <a:pPr>
              <a:lnSpc>
                <a:spcPct val="100000"/>
              </a:lnSpc>
            </a:pPr>
            <a:endParaRPr lang="en-US" dirty="0"/>
          </a:p>
          <a:p>
            <a:pPr>
              <a:lnSpc>
                <a:spcPct val="100000"/>
              </a:lnSpc>
            </a:pPr>
            <a:endParaRPr dirty="0"/>
          </a:p>
        </p:txBody>
      </p:sp>
      <p:sp>
        <p:nvSpPr>
          <p:cNvPr id="55" name="CustomShape 12"/>
          <p:cNvSpPr/>
          <p:nvPr/>
        </p:nvSpPr>
        <p:spPr>
          <a:xfrm>
            <a:off x="11521440" y="3200400"/>
            <a:ext cx="9875160" cy="456840"/>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3200" b="1">
                <a:solidFill>
                  <a:srgbClr val="EBF1DE"/>
                </a:solidFill>
                <a:latin typeface="Calibri"/>
              </a:rPr>
              <a:t>Methods and Materials</a:t>
            </a:r>
            <a:endParaRPr/>
          </a:p>
        </p:txBody>
      </p:sp>
      <p:sp>
        <p:nvSpPr>
          <p:cNvPr id="56" name="CustomShape 13"/>
          <p:cNvSpPr/>
          <p:nvPr/>
        </p:nvSpPr>
        <p:spPr>
          <a:xfrm>
            <a:off x="21999388" y="10702132"/>
            <a:ext cx="9875160" cy="4185480"/>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000" dirty="0">
                <a:latin typeface="Calibri" panose="020F0502020204030204" pitchFamily="34" charset="0"/>
              </a:rPr>
              <a:t>The technology trends, such as those indicated by figure </a:t>
            </a:r>
            <a:r>
              <a:rPr lang="en-US" sz="2000" dirty="0" smtClean="0">
                <a:latin typeface="Calibri" panose="020F0502020204030204" pitchFamily="34" charset="0"/>
              </a:rPr>
              <a:t>1, </a:t>
            </a:r>
            <a:r>
              <a:rPr lang="en-US" sz="2000" dirty="0">
                <a:latin typeface="Calibri" panose="020F0502020204030204" pitchFamily="34" charset="0"/>
              </a:rPr>
              <a:t>show data collection continuing to expand at an ever increasing rate. This is directly correlated to the availability of large amounts of relatively cheap storage and the massive explosion of data mining on all scales and across all industries. Tools such as IBM’s “Watson” are hoping to revolutionize how we utilize data to tackle big problems everywhere. Furthermore, the telecom industry is constantly evolving and emerging technologies in the industry combined with the increasing demand for global connectivity at higher speeds continue to drive the need for self-assessment and improvement. The more effectively data is collected and stored, the more efficiently data mining techniques can operate and the more optimal the results. Data has become one of the most lucrative assets of any organization, and it is vital to a company’s future to maintain that data in a manner that enhances cooperation and efficiency between employees and departments</a:t>
            </a:r>
            <a:r>
              <a:rPr lang="en-US" sz="2000" dirty="0" smtClean="0">
                <a:latin typeface="Calibri" panose="020F0502020204030204" pitchFamily="34" charset="0"/>
              </a:rPr>
              <a:t>.  GIS is also a rapidly growing enterprise and is becoming an essential part of </a:t>
            </a:r>
            <a:r>
              <a:rPr lang="en-US" sz="2000" smtClean="0">
                <a:latin typeface="Calibri" panose="020F0502020204030204" pitchFamily="34" charset="0"/>
              </a:rPr>
              <a:t>many businesses.</a:t>
            </a:r>
            <a:endParaRPr sz="2000" dirty="0">
              <a:latin typeface="Calibri" panose="020F0502020204030204" pitchFamily="34" charset="0"/>
            </a:endParaRPr>
          </a:p>
        </p:txBody>
      </p:sp>
      <p:sp>
        <p:nvSpPr>
          <p:cNvPr id="57" name="CustomShape 14"/>
          <p:cNvSpPr/>
          <p:nvPr/>
        </p:nvSpPr>
        <p:spPr>
          <a:xfrm>
            <a:off x="21999388" y="10245292"/>
            <a:ext cx="9875160" cy="456840"/>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3200" b="1">
                <a:solidFill>
                  <a:srgbClr val="EBF1DE"/>
                </a:solidFill>
                <a:latin typeface="Calibri"/>
              </a:rPr>
              <a:t>Discussion</a:t>
            </a:r>
            <a:endParaRPr/>
          </a:p>
        </p:txBody>
      </p:sp>
      <p:sp>
        <p:nvSpPr>
          <p:cNvPr id="58" name="CustomShape 15"/>
          <p:cNvSpPr/>
          <p:nvPr/>
        </p:nvSpPr>
        <p:spPr>
          <a:xfrm>
            <a:off x="21991049" y="15496332"/>
            <a:ext cx="9875160" cy="2982156"/>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000" dirty="0">
                <a:latin typeface="Calibri" panose="020F0502020204030204" pitchFamily="34" charset="0"/>
              </a:rPr>
              <a:t>The Marketing Research and Analytics Database is still a work in progress. While unforeseen obstacles have impacted and ultimately hindered the agile philosophy of generating workable products at regular intervals, a lot of progress has been made and a lot of knowledge has been gained. GIS is still a relatively young approach to data management (especially within </a:t>
            </a:r>
            <a:r>
              <a:rPr lang="en-US" sz="2000" dirty="0" smtClean="0">
                <a:latin typeface="Calibri" panose="020F0502020204030204" pitchFamily="34" charset="0"/>
              </a:rPr>
              <a:t>this </a:t>
            </a:r>
            <a:r>
              <a:rPr lang="en-US" sz="2000" dirty="0">
                <a:latin typeface="Calibri" panose="020F0502020204030204" pitchFamily="34" charset="0"/>
              </a:rPr>
              <a:t>organization), and the power of linking information with geographic locations is still being explored. The condition of the data upon the start of this project was a challenge, and the vast amounts of it proved more challenging still, but the road has been paved. This product has the real potential to change the culture of the entire business, improve productivity immensely, and generate thousands of opportunities. </a:t>
            </a:r>
            <a:endParaRPr sz="2000" dirty="0">
              <a:latin typeface="Calibri" panose="020F0502020204030204" pitchFamily="34" charset="0"/>
            </a:endParaRPr>
          </a:p>
        </p:txBody>
      </p:sp>
      <p:sp>
        <p:nvSpPr>
          <p:cNvPr id="59" name="CustomShape 16"/>
          <p:cNvSpPr/>
          <p:nvPr/>
        </p:nvSpPr>
        <p:spPr>
          <a:xfrm>
            <a:off x="21991049" y="15039132"/>
            <a:ext cx="9875160" cy="456840"/>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3200" b="1">
                <a:solidFill>
                  <a:srgbClr val="EBF1DE"/>
                </a:solidFill>
                <a:latin typeface="Calibri"/>
              </a:rPr>
              <a:t>Conclusions</a:t>
            </a:r>
            <a:endParaRPr/>
          </a:p>
        </p:txBody>
      </p:sp>
      <p:sp>
        <p:nvSpPr>
          <p:cNvPr id="61" name="CustomShape 18"/>
          <p:cNvSpPr/>
          <p:nvPr/>
        </p:nvSpPr>
        <p:spPr>
          <a:xfrm>
            <a:off x="1097280" y="8737560"/>
            <a:ext cx="9875160" cy="4699080"/>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000" dirty="0" smtClean="0">
                <a:latin typeface="Calibri" panose="020F0502020204030204" pitchFamily="34" charset="0"/>
              </a:rPr>
              <a:t>Databases are an essential component of the modern world. Every meaningful discovery, every scientific breakthrough, and every incredible advance in technology was preceded by extensive data collection and validation. The information has to be catalogued and subsequently directed towards a goal in order to resolve a problem in a meaningful manner. A mountain of data is only as good as the results that can be achieved with it. With proper database management systems in place, this information is capable of improving efficiency, speed, safety, and ultimately profitability.</a:t>
            </a:r>
          </a:p>
          <a:p>
            <a:pPr>
              <a:lnSpc>
                <a:spcPct val="100000"/>
              </a:lnSpc>
            </a:pPr>
            <a:endParaRPr lang="en-US" sz="2000" dirty="0" smtClean="0">
              <a:latin typeface="Calibri" panose="020F0502020204030204" pitchFamily="34" charset="0"/>
            </a:endParaRPr>
          </a:p>
          <a:p>
            <a:pPr>
              <a:lnSpc>
                <a:spcPct val="100000"/>
              </a:lnSpc>
            </a:pPr>
            <a:r>
              <a:rPr lang="en-US" sz="2000" dirty="0" smtClean="0">
                <a:latin typeface="Calibri" panose="020F0502020204030204" pitchFamily="34" charset="0"/>
              </a:rPr>
              <a:t>Without such a system, the data can have the opposite effect, becoming a crushing force standing in the way of progress. Without a dedicated method for storing, organizing, and retrieving that data, even simple tasks can become frustrating. Every action taken by an individual, a group, an organization, a company, a corporation, or a government generates mountains of data, and data management is vital to the health and longevity of any organization.</a:t>
            </a:r>
            <a:endParaRPr sz="2000" dirty="0">
              <a:latin typeface="Calibri" panose="020F0502020204030204" pitchFamily="34" charset="0"/>
            </a:endParaRPr>
          </a:p>
        </p:txBody>
      </p:sp>
      <p:sp>
        <p:nvSpPr>
          <p:cNvPr id="63" name="CustomShape 20"/>
          <p:cNvSpPr/>
          <p:nvPr/>
        </p:nvSpPr>
        <p:spPr>
          <a:xfrm>
            <a:off x="11521440" y="8549300"/>
            <a:ext cx="9875160" cy="456840"/>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3200" b="1">
                <a:solidFill>
                  <a:srgbClr val="EBF1DE"/>
                </a:solidFill>
                <a:latin typeface="Calibri"/>
              </a:rPr>
              <a:t>Results</a:t>
            </a:r>
            <a:endParaRPr/>
          </a:p>
        </p:txBody>
      </p:sp>
      <p:sp>
        <p:nvSpPr>
          <p:cNvPr id="66" name="CustomShape 21"/>
          <p:cNvSpPr/>
          <p:nvPr/>
        </p:nvSpPr>
        <p:spPr>
          <a:xfrm>
            <a:off x="2030760" y="18605160"/>
            <a:ext cx="3288960" cy="292680"/>
          </a:xfrm>
          <a:prstGeom prst="rect">
            <a:avLst/>
          </a:prstGeom>
          <a:noFill/>
          <a:ln>
            <a:noFill/>
          </a:ln>
        </p:spPr>
        <p:txBody>
          <a:bodyPr wrap="none" lIns="48960" tIns="24480" rIns="48960" bIns="24480"/>
          <a:lstStyle/>
          <a:p>
            <a:pPr>
              <a:lnSpc>
                <a:spcPct val="100000"/>
              </a:lnSpc>
            </a:pPr>
            <a:r>
              <a:rPr lang="en-US" sz="1600" b="1" dirty="0">
                <a:solidFill>
                  <a:srgbClr val="000000"/>
                </a:solidFill>
                <a:latin typeface="Calibri"/>
              </a:rPr>
              <a:t>Figure </a:t>
            </a:r>
            <a:r>
              <a:rPr lang="en-US" sz="1600" b="1" dirty="0" smtClean="0">
                <a:solidFill>
                  <a:srgbClr val="000000"/>
                </a:solidFill>
                <a:latin typeface="Calibri"/>
              </a:rPr>
              <a:t>1</a:t>
            </a:r>
            <a:r>
              <a:rPr lang="en-US" sz="1600" b="1" dirty="0" smtClean="0">
                <a:solidFill>
                  <a:srgbClr val="000000"/>
                </a:solidFill>
                <a:latin typeface="Calibri"/>
              </a:rPr>
              <a:t>. Growth of Data</a:t>
            </a:r>
          </a:p>
          <a:p>
            <a:pPr>
              <a:lnSpc>
                <a:spcPct val="100000"/>
              </a:lnSpc>
            </a:pPr>
            <a:endParaRPr dirty="0"/>
          </a:p>
        </p:txBody>
      </p:sp>
      <p:sp>
        <p:nvSpPr>
          <p:cNvPr id="67" name="CustomShape 22"/>
          <p:cNvSpPr/>
          <p:nvPr/>
        </p:nvSpPr>
        <p:spPr>
          <a:xfrm>
            <a:off x="7109047" y="18637560"/>
            <a:ext cx="2196318" cy="260280"/>
          </a:xfrm>
          <a:prstGeom prst="rect">
            <a:avLst/>
          </a:prstGeom>
          <a:noFill/>
          <a:ln>
            <a:noFill/>
          </a:ln>
        </p:spPr>
        <p:txBody>
          <a:bodyPr wrap="none" lIns="48960" tIns="24480" rIns="48960" bIns="24480"/>
          <a:lstStyle/>
          <a:p>
            <a:pPr>
              <a:lnSpc>
                <a:spcPct val="100000"/>
              </a:lnSpc>
            </a:pPr>
            <a:r>
              <a:rPr lang="en-US" sz="1600" b="1" dirty="0">
                <a:solidFill>
                  <a:srgbClr val="000000"/>
                </a:solidFill>
                <a:latin typeface="Calibri"/>
              </a:rPr>
              <a:t>Figure 2</a:t>
            </a:r>
            <a:r>
              <a:rPr lang="en-US" sz="1600" b="1" dirty="0" smtClean="0">
                <a:solidFill>
                  <a:srgbClr val="000000"/>
                </a:solidFill>
                <a:latin typeface="Calibri"/>
              </a:rPr>
              <a:t>.</a:t>
            </a:r>
            <a:r>
              <a:rPr lang="en-US" sz="1600" dirty="0">
                <a:solidFill>
                  <a:srgbClr val="000000"/>
                </a:solidFill>
                <a:latin typeface="Calibri"/>
              </a:rPr>
              <a:t> </a:t>
            </a:r>
            <a:r>
              <a:rPr lang="en-US" sz="1600" dirty="0" smtClean="0">
                <a:solidFill>
                  <a:srgbClr val="000000"/>
                </a:solidFill>
                <a:latin typeface="Calibri"/>
              </a:rPr>
              <a:t>Data Model</a:t>
            </a:r>
            <a:endParaRPr dirty="0"/>
          </a:p>
        </p:txBody>
      </p:sp>
      <p:sp>
        <p:nvSpPr>
          <p:cNvPr id="71" name="CustomShape 25"/>
          <p:cNvSpPr/>
          <p:nvPr/>
        </p:nvSpPr>
        <p:spPr>
          <a:xfrm>
            <a:off x="29992320" y="731520"/>
            <a:ext cx="1827000" cy="1371240"/>
          </a:xfrm>
          <a:prstGeom prst="rect">
            <a:avLst/>
          </a:prstGeom>
          <a:blipFill>
            <a:blip r:embed="rId2"/>
            <a:stretch>
              <a:fillRect/>
            </a:stretch>
          </a:blipFill>
          <a:ln w="9360">
            <a:solidFill>
              <a:srgbClr val="000000"/>
            </a:solidFill>
            <a:miter/>
          </a:ln>
        </p:spPr>
        <p:txBody>
          <a:bodyPr lIns="83880" tIns="41760" rIns="83880" bIns="41760" anchor="ctr"/>
          <a:lstStyle/>
          <a:p>
            <a:pPr algn="ctr">
              <a:lnSpc>
                <a:spcPct val="100000"/>
              </a:lnSpc>
            </a:pPr>
            <a:r>
              <a:rPr lang="en-US" sz="1200" b="1">
                <a:solidFill>
                  <a:srgbClr val="000000"/>
                </a:solidFill>
                <a:latin typeface="Calibri"/>
              </a:rPr>
              <a:t>REPLACE THIS BOX WITH YOUR ORGANIZATION’S</a:t>
            </a:r>
            <a:endParaRPr/>
          </a:p>
          <a:p>
            <a:pPr algn="ctr">
              <a:lnSpc>
                <a:spcPct val="100000"/>
              </a:lnSpc>
            </a:pPr>
            <a:r>
              <a:rPr lang="en-US" sz="1200" b="1">
                <a:solidFill>
                  <a:srgbClr val="000000"/>
                </a:solidFill>
                <a:latin typeface="Calibri"/>
              </a:rPr>
              <a:t>HIGH RESOLUTION LOGO</a:t>
            </a:r>
            <a:endParaRPr/>
          </a:p>
        </p:txBody>
      </p:sp>
      <p:pic>
        <p:nvPicPr>
          <p:cNvPr id="72" name="Picture 71"/>
          <p:cNvPicPr/>
          <p:nvPr/>
        </p:nvPicPr>
        <p:blipFill>
          <a:blip r:embed="rId3"/>
          <a:stretch>
            <a:fillRect/>
          </a:stretch>
        </p:blipFill>
        <p:spPr>
          <a:xfrm>
            <a:off x="430560" y="418680"/>
            <a:ext cx="3200400" cy="1837800"/>
          </a:xfrm>
          <a:prstGeom prst="rect">
            <a:avLst/>
          </a:prstGeom>
          <a:ln>
            <a:noFill/>
          </a:ln>
        </p:spPr>
      </p:pic>
      <p:pic>
        <p:nvPicPr>
          <p:cNvPr id="73" name="Picture 72"/>
          <p:cNvPicPr/>
          <p:nvPr/>
        </p:nvPicPr>
        <p:blipFill>
          <a:blip r:embed="rId3"/>
          <a:stretch>
            <a:fillRect/>
          </a:stretch>
        </p:blipFill>
        <p:spPr>
          <a:xfrm>
            <a:off x="29260800" y="448200"/>
            <a:ext cx="3200400" cy="1837800"/>
          </a:xfrm>
          <a:prstGeom prst="rect">
            <a:avLst/>
          </a:prstGeom>
          <a:ln>
            <a:noFill/>
          </a:ln>
        </p:spPr>
      </p:pic>
      <p:pic>
        <p:nvPicPr>
          <p:cNvPr id="2" name="Picture 1"/>
          <p:cNvPicPr>
            <a:picLocks noChangeAspect="1"/>
          </p:cNvPicPr>
          <p:nvPr/>
        </p:nvPicPr>
        <p:blipFill>
          <a:blip r:embed="rId4"/>
          <a:stretch>
            <a:fillRect/>
          </a:stretch>
        </p:blipFill>
        <p:spPr>
          <a:xfrm>
            <a:off x="1161998" y="14966280"/>
            <a:ext cx="4220746" cy="3581280"/>
          </a:xfrm>
          <a:prstGeom prst="rect">
            <a:avLst/>
          </a:prstGeom>
        </p:spPr>
      </p:pic>
      <p:pic>
        <p:nvPicPr>
          <p:cNvPr id="3" name="Picture 2"/>
          <p:cNvPicPr>
            <a:picLocks noChangeAspect="1"/>
          </p:cNvPicPr>
          <p:nvPr/>
        </p:nvPicPr>
        <p:blipFill>
          <a:blip r:embed="rId5"/>
          <a:stretch>
            <a:fillRect/>
          </a:stretch>
        </p:blipFill>
        <p:spPr>
          <a:xfrm>
            <a:off x="5857724" y="15039132"/>
            <a:ext cx="5037824" cy="3439356"/>
          </a:xfrm>
          <a:prstGeom prst="rect">
            <a:avLst/>
          </a:prstGeom>
        </p:spPr>
      </p:pic>
      <p:pic>
        <p:nvPicPr>
          <p:cNvPr id="4" name="Picture 3"/>
          <p:cNvPicPr>
            <a:picLocks noChangeAspect="1"/>
          </p:cNvPicPr>
          <p:nvPr/>
        </p:nvPicPr>
        <p:blipFill>
          <a:blip r:embed="rId6"/>
          <a:stretch>
            <a:fillRect/>
          </a:stretch>
        </p:blipFill>
        <p:spPr>
          <a:xfrm>
            <a:off x="11521440" y="11756251"/>
            <a:ext cx="9920609" cy="6827582"/>
          </a:xfrm>
          <a:prstGeom prst="rect">
            <a:avLst/>
          </a:prstGeom>
        </p:spPr>
      </p:pic>
      <p:pic>
        <p:nvPicPr>
          <p:cNvPr id="35" name="Picture 34"/>
          <p:cNvPicPr/>
          <p:nvPr/>
        </p:nvPicPr>
        <p:blipFill>
          <a:blip r:embed="rId7">
            <a:extLst>
              <a:ext uri="{28A0092B-C50C-407E-A947-70E740481C1C}">
                <a14:useLocalDpi xmlns:a14="http://schemas.microsoft.com/office/drawing/2010/main" val="0"/>
              </a:ext>
            </a:extLst>
          </a:blip>
          <a:srcRect/>
          <a:stretch>
            <a:fillRect/>
          </a:stretch>
        </p:blipFill>
        <p:spPr bwMode="auto">
          <a:xfrm>
            <a:off x="25522519" y="3179404"/>
            <a:ext cx="6296802" cy="6969334"/>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876</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DejaVu Sans</vt:lpstr>
      <vt:lpstr>StarSymbol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Andrew</dc:creator>
  <cp:lastModifiedBy>Frank, Andrew</cp:lastModifiedBy>
  <cp:revision>9</cp:revision>
  <dcterms:modified xsi:type="dcterms:W3CDTF">2015-04-27T23:33:30Z</dcterms:modified>
</cp:coreProperties>
</file>