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000000"/>
          </p15:clr>
        </p15:guide>
        <p15:guide id="2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ontserrat-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font" Target="fonts/Montserrat-bold.fntdata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font" Target="fonts/Montserrat-regular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96175" y="146675"/>
            <a:ext cx="8547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Wing Aerodynamics</a:t>
            </a:r>
            <a:endParaRPr sz="60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50" y="5851054"/>
            <a:ext cx="3276200" cy="6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55275"/>
            <a:ext cx="8839200" cy="376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/>
          </a:p>
        </p:txBody>
      </p:sp>
      <p:pic>
        <p:nvPicPr>
          <p:cNvPr descr="lift1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16604"/>
          <a:stretch/>
        </p:blipFill>
        <p:spPr>
          <a:xfrm>
            <a:off x="930275" y="1683175"/>
            <a:ext cx="7283450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298050" y="146675"/>
            <a:ext cx="8547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Forces on an Aircraft</a:t>
            </a:r>
            <a:endParaRPr sz="60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4953000" y="1143000"/>
            <a:ext cx="41910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airfoil is the 2D cross-section shape of the wing, which creates sufficient lift with minimal drag</a:t>
            </a:r>
            <a:endParaRPr/>
          </a:p>
        </p:txBody>
      </p:sp>
      <p:pic>
        <p:nvPicPr>
          <p:cNvPr descr="Airfoil-nomenclature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352800"/>
            <a:ext cx="876300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104" name="Google Shape;1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066800"/>
            <a:ext cx="4572000" cy="20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298050" y="146675"/>
            <a:ext cx="8547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Airfoil Definitions</a:t>
            </a:r>
            <a:endParaRPr sz="60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34567" l="0" r="0" t="5000"/>
          <a:stretch/>
        </p:blipFill>
        <p:spPr>
          <a:xfrm>
            <a:off x="568650" y="1062000"/>
            <a:ext cx="8006700" cy="56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298050" y="146675"/>
            <a:ext cx="8547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Historical Airfoils</a:t>
            </a:r>
            <a:endParaRPr sz="60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rnnew.gif"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48731" t="16457"/>
          <a:stretch/>
        </p:blipFill>
        <p:spPr>
          <a:xfrm>
            <a:off x="2514438" y="1391600"/>
            <a:ext cx="4115124" cy="502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298050" y="146675"/>
            <a:ext cx="8547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5583E"/>
                </a:solidFill>
                <a:latin typeface="Montserrat"/>
                <a:ea typeface="Montserrat"/>
                <a:cs typeface="Montserrat"/>
                <a:sym typeface="Montserrat"/>
              </a:rPr>
              <a:t>Bernoulli</a:t>
            </a:r>
            <a:endParaRPr sz="6000">
              <a:solidFill>
                <a:srgbClr val="2558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CF2FAB5DBF44DA86302094257C49B" ma:contentTypeVersion="31" ma:contentTypeDescription="Create a new document." ma:contentTypeScope="" ma:versionID="ad225eee8d151241e850172758f237a7">
  <xsd:schema xmlns:xsd="http://www.w3.org/2001/XMLSchema" xmlns:xs="http://www.w3.org/2001/XMLSchema" xmlns:p="http://schemas.microsoft.com/office/2006/metadata/properties" xmlns:ns1="http://schemas.microsoft.com/sharepoint/v3" xmlns:ns2="4875368b-44b2-4aba-bff5-6546d876b307" xmlns:ns3="aeec3179-62db-417d-a8bd-224f9bcc02ca" targetNamespace="http://schemas.microsoft.com/office/2006/metadata/properties" ma:root="true" ma:fieldsID="43022a5611ad955fd1b6686fef05f78e" ns1:_="" ns2:_="" ns3:_="">
    <xsd:import namespace="http://schemas.microsoft.com/sharepoint/v3"/>
    <xsd:import namespace="4875368b-44b2-4aba-bff5-6546d876b307"/>
    <xsd:import namespace="aeec3179-62db-417d-a8bd-224f9bcc02ca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2:Notes" minOccurs="0"/>
                <xsd:element ref="ns2:Department" minOccurs="0"/>
                <xsd:element ref="ns2:Affiliation" minOccurs="0"/>
                <xsd:element ref="ns2:Department_Academic" minOccurs="0"/>
                <xsd:element ref="ns2:MediaServiceMetadata" minOccurs="0"/>
                <xsd:element ref="ns2:MediaServiceFastMetadata" minOccurs="0"/>
                <xsd:element ref="ns1:_ip_UnifiedCompliancePolicyUIAc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AcademicYear" minOccurs="0"/>
                <xsd:element ref="ns2:Department0" minOccurs="0"/>
                <xsd:element ref="ns2:Us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Discipl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5368b-44b2-4aba-bff5-6546d876b307" elementFormDefault="qualified">
    <xsd:import namespace="http://schemas.microsoft.com/office/2006/documentManagement/types"/>
    <xsd:import namespace="http://schemas.microsoft.com/office/infopath/2007/PartnerControls"/>
    <xsd:element name="Notes" ma:index="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Department" ma:index="4" nillable="true" ma:displayName="Program" ma:format="Dropdown" ma:indexed="true" ma:internalName="Department">
      <xsd:simpleType>
        <xsd:restriction base="dms:Choice">
          <xsd:enumeration value="CE-BS"/>
          <xsd:enumeration value="CSE-BS"/>
          <xsd:enumeration value="EE-BS"/>
          <xsd:enumeration value="GEO-AAS"/>
          <xsd:enumeration value="ME-BS"/>
          <xsd:enumeration value="CS-BA"/>
          <xsd:enumeration value="CS-BS"/>
          <xsd:enumeration value="GEO-BS (Developer)"/>
          <xsd:enumeration value="GEO-BS (GIS)"/>
          <xsd:enumeration value="GEO-BS (Surveying)"/>
          <xsd:enumeration value="GEO-MINOR (GIS)"/>
        </xsd:restriction>
      </xsd:simpleType>
    </xsd:element>
    <xsd:element name="Affiliation" ma:index="5" nillable="true" ma:displayName="Affiliation" ma:default="Student" ma:format="Dropdown" ma:internalName="Affiliation">
      <xsd:simpleType>
        <xsd:restriction base="dms:Choice">
          <xsd:enumeration value="Faculty"/>
          <xsd:enumeration value="Student"/>
          <xsd:enumeration value="Staff"/>
          <xsd:enumeration value="Community"/>
        </xsd:restriction>
      </xsd:simpleType>
    </xsd:element>
    <xsd:element name="Department_Academic" ma:index="6" nillable="true" ma:displayName="Department (Academic)" ma:format="Dropdown" ma:internalName="Department_Acade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"/>
                    <xsd:enumeration value="CSCE"/>
                    <xsd:enumeration value="EE"/>
                    <xsd:enumeration value="GEO"/>
                    <xsd:enumeration value="ME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cademicYear" ma:index="26" nillable="true" ma:displayName="Academic Year" ma:format="Dropdown" ma:internalName="AcademicYear">
      <xsd:simpleType>
        <xsd:restriction base="dms:Choice">
          <xsd:enumeration value="2020-2021"/>
          <xsd:enumeration value="2019-2020"/>
          <xsd:enumeration value="2018-2019"/>
          <xsd:enumeration value="2017-2018"/>
          <xsd:enumeration value="2016-2017"/>
          <xsd:enumeration value="2015-2016"/>
          <xsd:enumeration value="2014-2015"/>
          <xsd:enumeration value="2013-2014"/>
          <xsd:enumeration value="2012-2013"/>
          <xsd:enumeration value="2011-2012"/>
          <xsd:enumeration value="2010-2011"/>
        </xsd:restriction>
      </xsd:simpleType>
    </xsd:element>
    <xsd:element name="Department0" ma:index="27" nillable="true" ma:displayName="Department" ma:format="Dropdown" ma:internalName="Department0">
      <xsd:simpleType>
        <xsd:restriction base="dms:Choice">
          <xsd:enumeration value="CE"/>
          <xsd:enumeration value="CSE"/>
          <xsd:enumeration value="EE"/>
          <xsd:enumeration value="GEO"/>
          <xsd:enumeration value="ME"/>
          <xsd:enumeration value="CoEng"/>
          <xsd:enumeration value="PM"/>
          <xsd:enumeration value="UAA"/>
          <xsd:enumeration value="N/A"/>
        </xsd:restriction>
      </xsd:simpleType>
    </xsd:element>
    <xsd:element name="Use" ma:index="28" nillable="true" ma:displayName="Use" ma:format="Dropdown" ma:internalName="Use">
      <xsd:simpleType>
        <xsd:restriction base="dms:Choice">
          <xsd:enumeration value="ProDev Seminar"/>
          <xsd:enumeration value="Student Spotlight"/>
          <xsd:enumeration value="FRC Robotics"/>
          <xsd:enumeration value="SEA"/>
          <xsd:enumeration value="Graduation Celebration"/>
          <xsd:enumeration value="Web/Social Media"/>
          <xsd:enumeration value="Video"/>
          <xsd:enumeration value="STEM Talks"/>
          <xsd:enumeration value="General Use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98e39b9f-e49d-4856-a37c-03cf9060f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iscipline" ma:index="35" nillable="true" ma:displayName="Discipline" ma:format="Dropdown" ma:internalName="Disciplin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E"/>
                        <xsd:enumeration value="ME"/>
                        <xsd:enumeration value="E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c3179-62db-417d-a8bd-224f9bcc02c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2" nillable="true" ma:displayName="Taxonomy Catch All Column" ma:hidden="true" ma:list="{42b9fbf2-cb8c-476e-80b3-5c7565a22008}" ma:internalName="TaxCatchAll" ma:showField="CatchAllData" ma:web="aeec3179-62db-417d-a8bd-224f9bcc02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AcademicYear xmlns="4875368b-44b2-4aba-bff5-6546d876b307" xsi:nil="true"/>
    <Department0 xmlns="4875368b-44b2-4aba-bff5-6546d876b307" xsi:nil="true"/>
    <Department_Academic xmlns="4875368b-44b2-4aba-bff5-6546d876b307">CE</Department_Academic>
    <_ip_UnifiedCompliancePolicyProperties xmlns="http://schemas.microsoft.com/sharepoint/v3" xsi:nil="true"/>
    <Use xmlns="4875368b-44b2-4aba-bff5-6546d876b307" xsi:nil="true"/>
    <Notes xmlns="4875368b-44b2-4aba-bff5-6546d876b307" xsi:nil="true"/>
    <Affiliation xmlns="4875368b-44b2-4aba-bff5-6546d876b307">Student</Affiliation>
    <Department xmlns="4875368b-44b2-4aba-bff5-6546d876b307" xsi:nil="true"/>
    <lcf76f155ced4ddcb4097134ff3c332f xmlns="4875368b-44b2-4aba-bff5-6546d876b307">
      <Terms xmlns="http://schemas.microsoft.com/office/infopath/2007/PartnerControls"/>
    </lcf76f155ced4ddcb4097134ff3c332f>
    <TaxCatchAll xmlns="aeec3179-62db-417d-a8bd-224f9bcc02ca" xsi:nil="true"/>
    <Discipline xmlns="4875368b-44b2-4aba-bff5-6546d876b307" xsi:nil="true"/>
  </documentManagement>
</p:properties>
</file>

<file path=customXml/itemProps1.xml><?xml version="1.0" encoding="utf-8"?>
<ds:datastoreItem xmlns:ds="http://schemas.openxmlformats.org/officeDocument/2006/customXml" ds:itemID="{B58BC678-8C7B-47F8-AAE3-B9CF12289C71}"/>
</file>

<file path=customXml/itemProps2.xml><?xml version="1.0" encoding="utf-8"?>
<ds:datastoreItem xmlns:ds="http://schemas.openxmlformats.org/officeDocument/2006/customXml" ds:itemID="{7455C2C5-4162-4FE0-A454-0BF9452F2252}"/>
</file>

<file path=customXml/itemProps3.xml><?xml version="1.0" encoding="utf-8"?>
<ds:datastoreItem xmlns:ds="http://schemas.openxmlformats.org/officeDocument/2006/customXml" ds:itemID="{A435C2C1-CCC9-43C6-AE56-3036E71E197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0x010100E21CF2FAB5DBF44DA86302094257C49B</vt:lpwstr>
  </property>
</Properties>
</file>