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Montserrat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8" Type="http://schemas.openxmlformats.org/officeDocument/2006/relationships/slide" Target="slides/slide3.xml"/><Relationship Id="rId18" Type="http://schemas.openxmlformats.org/officeDocument/2006/relationships/customXml" Target="../customXml/item1.xml"/><Relationship Id="rId3" Type="http://schemas.openxmlformats.org/officeDocument/2006/relationships/presProps" Target="presProps.xml"/><Relationship Id="rId12" Type="http://schemas.openxmlformats.org/officeDocument/2006/relationships/slide" Target="slides/slide7.xml"/><Relationship Id="rId17" Type="http://schemas.openxmlformats.org/officeDocument/2006/relationships/font" Target="fonts/Montserrat-boldItalic.fntdata"/><Relationship Id="rId7" Type="http://schemas.openxmlformats.org/officeDocument/2006/relationships/slide" Target="slides/slide2.xml"/><Relationship Id="rId2" Type="http://schemas.openxmlformats.org/officeDocument/2006/relationships/viewProps" Target="viewProps.xml"/><Relationship Id="rId16" Type="http://schemas.openxmlformats.org/officeDocument/2006/relationships/font" Target="fonts/Montserrat-italic.fntdata"/><Relationship Id="rId20" Type="http://schemas.openxmlformats.org/officeDocument/2006/relationships/customXml" Target="../customXml/item3.xml"/><Relationship Id="rId11" Type="http://schemas.openxmlformats.org/officeDocument/2006/relationships/slide" Target="slides/slide6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5" Type="http://schemas.openxmlformats.org/officeDocument/2006/relationships/font" Target="fonts/Montserrat-bold.fntdata"/><Relationship Id="rId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customXml" Target="../customXml/item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Montserra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a925a7a1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a925a7a1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a925a7a1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a925a7a1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a925a7a1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a925a7a1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a925a7a1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a925a7a1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a95e8461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a95e8461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aa572d85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aa572d85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b2448d21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b2448d21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11.png"/><Relationship Id="rId5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7940" l="0" r="0" t="19742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15725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3077950" y="146675"/>
            <a:ext cx="60660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Road-Building</a:t>
            </a:r>
            <a:endParaRPr sz="60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4564775" y="-61450"/>
            <a:ext cx="73389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075" y="4341754"/>
            <a:ext cx="3276200" cy="67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ctrTitle"/>
          </p:nvPr>
        </p:nvSpPr>
        <p:spPr>
          <a:xfrm>
            <a:off x="253733" y="98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>
            <p:ph idx="1" type="subTitle"/>
          </p:nvPr>
        </p:nvSpPr>
        <p:spPr>
          <a:xfrm>
            <a:off x="253725" y="21880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7940" l="0" r="0" t="19742"/>
          <a:stretch/>
        </p:blipFill>
        <p:spPr>
          <a:xfrm>
            <a:off x="-5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-50" y="146675"/>
            <a:ext cx="91440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Slope</a:t>
            </a:r>
            <a:endParaRPr sz="60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9" name="Google Shape;69;p14"/>
          <p:cNvCxnSpPr/>
          <p:nvPr/>
        </p:nvCxnSpPr>
        <p:spPr>
          <a:xfrm>
            <a:off x="1279250" y="1704925"/>
            <a:ext cx="4307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" name="Google Shape;70;p14"/>
          <p:cNvCxnSpPr/>
          <p:nvPr/>
        </p:nvCxnSpPr>
        <p:spPr>
          <a:xfrm>
            <a:off x="1295825" y="1704925"/>
            <a:ext cx="16500" cy="51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" name="Google Shape;71;p14"/>
          <p:cNvSpPr txBox="1"/>
          <p:nvPr/>
        </p:nvSpPr>
        <p:spPr>
          <a:xfrm>
            <a:off x="732600" y="1833325"/>
            <a:ext cx="5052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ft</a:t>
            </a:r>
            <a:endParaRPr/>
          </a:p>
        </p:txBody>
      </p:sp>
      <p:cxnSp>
        <p:nvCxnSpPr>
          <p:cNvPr id="72" name="Google Shape;72;p14"/>
          <p:cNvCxnSpPr/>
          <p:nvPr/>
        </p:nvCxnSpPr>
        <p:spPr>
          <a:xfrm flipH="1" rot="10800000">
            <a:off x="393025" y="1526875"/>
            <a:ext cx="7181100" cy="869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" name="Google Shape;73;p14"/>
          <p:cNvSpPr txBox="1"/>
          <p:nvPr/>
        </p:nvSpPr>
        <p:spPr>
          <a:xfrm>
            <a:off x="2607775" y="1356250"/>
            <a:ext cx="7422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</a:t>
            </a:r>
            <a:r>
              <a:rPr lang="en"/>
              <a:t> ft</a:t>
            </a:r>
            <a:endParaRPr/>
          </a:p>
        </p:txBody>
      </p:sp>
      <p:sp>
        <p:nvSpPr>
          <p:cNvPr id="74" name="Google Shape;74;p14"/>
          <p:cNvSpPr txBox="1"/>
          <p:nvPr/>
        </p:nvSpPr>
        <p:spPr>
          <a:xfrm rot="-351340">
            <a:off x="1748395" y="1807940"/>
            <a:ext cx="1237960" cy="34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2 % Slope</a:t>
            </a:r>
            <a:endParaRPr/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0025" y="2338600"/>
            <a:ext cx="4684376" cy="263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b="7940" l="0" r="0" t="19742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-50" y="146675"/>
            <a:ext cx="91440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Horizontal Curve</a:t>
            </a:r>
            <a:endParaRPr sz="60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4100" y="1307475"/>
            <a:ext cx="6086075" cy="347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b="7940" l="0" r="0" t="19742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-50" y="146675"/>
            <a:ext cx="91440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Horizontal</a:t>
            </a:r>
            <a:r>
              <a:rPr lang="en" sz="60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 Curve</a:t>
            </a:r>
            <a:endParaRPr sz="60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3272" y="1236425"/>
            <a:ext cx="2815250" cy="37536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166925" y="1193150"/>
            <a:ext cx="5551500" cy="13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Lombard Street, San Francisco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Prior to construction of curves, street was straight with 27% slope.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curves (also called switchbacks), road has 16% slope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Sidewalks consist of 250 steps on each side.</a:t>
            </a:r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1750" y="2217075"/>
            <a:ext cx="3191525" cy="24915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1222475" y="4708600"/>
            <a:ext cx="29814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1933, before flowers were planted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7"/>
          <p:cNvPicPr preferRelativeResize="0"/>
          <p:nvPr/>
        </p:nvPicPr>
        <p:blipFill rotWithShape="1">
          <a:blip r:embed="rId3">
            <a:alphaModFix/>
          </a:blip>
          <a:srcRect b="7940" l="0" r="0" t="19742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-50" y="146675"/>
            <a:ext cx="91440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Cut and Fill</a:t>
            </a:r>
            <a:endParaRPr sz="60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96" y="1312846"/>
            <a:ext cx="4926299" cy="33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6400" y="148925"/>
            <a:ext cx="2229100" cy="297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3525" y="3257650"/>
            <a:ext cx="4806224" cy="1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18"/>
          <p:cNvPicPr preferRelativeResize="0"/>
          <p:nvPr/>
        </p:nvPicPr>
        <p:blipFill rotWithShape="1">
          <a:blip r:embed="rId3">
            <a:alphaModFix/>
          </a:blip>
          <a:srcRect b="7940" l="0" r="0" t="19742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-50" y="146675"/>
            <a:ext cx="91440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Cut and Fill</a:t>
            </a:r>
            <a:endParaRPr sz="60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5349" y="780920"/>
            <a:ext cx="3794399" cy="284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5537" y="2711650"/>
            <a:ext cx="3670576" cy="236754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385475" y="1175875"/>
            <a:ext cx="4610700" cy="16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Sideling Hill Road Cut (MD)</a:t>
            </a:r>
            <a:endParaRPr b="1" sz="18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 years to complete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340 feet deep (30 story building)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4.5 million cubic yards (10 million tons) of rock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Most of the material was crushed into gravel and used in adjacent roadways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/>
          <p:cNvSpPr txBox="1"/>
          <p:nvPr/>
        </p:nvSpPr>
        <p:spPr>
          <a:xfrm>
            <a:off x="5175350" y="4116850"/>
            <a:ext cx="30522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How many dump trucks?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19"/>
          <p:cNvPicPr preferRelativeResize="0"/>
          <p:nvPr/>
        </p:nvPicPr>
        <p:blipFill rotWithShape="1">
          <a:blip r:embed="rId3">
            <a:alphaModFix/>
          </a:blip>
          <a:srcRect b="7940" l="0" r="0" t="19742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 txBox="1"/>
          <p:nvPr/>
        </p:nvSpPr>
        <p:spPr>
          <a:xfrm>
            <a:off x="-50" y="146675"/>
            <a:ext cx="91440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Cut and Fill</a:t>
            </a:r>
            <a:endParaRPr sz="60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9"/>
          <p:cNvSpPr txBox="1"/>
          <p:nvPr/>
        </p:nvSpPr>
        <p:spPr>
          <a:xfrm>
            <a:off x="4106075" y="4111575"/>
            <a:ext cx="40626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35,000 Giant Dump Trucks</a:t>
            </a:r>
            <a:endParaRPr sz="2400"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500" y="2482900"/>
            <a:ext cx="3406950" cy="255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7650" y="452225"/>
            <a:ext cx="381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772250" y="1269788"/>
            <a:ext cx="43554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400</a:t>
            </a:r>
            <a:r>
              <a:rPr lang="en" sz="2400"/>
              <a:t>,000 Regular Dump Trucks</a:t>
            </a:r>
            <a:endParaRPr sz="2400"/>
          </a:p>
        </p:txBody>
      </p:sp>
      <p:sp>
        <p:nvSpPr>
          <p:cNvPr id="132" name="Google Shape;132;p19"/>
          <p:cNvSpPr txBox="1"/>
          <p:nvPr/>
        </p:nvSpPr>
        <p:spPr>
          <a:xfrm>
            <a:off x="4237400" y="2571750"/>
            <a:ext cx="748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OR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0"/>
          <p:cNvPicPr preferRelativeResize="0"/>
          <p:nvPr/>
        </p:nvPicPr>
        <p:blipFill rotWithShape="1">
          <a:blip r:embed="rId3">
            <a:alphaModFix/>
          </a:blip>
          <a:srcRect b="7940" l="0" r="0" t="19742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/>
          <p:nvPr/>
        </p:nvSpPr>
        <p:spPr>
          <a:xfrm>
            <a:off x="-50" y="146675"/>
            <a:ext cx="91440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Culverts</a:t>
            </a:r>
            <a:endParaRPr sz="60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20"/>
          <p:cNvSpPr txBox="1"/>
          <p:nvPr/>
        </p:nvSpPr>
        <p:spPr>
          <a:xfrm>
            <a:off x="4106075" y="4111575"/>
            <a:ext cx="40626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42" name="Google Shape;142;p20"/>
          <p:cNvSpPr txBox="1"/>
          <p:nvPr/>
        </p:nvSpPr>
        <p:spPr>
          <a:xfrm>
            <a:off x="772250" y="1269788"/>
            <a:ext cx="43554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43" name="Google Shape;143;p20"/>
          <p:cNvSpPr txBox="1"/>
          <p:nvPr/>
        </p:nvSpPr>
        <p:spPr>
          <a:xfrm>
            <a:off x="4237400" y="2571750"/>
            <a:ext cx="748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144" name="Google Shape;14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190426"/>
            <a:ext cx="3842598" cy="288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9" y="79450"/>
            <a:ext cx="4062597" cy="3034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1CF2FAB5DBF44DA86302094257C49B" ma:contentTypeVersion="31" ma:contentTypeDescription="Create a new document." ma:contentTypeScope="" ma:versionID="ad225eee8d151241e850172758f237a7">
  <xsd:schema xmlns:xsd="http://www.w3.org/2001/XMLSchema" xmlns:xs="http://www.w3.org/2001/XMLSchema" xmlns:p="http://schemas.microsoft.com/office/2006/metadata/properties" xmlns:ns1="http://schemas.microsoft.com/sharepoint/v3" xmlns:ns2="4875368b-44b2-4aba-bff5-6546d876b307" xmlns:ns3="aeec3179-62db-417d-a8bd-224f9bcc02ca" targetNamespace="http://schemas.microsoft.com/office/2006/metadata/properties" ma:root="true" ma:fieldsID="43022a5611ad955fd1b6686fef05f78e" ns1:_="" ns2:_="" ns3:_="">
    <xsd:import namespace="http://schemas.microsoft.com/sharepoint/v3"/>
    <xsd:import namespace="4875368b-44b2-4aba-bff5-6546d876b307"/>
    <xsd:import namespace="aeec3179-62db-417d-a8bd-224f9bcc02ca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2:Notes" minOccurs="0"/>
                <xsd:element ref="ns2:Department" minOccurs="0"/>
                <xsd:element ref="ns2:Affiliation" minOccurs="0"/>
                <xsd:element ref="ns2:Department_Academic" minOccurs="0"/>
                <xsd:element ref="ns2:MediaServiceMetadata" minOccurs="0"/>
                <xsd:element ref="ns2:MediaServiceFastMetadata" minOccurs="0"/>
                <xsd:element ref="ns1:_ip_UnifiedCompliancePolicyUIActio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AcademicYear" minOccurs="0"/>
                <xsd:element ref="ns2:Department0" minOccurs="0"/>
                <xsd:element ref="ns2:Us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Disciplin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5368b-44b2-4aba-bff5-6546d876b307" elementFormDefault="qualified">
    <xsd:import namespace="http://schemas.microsoft.com/office/2006/documentManagement/types"/>
    <xsd:import namespace="http://schemas.microsoft.com/office/infopath/2007/PartnerControls"/>
    <xsd:element name="Notes" ma:index="3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Department" ma:index="4" nillable="true" ma:displayName="Program" ma:format="Dropdown" ma:indexed="true" ma:internalName="Department">
      <xsd:simpleType>
        <xsd:restriction base="dms:Choice">
          <xsd:enumeration value="CE-BS"/>
          <xsd:enumeration value="CSE-BS"/>
          <xsd:enumeration value="EE-BS"/>
          <xsd:enumeration value="GEO-AAS"/>
          <xsd:enumeration value="ME-BS"/>
          <xsd:enumeration value="CS-BA"/>
          <xsd:enumeration value="CS-BS"/>
          <xsd:enumeration value="GEO-BS (Developer)"/>
          <xsd:enumeration value="GEO-BS (GIS)"/>
          <xsd:enumeration value="GEO-BS (Surveying)"/>
          <xsd:enumeration value="GEO-MINOR (GIS)"/>
        </xsd:restriction>
      </xsd:simpleType>
    </xsd:element>
    <xsd:element name="Affiliation" ma:index="5" nillable="true" ma:displayName="Affiliation" ma:default="Student" ma:format="Dropdown" ma:internalName="Affiliation">
      <xsd:simpleType>
        <xsd:restriction base="dms:Choice">
          <xsd:enumeration value="Faculty"/>
          <xsd:enumeration value="Student"/>
          <xsd:enumeration value="Staff"/>
          <xsd:enumeration value="Community"/>
        </xsd:restriction>
      </xsd:simpleType>
    </xsd:element>
    <xsd:element name="Department_Academic" ma:index="6" nillable="true" ma:displayName="Department (Academic)" ma:format="Dropdown" ma:internalName="Department_Academic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E"/>
                    <xsd:enumeration value="CSCE"/>
                    <xsd:enumeration value="EE"/>
                    <xsd:enumeration value="GEO"/>
                    <xsd:enumeration value="ME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AcademicYear" ma:index="26" nillable="true" ma:displayName="Academic Year" ma:format="Dropdown" ma:internalName="AcademicYear">
      <xsd:simpleType>
        <xsd:restriction base="dms:Choice">
          <xsd:enumeration value="2020-2021"/>
          <xsd:enumeration value="2019-2020"/>
          <xsd:enumeration value="2018-2019"/>
          <xsd:enumeration value="2017-2018"/>
          <xsd:enumeration value="2016-2017"/>
          <xsd:enumeration value="2015-2016"/>
          <xsd:enumeration value="2014-2015"/>
          <xsd:enumeration value="2013-2014"/>
          <xsd:enumeration value="2012-2013"/>
          <xsd:enumeration value="2011-2012"/>
          <xsd:enumeration value="2010-2011"/>
        </xsd:restriction>
      </xsd:simpleType>
    </xsd:element>
    <xsd:element name="Department0" ma:index="27" nillable="true" ma:displayName="Department" ma:format="Dropdown" ma:internalName="Department0">
      <xsd:simpleType>
        <xsd:restriction base="dms:Choice">
          <xsd:enumeration value="CE"/>
          <xsd:enumeration value="CSE"/>
          <xsd:enumeration value="EE"/>
          <xsd:enumeration value="GEO"/>
          <xsd:enumeration value="ME"/>
          <xsd:enumeration value="CoEng"/>
          <xsd:enumeration value="PM"/>
          <xsd:enumeration value="UAA"/>
          <xsd:enumeration value="N/A"/>
        </xsd:restriction>
      </xsd:simpleType>
    </xsd:element>
    <xsd:element name="Use" ma:index="28" nillable="true" ma:displayName="Use" ma:format="Dropdown" ma:internalName="Use">
      <xsd:simpleType>
        <xsd:restriction base="dms:Choice">
          <xsd:enumeration value="ProDev Seminar"/>
          <xsd:enumeration value="Student Spotlight"/>
          <xsd:enumeration value="FRC Robotics"/>
          <xsd:enumeration value="SEA"/>
          <xsd:enumeration value="Graduation Celebration"/>
          <xsd:enumeration value="Web/Social Media"/>
          <xsd:enumeration value="Video"/>
          <xsd:enumeration value="STEM Talks"/>
          <xsd:enumeration value="General Use"/>
        </xsd:restriction>
      </xsd:simpleType>
    </xsd:element>
    <xsd:element name="MediaLengthInSeconds" ma:index="2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98e39b9f-e49d-4856-a37c-03cf9060ff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3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Discipline" ma:index="35" nillable="true" ma:displayName="Discipline" ma:format="Dropdown" ma:internalName="Disciplin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CE"/>
                        <xsd:enumeration value="ME"/>
                        <xsd:enumeration value="EE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c3179-62db-417d-a8bd-224f9bcc02ca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2" nillable="true" ma:displayName="Taxonomy Catch All Column" ma:hidden="true" ma:list="{42b9fbf2-cb8c-476e-80b3-5c7565a22008}" ma:internalName="TaxCatchAll" ma:showField="CatchAllData" ma:web="aeec3179-62db-417d-a8bd-224f9bcc02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partment_Academic xmlns="4875368b-44b2-4aba-bff5-6546d876b307" xsi:nil="true"/>
    <Affiliation xmlns="4875368b-44b2-4aba-bff5-6546d876b307">Student</Affiliation>
    <_ip_UnifiedCompliancePolicyUIAction xmlns="http://schemas.microsoft.com/sharepoint/v3" xsi:nil="true"/>
    <AcademicYear xmlns="4875368b-44b2-4aba-bff5-6546d876b307" xsi:nil="true"/>
    <Department0 xmlns="4875368b-44b2-4aba-bff5-6546d876b307" xsi:nil="true"/>
    <_ip_UnifiedCompliancePolicyProperties xmlns="http://schemas.microsoft.com/sharepoint/v3" xsi:nil="true"/>
    <Use xmlns="4875368b-44b2-4aba-bff5-6546d876b307" xsi:nil="true"/>
    <Notes xmlns="4875368b-44b2-4aba-bff5-6546d876b307" xsi:nil="true"/>
    <Department xmlns="4875368b-44b2-4aba-bff5-6546d876b307" xsi:nil="true"/>
    <lcf76f155ced4ddcb4097134ff3c332f xmlns="4875368b-44b2-4aba-bff5-6546d876b307">
      <Terms xmlns="http://schemas.microsoft.com/office/infopath/2007/PartnerControls"/>
    </lcf76f155ced4ddcb4097134ff3c332f>
    <TaxCatchAll xmlns="aeec3179-62db-417d-a8bd-224f9bcc02ca" xsi:nil="true"/>
    <Discipline xmlns="4875368b-44b2-4aba-bff5-6546d876b307" xsi:nil="true"/>
  </documentManagement>
</p:properties>
</file>

<file path=customXml/itemProps1.xml><?xml version="1.0" encoding="utf-8"?>
<ds:datastoreItem xmlns:ds="http://schemas.openxmlformats.org/officeDocument/2006/customXml" ds:itemID="{80E65700-407B-4089-AF1C-4B7DE1540884}"/>
</file>

<file path=customXml/itemProps2.xml><?xml version="1.0" encoding="utf-8"?>
<ds:datastoreItem xmlns:ds="http://schemas.openxmlformats.org/officeDocument/2006/customXml" ds:itemID="{D2D0971A-89D3-4957-8AA6-3A76EA44CDF7}"/>
</file>

<file path=customXml/itemProps3.xml><?xml version="1.0" encoding="utf-8"?>
<ds:datastoreItem xmlns:ds="http://schemas.openxmlformats.org/officeDocument/2006/customXml" ds:itemID="{406D0639-2810-4C8B-B1F6-1DA55173908C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0x010100E21CF2FAB5DBF44DA86302094257C49B</vt:lpwstr>
  </property>
</Properties>
</file>