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26" Type="http://schemas.openxmlformats.org/officeDocument/2006/relationships/customXml" Target="../customXml/item3.xml"/><Relationship Id="rId21" Type="http://schemas.openxmlformats.org/officeDocument/2006/relationships/font" Target="fonts/Montserrat-bold.fntdata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5" Type="http://schemas.openxmlformats.org/officeDocument/2006/relationships/customXml" Target="../customXml/item2.xml"/><Relationship Id="rId20" Type="http://schemas.openxmlformats.org/officeDocument/2006/relationships/font" Target="fonts/Montserrat-regular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24" Type="http://schemas.openxmlformats.org/officeDocument/2006/relationships/customXml" Target="../customXml/item1.xml"/><Relationship Id="rId23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font" Target="fonts/Montserrat-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aa9c96fc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aa9c96fc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aa9c96fc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aa9c96fc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aa9c96fc5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aa9c96fc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aa9c96fc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aa9c96fc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aa9c96fc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aa9c96fc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aa9c96fc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aa9c96fc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aa9c96fc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aa9c96fc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aa9c96fc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aa9c96fc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aa9c96fc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aa9c96fc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aa9c96fc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aa9c96fc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aa9c96fc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aa9c96fc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aa9c96fc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aa9c96fc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aa9c96fc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aa9c96fc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25" y="401900"/>
            <a:ext cx="3622025" cy="36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849275" y="955263"/>
            <a:ext cx="6066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Pipe</a:t>
            </a:r>
            <a:endParaRPr sz="72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Networks</a:t>
            </a:r>
            <a:endParaRPr sz="72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3900" y="4088979"/>
            <a:ext cx="3276200" cy="6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/>
        </p:nvSpPr>
        <p:spPr>
          <a:xfrm>
            <a:off x="282700" y="286200"/>
            <a:ext cx="8504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Chemical</a:t>
            </a: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 Engineering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238" y="1250200"/>
            <a:ext cx="5545514" cy="369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282700" y="286200"/>
            <a:ext cx="8504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Aerospace</a:t>
            </a: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 Engineering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8275" y="1279925"/>
            <a:ext cx="5587431" cy="36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282700" y="286200"/>
            <a:ext cx="8504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Water </a:t>
            </a:r>
            <a:r>
              <a:rPr lang="en" sz="36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Engineering</a:t>
            </a:r>
            <a:endParaRPr sz="36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400" y="1308125"/>
            <a:ext cx="6571200" cy="36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400" y="1029625"/>
            <a:ext cx="5839198" cy="389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319650" y="0"/>
            <a:ext cx="8504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Pipe Networks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/>
        </p:nvSpPr>
        <p:spPr>
          <a:xfrm>
            <a:off x="319650" y="0"/>
            <a:ext cx="8504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Pipe Systems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350" y="715775"/>
            <a:ext cx="3541650" cy="35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00" y="1799875"/>
            <a:ext cx="2783000" cy="27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32625"/>
            <a:ext cx="2610875" cy="26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6">
            <a:alphaModFix/>
          </a:blip>
          <a:srcRect b="8850" l="0" r="0" t="0"/>
          <a:stretch/>
        </p:blipFill>
        <p:spPr>
          <a:xfrm>
            <a:off x="1898175" y="856200"/>
            <a:ext cx="3265350" cy="21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7425" y="3118750"/>
            <a:ext cx="1845725" cy="18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864900" y="1654075"/>
            <a:ext cx="7414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What do engineers do?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864900" y="286200"/>
            <a:ext cx="7414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Civil Engineers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9250" y="1250200"/>
            <a:ext cx="590550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864900" y="286200"/>
            <a:ext cx="7414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Structural</a:t>
            </a: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 Engineers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3988" y="1220475"/>
            <a:ext cx="5596024" cy="371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864900" y="286200"/>
            <a:ext cx="74142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Mechanical </a:t>
            </a: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Engineers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975" y="1231600"/>
            <a:ext cx="5044050" cy="37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476000" y="286200"/>
            <a:ext cx="8103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Environmental</a:t>
            </a: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 Engineers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75" y="1416225"/>
            <a:ext cx="6146850" cy="345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476000" y="286200"/>
            <a:ext cx="8103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Computer Science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800" y="1294800"/>
            <a:ext cx="4928399" cy="36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476000" y="286200"/>
            <a:ext cx="8103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Electrical Engineering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1738" y="1294800"/>
            <a:ext cx="6600536" cy="36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282700" y="286200"/>
            <a:ext cx="8504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Geotechnical</a:t>
            </a:r>
            <a:r>
              <a:rPr lang="en" sz="4800">
                <a:solidFill>
                  <a:srgbClr val="25583E"/>
                </a:solidFill>
                <a:latin typeface="Montserrat"/>
                <a:ea typeface="Montserrat"/>
                <a:cs typeface="Montserrat"/>
                <a:sym typeface="Montserrat"/>
              </a:rPr>
              <a:t> Engineering</a:t>
            </a:r>
            <a:endParaRPr sz="4800">
              <a:solidFill>
                <a:srgbClr val="25583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125" y="1265050"/>
            <a:ext cx="6745748" cy="36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1CF2FAB5DBF44DA86302094257C49B" ma:contentTypeVersion="31" ma:contentTypeDescription="Create a new document." ma:contentTypeScope="" ma:versionID="ad225eee8d151241e850172758f237a7">
  <xsd:schema xmlns:xsd="http://www.w3.org/2001/XMLSchema" xmlns:xs="http://www.w3.org/2001/XMLSchema" xmlns:p="http://schemas.microsoft.com/office/2006/metadata/properties" xmlns:ns1="http://schemas.microsoft.com/sharepoint/v3" xmlns:ns2="4875368b-44b2-4aba-bff5-6546d876b307" xmlns:ns3="aeec3179-62db-417d-a8bd-224f9bcc02ca" targetNamespace="http://schemas.microsoft.com/office/2006/metadata/properties" ma:root="true" ma:fieldsID="43022a5611ad955fd1b6686fef05f78e" ns1:_="" ns2:_="" ns3:_="">
    <xsd:import namespace="http://schemas.microsoft.com/sharepoint/v3"/>
    <xsd:import namespace="4875368b-44b2-4aba-bff5-6546d876b307"/>
    <xsd:import namespace="aeec3179-62db-417d-a8bd-224f9bcc02ca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2:Notes" minOccurs="0"/>
                <xsd:element ref="ns2:Department" minOccurs="0"/>
                <xsd:element ref="ns2:Affiliation" minOccurs="0"/>
                <xsd:element ref="ns2:Department_Academic" minOccurs="0"/>
                <xsd:element ref="ns2:MediaServiceMetadata" minOccurs="0"/>
                <xsd:element ref="ns2:MediaServiceFastMetadata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AcademicYear" minOccurs="0"/>
                <xsd:element ref="ns2:Department0" minOccurs="0"/>
                <xsd:element ref="ns2:Us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Disciplin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5368b-44b2-4aba-bff5-6546d876b307" elementFormDefault="qualified">
    <xsd:import namespace="http://schemas.microsoft.com/office/2006/documentManagement/types"/>
    <xsd:import namespace="http://schemas.microsoft.com/office/infopath/2007/PartnerControls"/>
    <xsd:element name="Notes" ma:index="3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Department" ma:index="4" nillable="true" ma:displayName="Program" ma:format="Dropdown" ma:indexed="true" ma:internalName="Department">
      <xsd:simpleType>
        <xsd:restriction base="dms:Choice">
          <xsd:enumeration value="CE-BS"/>
          <xsd:enumeration value="CSE-BS"/>
          <xsd:enumeration value="EE-BS"/>
          <xsd:enumeration value="GEO-AAS"/>
          <xsd:enumeration value="ME-BS"/>
          <xsd:enumeration value="CS-BA"/>
          <xsd:enumeration value="CS-BS"/>
          <xsd:enumeration value="GEO-BS (Developer)"/>
          <xsd:enumeration value="GEO-BS (GIS)"/>
          <xsd:enumeration value="GEO-BS (Surveying)"/>
          <xsd:enumeration value="GEO-MINOR (GIS)"/>
        </xsd:restriction>
      </xsd:simpleType>
    </xsd:element>
    <xsd:element name="Affiliation" ma:index="5" nillable="true" ma:displayName="Affiliation" ma:default="Student" ma:format="Dropdown" ma:internalName="Affiliation">
      <xsd:simpleType>
        <xsd:restriction base="dms:Choice">
          <xsd:enumeration value="Faculty"/>
          <xsd:enumeration value="Student"/>
          <xsd:enumeration value="Staff"/>
          <xsd:enumeration value="Community"/>
        </xsd:restriction>
      </xsd:simpleType>
    </xsd:element>
    <xsd:element name="Department_Academic" ma:index="6" nillable="true" ma:displayName="Department (Academic)" ma:format="Dropdown" ma:internalName="Department_Academ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E"/>
                    <xsd:enumeration value="CSCE"/>
                    <xsd:enumeration value="EE"/>
                    <xsd:enumeration value="GEO"/>
                    <xsd:enumeration value="M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cademicYear" ma:index="26" nillable="true" ma:displayName="Academic Year" ma:format="Dropdown" ma:internalName="AcademicYear">
      <xsd:simpleType>
        <xsd:restriction base="dms:Choice">
          <xsd:enumeration value="2020-2021"/>
          <xsd:enumeration value="2019-2020"/>
          <xsd:enumeration value="2018-2019"/>
          <xsd:enumeration value="2017-2018"/>
          <xsd:enumeration value="2016-2017"/>
          <xsd:enumeration value="2015-2016"/>
          <xsd:enumeration value="2014-2015"/>
          <xsd:enumeration value="2013-2014"/>
          <xsd:enumeration value="2012-2013"/>
          <xsd:enumeration value="2011-2012"/>
          <xsd:enumeration value="2010-2011"/>
        </xsd:restriction>
      </xsd:simpleType>
    </xsd:element>
    <xsd:element name="Department0" ma:index="27" nillable="true" ma:displayName="Department" ma:format="Dropdown" ma:internalName="Department0">
      <xsd:simpleType>
        <xsd:restriction base="dms:Choice">
          <xsd:enumeration value="CE"/>
          <xsd:enumeration value="CSE"/>
          <xsd:enumeration value="EE"/>
          <xsd:enumeration value="GEO"/>
          <xsd:enumeration value="ME"/>
          <xsd:enumeration value="CoEng"/>
          <xsd:enumeration value="PM"/>
          <xsd:enumeration value="UAA"/>
          <xsd:enumeration value="N/A"/>
        </xsd:restriction>
      </xsd:simpleType>
    </xsd:element>
    <xsd:element name="Use" ma:index="28" nillable="true" ma:displayName="Use" ma:format="Dropdown" ma:internalName="Use">
      <xsd:simpleType>
        <xsd:restriction base="dms:Choice">
          <xsd:enumeration value="ProDev Seminar"/>
          <xsd:enumeration value="Student Spotlight"/>
          <xsd:enumeration value="FRC Robotics"/>
          <xsd:enumeration value="SEA"/>
          <xsd:enumeration value="Graduation Celebration"/>
          <xsd:enumeration value="Web/Social Media"/>
          <xsd:enumeration value="Video"/>
          <xsd:enumeration value="STEM Talks"/>
          <xsd:enumeration value="General Use"/>
        </xsd:restriction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98e39b9f-e49d-4856-a37c-03cf9060ff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iscipline" ma:index="35" nillable="true" ma:displayName="Discipline" ma:format="Dropdown" ma:internalName="Disciplin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E"/>
                        <xsd:enumeration value="ME"/>
                        <xsd:enumeration value="EE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c3179-62db-417d-a8bd-224f9bcc02c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2" nillable="true" ma:displayName="Taxonomy Catch All Column" ma:hidden="true" ma:list="{42b9fbf2-cb8c-476e-80b3-5c7565a22008}" ma:internalName="TaxCatchAll" ma:showField="CatchAllData" ma:web="aeec3179-62db-417d-a8bd-224f9bcc02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AcademicYear xmlns="4875368b-44b2-4aba-bff5-6546d876b307" xsi:nil="true"/>
    <Department0 xmlns="4875368b-44b2-4aba-bff5-6546d876b307" xsi:nil="true"/>
    <Department_Academic xmlns="4875368b-44b2-4aba-bff5-6546d876b307">CE</Department_Academic>
    <_ip_UnifiedCompliancePolicyProperties xmlns="http://schemas.microsoft.com/sharepoint/v3" xsi:nil="true"/>
    <Use xmlns="4875368b-44b2-4aba-bff5-6546d876b307" xsi:nil="true"/>
    <Notes xmlns="4875368b-44b2-4aba-bff5-6546d876b307" xsi:nil="true"/>
    <Affiliation xmlns="4875368b-44b2-4aba-bff5-6546d876b307">Student</Affiliation>
    <Department xmlns="4875368b-44b2-4aba-bff5-6546d876b307" xsi:nil="true"/>
    <lcf76f155ced4ddcb4097134ff3c332f xmlns="4875368b-44b2-4aba-bff5-6546d876b307">
      <Terms xmlns="http://schemas.microsoft.com/office/infopath/2007/PartnerControls"/>
    </lcf76f155ced4ddcb4097134ff3c332f>
    <TaxCatchAll xmlns="aeec3179-62db-417d-a8bd-224f9bcc02ca" xsi:nil="true"/>
    <Discipline xmlns="4875368b-44b2-4aba-bff5-6546d876b307" xsi:nil="true"/>
  </documentManagement>
</p:properties>
</file>

<file path=customXml/itemProps1.xml><?xml version="1.0" encoding="utf-8"?>
<ds:datastoreItem xmlns:ds="http://schemas.openxmlformats.org/officeDocument/2006/customXml" ds:itemID="{4CE451F8-58D9-4025-AC67-07AE44574BE2}"/>
</file>

<file path=customXml/itemProps2.xml><?xml version="1.0" encoding="utf-8"?>
<ds:datastoreItem xmlns:ds="http://schemas.openxmlformats.org/officeDocument/2006/customXml" ds:itemID="{DC4FE6C3-6CF0-44EE-9D16-85F75518CC85}"/>
</file>

<file path=customXml/itemProps3.xml><?xml version="1.0" encoding="utf-8"?>
<ds:datastoreItem xmlns:ds="http://schemas.openxmlformats.org/officeDocument/2006/customXml" ds:itemID="{DF8A8E10-CE6E-49A6-ADAA-D834F8615954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0x010100E21CF2FAB5DBF44DA86302094257C49B</vt:lpwstr>
  </property>
</Properties>
</file>