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Roboto Condense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font" Target="fonts/RobotoCondensed-italic.fntdata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RobotoCondensed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3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Roboto-bold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RobotoCondensed-regular.fntdata"/><Relationship Id="rId37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1.xml"/><Relationship Id="rId31" Type="http://schemas.openxmlformats.org/officeDocument/2006/relationships/font" Target="fonts/Roboto-bold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Roboto-italic.fntdata"/><Relationship Id="rId35" Type="http://schemas.openxmlformats.org/officeDocument/2006/relationships/font" Target="fonts/RobotoCondensed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2fb0e4e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2fb0e4e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2fb0e4e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2fb0e4e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02fb0e4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02fb0e4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cebd5cd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cebd5cd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2fb0e4e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2fb0e4e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b00b568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b00b568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b00b568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b00b568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b00b568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b00b568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video to start at 1:31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2fb0e4e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02fb0e4e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80ff404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80ff404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02fb0e4e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02fb0e4e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3b00b5689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3b00b5689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80ff4049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80ff4049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a12c8c33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a12c8c33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used as an example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199ed158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199ed158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a12c8c33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a12c8c33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0a75946f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0a75946f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3c503d44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3c503d44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02fb0e4e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02fb0e4e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2fb0e4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2fb0e4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02fb0e4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02fb0e4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C42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iN7airweKnOTRK1KvQdqYq51q3Yqd8uK/view" TargetMode="External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zIgAFqUUW999N1ssgCT0dyVkKR2OfvwC/view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dUhiDctsyfs" TargetMode="External"/><Relationship Id="rId4" Type="http://schemas.openxmlformats.org/officeDocument/2006/relationships/hyperlink" Target="http://drive.google.com/file/d/18uTLvh3V-2lBJF2Rq24guAgZr9OO2aJF/view" TargetMode="External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ni0wag9Zaeu2IFI3dPp5GDM2LMhsCXMD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12250" y="3308725"/>
            <a:ext cx="57195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Mechanical Engineering through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Roboto Condensed"/>
                <a:ea typeface="Roboto Condensed"/>
                <a:cs typeface="Roboto Condensed"/>
                <a:sym typeface="Roboto Condensed"/>
              </a:rPr>
              <a:t>Mini Straw Rockets</a:t>
            </a:r>
            <a:r>
              <a:rPr b="1" lang="en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3449" l="0" r="0" t="26905"/>
          <a:stretch/>
        </p:blipFill>
        <p:spPr>
          <a:xfrm>
            <a:off x="0" y="394900"/>
            <a:ext cx="9144000" cy="2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025" y="4465150"/>
            <a:ext cx="2943952" cy="6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8130" l="0" r="0" t="0"/>
          <a:stretch/>
        </p:blipFill>
        <p:spPr>
          <a:xfrm>
            <a:off x="0" y="0"/>
            <a:ext cx="9144000" cy="31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Sharing Findings</a:t>
            </a:r>
            <a:endParaRPr b="1" sz="4200"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49425" y="2226750"/>
            <a:ext cx="8520600" cy="30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Did your rocket fly differently after your modifications?</a:t>
            </a:r>
            <a:endParaRPr sz="2400">
              <a:solidFill>
                <a:srgbClr val="000000"/>
              </a:solidFill>
            </a:endParaRPr>
          </a:p>
          <a:p>
            <a:pPr indent="-381000" lvl="0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" sz="2400">
                <a:solidFill>
                  <a:srgbClr val="000000"/>
                </a:solidFill>
              </a:rPr>
              <a:t>Did it fly further? Did it fly straighter?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Did your results support your hypothesis?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Your final challenge: design a new rocket that can hit a target.</a:t>
            </a:r>
            <a:endParaRPr b="1"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194550" y="96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</a:t>
            </a: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lang="en"/>
              <a:t>3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9" name="Google Shape;129;p24"/>
          <p:cNvSpPr txBox="1"/>
          <p:nvPr>
            <p:ph idx="1" type="subTitle"/>
          </p:nvPr>
        </p:nvSpPr>
        <p:spPr>
          <a:xfrm>
            <a:off x="194550" y="15792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Design a new mini straw rocket.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2" type="body"/>
          </p:nvPr>
        </p:nvSpPr>
        <p:spPr>
          <a:xfrm>
            <a:off x="4939500" y="358050"/>
            <a:ext cx="3837000" cy="44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You must sketch your new design before you start building!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40940" l="0" r="0" t="40403"/>
          <a:stretch/>
        </p:blipFill>
        <p:spPr>
          <a:xfrm>
            <a:off x="-137700" y="0"/>
            <a:ext cx="4709702" cy="3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50" y="2286486"/>
            <a:ext cx="4045200" cy="2704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93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Engineering Design Process</a:t>
            </a:r>
            <a:endParaRPr b="1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8" name="Google Shape;138;p25" title="The Engineering Process_ Crash Course Kids 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800" y="859050"/>
            <a:ext cx="7210400" cy="40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Engineering Concept: </a:t>
            </a:r>
            <a:r>
              <a:rPr b="1" lang="en" sz="4200"/>
              <a:t>Energy</a:t>
            </a:r>
            <a:endParaRPr b="1" sz="4200"/>
          </a:p>
        </p:txBody>
      </p:sp>
      <p:pic>
        <p:nvPicPr>
          <p:cNvPr id="145" name="Google Shape;145;p26" title="Energ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5939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Engineering Concept: Energy</a:t>
            </a:r>
            <a:endParaRPr b="1" sz="4200"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76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There are two types of energy: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" sz="2400">
                <a:solidFill>
                  <a:schemeClr val="dk1"/>
                </a:solidFill>
              </a:rPr>
              <a:t>Potential energy </a:t>
            </a:r>
            <a:r>
              <a:rPr lang="en" sz="2400">
                <a:solidFill>
                  <a:schemeClr val="dk1"/>
                </a:solidFill>
              </a:rPr>
              <a:t>is the energy stored in an object.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" sz="2400">
                <a:solidFill>
                  <a:schemeClr val="dk1"/>
                </a:solidFill>
              </a:rPr>
              <a:t>Kinetic energy</a:t>
            </a:r>
            <a:r>
              <a:rPr lang="en" sz="2400">
                <a:solidFill>
                  <a:schemeClr val="dk1"/>
                </a:solidFill>
              </a:rPr>
              <a:t> is the energy from an object’s motion.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What kind of energy is in our sling shots?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What kind of energy does our rocket have when it flies?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Engineering Concept: Energy</a:t>
            </a:r>
            <a:endParaRPr b="1" sz="4200"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76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When we stretch the rubber band in the slingshot, it has </a:t>
            </a:r>
            <a:r>
              <a:rPr b="1" lang="en" sz="2400">
                <a:solidFill>
                  <a:schemeClr val="dk1"/>
                </a:solidFill>
              </a:rPr>
              <a:t>potential energy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When we release the slingshot, the rubber band pushes the rocket into the air, and that </a:t>
            </a:r>
            <a:r>
              <a:rPr b="1" lang="en" sz="2400">
                <a:solidFill>
                  <a:schemeClr val="dk1"/>
                </a:solidFill>
              </a:rPr>
              <a:t>potential energy</a:t>
            </a:r>
            <a:r>
              <a:rPr lang="en" sz="2400">
                <a:solidFill>
                  <a:schemeClr val="dk1"/>
                </a:solidFill>
              </a:rPr>
              <a:t> is </a:t>
            </a:r>
            <a:r>
              <a:rPr b="1" lang="en" sz="2400">
                <a:solidFill>
                  <a:schemeClr val="dk1"/>
                </a:solidFill>
              </a:rPr>
              <a:t>transformed </a:t>
            </a:r>
            <a:r>
              <a:rPr lang="en" sz="2400">
                <a:solidFill>
                  <a:schemeClr val="dk1"/>
                </a:solidFill>
              </a:rPr>
              <a:t>into </a:t>
            </a:r>
            <a:r>
              <a:rPr b="1" lang="en" sz="2400">
                <a:solidFill>
                  <a:schemeClr val="dk1"/>
                </a:solidFill>
              </a:rPr>
              <a:t>kinetic energy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Engineering Concept: Air Drag</a:t>
            </a:r>
            <a:endParaRPr b="1" sz="4200"/>
          </a:p>
        </p:txBody>
      </p:sp>
      <p:sp>
        <p:nvSpPr>
          <p:cNvPr id="166" name="Google Shape;166;p29"/>
          <p:cNvSpPr txBox="1"/>
          <p:nvPr/>
        </p:nvSpPr>
        <p:spPr>
          <a:xfrm>
            <a:off x="810225" y="46327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“Air Flow and Flow Separation” from NASA Langley CRGIS on YouTube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https://www.youtube.com/watch?v=dUhiDctsyfs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7" name="Google Shape;167;p29" title="Air Flow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5201" y="1572725"/>
            <a:ext cx="4073600" cy="30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Engineering Concept: Momentum</a:t>
            </a:r>
            <a:endParaRPr b="1" sz="4200"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76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Momentum </a:t>
            </a:r>
            <a:r>
              <a:rPr lang="en" sz="2400">
                <a:solidFill>
                  <a:srgbClr val="000000"/>
                </a:solidFill>
              </a:rPr>
              <a:t>is the ability of an object to resist changes in its motion.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An object with more momentum is harder to stop moving.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momentum = mass x velocity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more </a:t>
            </a:r>
            <a:r>
              <a:rPr b="1" lang="en" sz="2400">
                <a:solidFill>
                  <a:srgbClr val="000000"/>
                </a:solidFill>
              </a:rPr>
              <a:t>mass</a:t>
            </a:r>
            <a:r>
              <a:rPr lang="en" sz="2400">
                <a:solidFill>
                  <a:srgbClr val="000000"/>
                </a:solidFill>
              </a:rPr>
              <a:t> we added to our rockets, the more </a:t>
            </a:r>
            <a:r>
              <a:rPr b="1" lang="en" sz="2400">
                <a:solidFill>
                  <a:srgbClr val="000000"/>
                </a:solidFill>
              </a:rPr>
              <a:t>momentum</a:t>
            </a:r>
            <a:r>
              <a:rPr lang="en" sz="2400">
                <a:solidFill>
                  <a:srgbClr val="000000"/>
                </a:solidFill>
              </a:rPr>
              <a:t> they had. That meant they were less affected by </a:t>
            </a:r>
            <a:r>
              <a:rPr b="1" lang="en" sz="2400">
                <a:solidFill>
                  <a:srgbClr val="000000"/>
                </a:solidFill>
              </a:rPr>
              <a:t>air drag</a:t>
            </a:r>
            <a:r>
              <a:rPr lang="en" sz="2400">
                <a:solidFill>
                  <a:srgbClr val="000000"/>
                </a:solidFill>
              </a:rPr>
              <a:t>, so they could fly further.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265500" y="2790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Mechanical Engineering?</a:t>
            </a:r>
            <a:endParaRPr sz="38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0" name="Google Shape;180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4734900" y="1574325"/>
            <a:ext cx="43062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Mechanical engineers use math and science to design, build, and improve machines and tools.</a:t>
            </a:r>
            <a:endParaRPr sz="24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69" y="2059073"/>
            <a:ext cx="4084245" cy="27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17025" y="1597338"/>
            <a:ext cx="4319400" cy="14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is engineering?</a:t>
            </a:r>
            <a:endParaRPr b="1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583D"/>
                </a:solidFill>
              </a:rPr>
              <a:t>Today we are all engineers.</a:t>
            </a:r>
            <a:endParaRPr b="1" sz="2400">
              <a:solidFill>
                <a:srgbClr val="0058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583D"/>
                </a:solidFill>
              </a:rPr>
              <a:t>But what to engineers do?</a:t>
            </a:r>
            <a:endParaRPr b="1" sz="2400">
              <a:solidFill>
                <a:srgbClr val="0058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58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Engineers use math, science, and technology to solve problems and improve existing solutions.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307700"/>
            <a:ext cx="85206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Almost everything that moves has been created or improved by mechanical engineers.</a:t>
            </a:r>
            <a:endParaRPr sz="2400"/>
          </a:p>
        </p:txBody>
      </p:sp>
      <p:sp>
        <p:nvSpPr>
          <p:cNvPr id="189" name="Google Shape;189;p32"/>
          <p:cNvSpPr txBox="1"/>
          <p:nvPr/>
        </p:nvSpPr>
        <p:spPr>
          <a:xfrm>
            <a:off x="311700" y="1578550"/>
            <a:ext cx="8520600" cy="3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Roboto Condensed"/>
                <a:ea typeface="Roboto Condensed"/>
                <a:cs typeface="Roboto Condensed"/>
                <a:sym typeface="Roboto Condensed"/>
              </a:rPr>
              <a:t>🚙🛩⛴	</a:t>
            </a:r>
            <a:r>
              <a:rPr lang="en" sz="6000">
                <a:latin typeface="Roboto Condensed"/>
                <a:ea typeface="Roboto Condensed"/>
                <a:cs typeface="Roboto Condensed"/>
                <a:sym typeface="Roboto Condensed"/>
              </a:rPr>
              <a:t>	</a:t>
            </a:r>
            <a:r>
              <a:rPr lang="en" sz="6000">
                <a:latin typeface="Roboto Condensed"/>
                <a:ea typeface="Roboto Condensed"/>
                <a:cs typeface="Roboto Condensed"/>
                <a:sym typeface="Roboto Condensed"/>
              </a:rPr>
              <a:t>🚀	🛰 		🤖</a:t>
            </a:r>
            <a:endParaRPr sz="6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📱	💻 			🚑🔬			</a:t>
            </a:r>
            <a:r>
              <a:rPr lang="en" sz="6000">
                <a:latin typeface="Roboto Condensed"/>
                <a:ea typeface="Roboto Condensed"/>
                <a:cs typeface="Roboto Condensed"/>
                <a:sym typeface="Roboto Condensed"/>
              </a:rPr>
              <a:t>🎮🎢🚲					 </a:t>
            </a:r>
            <a:endParaRPr sz="6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381475" y="2480500"/>
            <a:ext cx="8520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   	 Transportation			       Aerospace 			   Robotics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539350" y="4361600"/>
            <a:ext cx="8292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 Electronics			      Medicine						Fun!		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275425" y="13674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 Mechanical Engineering for you?</a:t>
            </a:r>
            <a:endParaRPr b="1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7" name="Google Shape;19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Are you interested in how things work?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Are you creative?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like solving problems?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like math?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Are you interested in design?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425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0" y="0"/>
            <a:ext cx="9144000" cy="1312500"/>
          </a:xfrm>
          <a:prstGeom prst="rect">
            <a:avLst/>
          </a:prstGeom>
          <a:solidFill>
            <a:srgbClr val="0058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get from here to there</a:t>
            </a:r>
            <a:endParaRPr b="1" sz="3000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1750" y="1160100"/>
            <a:ext cx="9882701" cy="43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374275" y="1462725"/>
            <a:ext cx="31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Roboto Condensed"/>
                <a:ea typeface="Roboto Condensed"/>
                <a:cs typeface="Roboto Condensed"/>
                <a:sym typeface="Roboto Condensed"/>
              </a:rPr>
              <a:t>Recommended Classes:</a:t>
            </a:r>
            <a:endParaRPr b="1"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●"/>
            </a:pPr>
            <a:r>
              <a:rPr lang="en" sz="2200">
                <a:latin typeface="Roboto Condensed"/>
                <a:ea typeface="Roboto Condensed"/>
                <a:cs typeface="Roboto Condensed"/>
                <a:sym typeface="Roboto Condensed"/>
              </a:rPr>
              <a:t>Math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●"/>
            </a:pPr>
            <a:r>
              <a:rPr lang="en" sz="2200">
                <a:latin typeface="Roboto Condensed"/>
                <a:ea typeface="Roboto Condensed"/>
                <a:cs typeface="Roboto Condensed"/>
                <a:sym typeface="Roboto Condensed"/>
              </a:rPr>
              <a:t>Science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5671600" y="1462725"/>
            <a:ext cx="3088200" cy="3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Roboto Condensed"/>
                <a:ea typeface="Roboto Condensed"/>
                <a:cs typeface="Roboto Condensed"/>
                <a:sym typeface="Roboto Condensed"/>
              </a:rPr>
              <a:t>Recommended Activities</a:t>
            </a:r>
            <a:r>
              <a:rPr b="1" lang="en" sz="2200"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b="1"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●"/>
            </a:pPr>
            <a:r>
              <a:rPr lang="en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Building and tinkering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r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●"/>
            </a:pPr>
            <a:r>
              <a:rPr lang="en" sz="2200">
                <a:latin typeface="Roboto Condensed"/>
                <a:ea typeface="Roboto Condensed"/>
                <a:cs typeface="Roboto Condensed"/>
                <a:sym typeface="Roboto Condensed"/>
              </a:rPr>
              <a:t>Robotics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r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●"/>
            </a:pPr>
            <a:r>
              <a:rPr lang="en" sz="2200">
                <a:latin typeface="Roboto Condensed"/>
                <a:ea typeface="Roboto Condensed"/>
                <a:cs typeface="Roboto Condensed"/>
                <a:sym typeface="Roboto Condensed"/>
              </a:rPr>
              <a:t>Rocketry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NASA  NASA for Kids Intro to Engineer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350" y="264249"/>
            <a:ext cx="6153300" cy="46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44750" y="477050"/>
            <a:ext cx="43194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Mini Straw Rockets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58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Objective:</a:t>
            </a:r>
            <a:endParaRPr b="1" sz="2400">
              <a:solidFill>
                <a:srgbClr val="0058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 use provided materials to build a miniature straw rocket. Students will test different designs to perfect their rocket through the engineering design process.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Final Challenge:</a:t>
            </a:r>
            <a:r>
              <a:rPr lang="en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hit a target using the improved rocket.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45474" y="1182973"/>
            <a:ext cx="2717964" cy="362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194550" y="249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</a:t>
            </a: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 1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194550" y="173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Build the original miniature straw rocket.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939500" y="358050"/>
            <a:ext cx="3837000" cy="44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Build your rocket according to the instruction packet.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Then answer the Challenge 1 questions.</a:t>
            </a:r>
            <a:endParaRPr b="1"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⚠️  </a:t>
            </a:r>
            <a:r>
              <a:rPr b="1"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Safety reminder:  </a:t>
            </a:r>
            <a:r>
              <a:rPr b="1" lang="en" sz="2400">
                <a:solidFill>
                  <a:srgbClr val="000000"/>
                </a:solidFill>
              </a:rPr>
              <a:t>⚠️</a:t>
            </a:r>
            <a:endParaRPr b="1"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Rockets may only be tested at the Launch Zone. Never fire a rocket at another person.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40940" l="0" r="0" t="40403"/>
          <a:stretch/>
        </p:blipFill>
        <p:spPr>
          <a:xfrm>
            <a:off x="-137700" y="0"/>
            <a:ext cx="4709702" cy="3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111698" y="2276053"/>
            <a:ext cx="2210899" cy="294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25963" y="714225"/>
            <a:ext cx="4260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Your final rocket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Test: </a:t>
            </a:r>
            <a:r>
              <a:rPr lang="en" sz="2400"/>
              <a:t>can you load your rocket in your sling shot like in the picture to the right?</a:t>
            </a:r>
            <a:endParaRPr sz="24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75" y="1939766"/>
            <a:ext cx="4478674" cy="296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0" l="7585" r="4618" t="0"/>
          <a:stretch/>
        </p:blipFill>
        <p:spPr>
          <a:xfrm>
            <a:off x="4808625" y="314950"/>
            <a:ext cx="4127999" cy="36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-145575" y="1432975"/>
            <a:ext cx="9510600" cy="41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51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Sharing Findings</a:t>
            </a:r>
            <a:endParaRPr b="1" sz="420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76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How far did your rocket fly?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Di</a:t>
            </a:r>
            <a:r>
              <a:rPr lang="en" sz="2400">
                <a:solidFill>
                  <a:srgbClr val="000000"/>
                </a:solidFill>
              </a:rPr>
              <a:t>d your rocket fly straight through the air?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What shape was its path?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How could we improve our mini straw rockets?</a:t>
            </a:r>
            <a:endParaRPr b="1"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94550" y="249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</a:t>
            </a: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 2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194550" y="173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Choose a modification for your rocket and test it.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Choose </a:t>
            </a:r>
            <a:r>
              <a:rPr b="1" lang="en" sz="1800">
                <a:solidFill>
                  <a:schemeClr val="dk1"/>
                </a:solidFill>
              </a:rPr>
              <a:t>one: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Add large or small paper fins to the rocket.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Add weight to the front or back of the rocket.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939500" y="358050"/>
            <a:ext cx="3837000" cy="44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When we conduct experiments, we need to identify our </a:t>
            </a:r>
            <a:r>
              <a:rPr b="1" lang="en" sz="2000">
                <a:solidFill>
                  <a:srgbClr val="000000"/>
                </a:solidFill>
              </a:rPr>
              <a:t>variables.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</a:rPr>
              <a:t>Independent variable: </a:t>
            </a:r>
            <a:r>
              <a:rPr lang="en" sz="2000">
                <a:solidFill>
                  <a:srgbClr val="000000"/>
                </a:solidFill>
              </a:rPr>
              <a:t>what you changed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</a:rPr>
              <a:t>Dependent variable: </a:t>
            </a:r>
            <a:r>
              <a:rPr lang="en" sz="2000">
                <a:solidFill>
                  <a:srgbClr val="000000"/>
                </a:solidFill>
              </a:rPr>
              <a:t>what was different because of the change you made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</a:rPr>
              <a:t>Controlled variable: </a:t>
            </a:r>
            <a:r>
              <a:rPr lang="en" sz="2000">
                <a:solidFill>
                  <a:srgbClr val="000000"/>
                </a:solidFill>
              </a:rPr>
              <a:t>everything you kept the same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We also make a </a:t>
            </a:r>
            <a:r>
              <a:rPr b="1" lang="en" sz="2000">
                <a:solidFill>
                  <a:srgbClr val="000000"/>
                </a:solidFill>
              </a:rPr>
              <a:t>hypothesis: </a:t>
            </a:r>
            <a:r>
              <a:rPr lang="en" sz="2000">
                <a:solidFill>
                  <a:srgbClr val="000000"/>
                </a:solidFill>
              </a:rPr>
              <a:t>what do we think will happen?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40940" l="0" r="0" t="40403"/>
          <a:stretch/>
        </p:blipFill>
        <p:spPr>
          <a:xfrm>
            <a:off x="-137700" y="0"/>
            <a:ext cx="4709702" cy="3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CF2FAB5DBF44DA86302094257C49B" ma:contentTypeVersion="31" ma:contentTypeDescription="Create a new document." ma:contentTypeScope="" ma:versionID="ad225eee8d151241e850172758f237a7">
  <xsd:schema xmlns:xsd="http://www.w3.org/2001/XMLSchema" xmlns:xs="http://www.w3.org/2001/XMLSchema" xmlns:p="http://schemas.microsoft.com/office/2006/metadata/properties" xmlns:ns1="http://schemas.microsoft.com/sharepoint/v3" xmlns:ns2="4875368b-44b2-4aba-bff5-6546d876b307" xmlns:ns3="aeec3179-62db-417d-a8bd-224f9bcc02ca" targetNamespace="http://schemas.microsoft.com/office/2006/metadata/properties" ma:root="true" ma:fieldsID="43022a5611ad955fd1b6686fef05f78e" ns1:_="" ns2:_="" ns3:_="">
    <xsd:import namespace="http://schemas.microsoft.com/sharepoint/v3"/>
    <xsd:import namespace="4875368b-44b2-4aba-bff5-6546d876b307"/>
    <xsd:import namespace="aeec3179-62db-417d-a8bd-224f9bcc02c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Notes" minOccurs="0"/>
                <xsd:element ref="ns2:Department" minOccurs="0"/>
                <xsd:element ref="ns2:Affiliation" minOccurs="0"/>
                <xsd:element ref="ns2:Department_Academic" minOccurs="0"/>
                <xsd:element ref="ns2:MediaServiceMetadata" minOccurs="0"/>
                <xsd:element ref="ns2:MediaServiceFastMetadata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cademicYear" minOccurs="0"/>
                <xsd:element ref="ns2:Department0" minOccurs="0"/>
                <xsd:element ref="ns2:U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368b-44b2-4aba-bff5-6546d876b307" elementFormDefault="qualified">
    <xsd:import namespace="http://schemas.microsoft.com/office/2006/documentManagement/types"/>
    <xsd:import namespace="http://schemas.microsoft.com/office/infopath/2007/PartnerControls"/>
    <xsd:element name="Notes" ma:index="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partment" ma:index="4" nillable="true" ma:displayName="Program" ma:format="Dropdown" ma:indexed="true" ma:internalName="Department">
      <xsd:simpleType>
        <xsd:restriction base="dms:Choice">
          <xsd:enumeration value="CE-BS"/>
          <xsd:enumeration value="CSE-BS"/>
          <xsd:enumeration value="EE-BS"/>
          <xsd:enumeration value="GEO-AAS"/>
          <xsd:enumeration value="ME-BS"/>
          <xsd:enumeration value="CS-BA"/>
          <xsd:enumeration value="CS-BS"/>
          <xsd:enumeration value="GEO-BS (Developer)"/>
          <xsd:enumeration value="GEO-BS (GIS)"/>
          <xsd:enumeration value="GEO-BS (Surveying)"/>
          <xsd:enumeration value="GEO-MINOR (GIS)"/>
        </xsd:restriction>
      </xsd:simpleType>
    </xsd:element>
    <xsd:element name="Affiliation" ma:index="5" nillable="true" ma:displayName="Affiliation" ma:default="Student" ma:format="Dropdown" ma:internalName="Affiliation">
      <xsd:simpleType>
        <xsd:restriction base="dms:Choice">
          <xsd:enumeration value="Faculty"/>
          <xsd:enumeration value="Student"/>
          <xsd:enumeration value="Staff"/>
          <xsd:enumeration value="Community"/>
        </xsd:restriction>
      </xsd:simpleType>
    </xsd:element>
    <xsd:element name="Department_Academic" ma:index="6" nillable="true" ma:displayName="Department (Academic)" ma:format="Dropdown" ma:internalName="Department_Acade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"/>
                    <xsd:enumeration value="CSCE"/>
                    <xsd:enumeration value="EE"/>
                    <xsd:enumeration value="GEO"/>
                    <xsd:enumeration value="M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cademicYear" ma:index="26" nillable="true" ma:displayName="Academic Year" ma:format="Dropdown" ma:internalName="AcademicYear">
      <xsd:simpleType>
        <xsd:restriction base="dms:Choice">
          <xsd:enumeration value="2020-2021"/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</xsd:restriction>
      </xsd:simpleType>
    </xsd:element>
    <xsd:element name="Department0" ma:index="27" nillable="true" ma:displayName="Department" ma:format="Dropdown" ma:internalName="Department0">
      <xsd:simpleType>
        <xsd:restriction base="dms:Choice">
          <xsd:enumeration value="CE"/>
          <xsd:enumeration value="CSE"/>
          <xsd:enumeration value="EE"/>
          <xsd:enumeration value="GEO"/>
          <xsd:enumeration value="ME"/>
          <xsd:enumeration value="CoEng"/>
          <xsd:enumeration value="PM"/>
          <xsd:enumeration value="UAA"/>
          <xsd:enumeration value="N/A"/>
        </xsd:restriction>
      </xsd:simpleType>
    </xsd:element>
    <xsd:element name="Use" ma:index="28" nillable="true" ma:displayName="Use" ma:format="Dropdown" ma:internalName="Use">
      <xsd:simpleType>
        <xsd:restriction base="dms:Choice">
          <xsd:enumeration value="ProDev Seminar"/>
          <xsd:enumeration value="Student Spotlight"/>
          <xsd:enumeration value="FRC Robotics"/>
          <xsd:enumeration value="SEA"/>
          <xsd:enumeration value="Graduation Celebration"/>
          <xsd:enumeration value="Web/Social Media"/>
          <xsd:enumeration value="Video"/>
          <xsd:enumeration value="STEM Talks"/>
          <xsd:enumeration value="General Use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scipline" ma:index="35" nillable="true" ma:displayName="Discipline" ma:format="Dropdown" ma:internalName="Discip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E"/>
                        <xsd:enumeration value="ME"/>
                        <xsd:enumeration value="E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3179-62db-417d-a8bd-224f9bcc02c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42b9fbf2-cb8c-476e-80b3-5c7565a22008}" ma:internalName="TaxCatchAll" ma:showField="CatchAllData" ma:web="aeec3179-62db-417d-a8bd-224f9bcc0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cademicYear xmlns="4875368b-44b2-4aba-bff5-6546d876b307" xsi:nil="true"/>
    <Department0 xmlns="4875368b-44b2-4aba-bff5-6546d876b307" xsi:nil="true"/>
    <Department_Academic xmlns="4875368b-44b2-4aba-bff5-6546d876b307">CE</Department_Academic>
    <_ip_UnifiedCompliancePolicyProperties xmlns="http://schemas.microsoft.com/sharepoint/v3" xsi:nil="true"/>
    <Use xmlns="4875368b-44b2-4aba-bff5-6546d876b307" xsi:nil="true"/>
    <Notes xmlns="4875368b-44b2-4aba-bff5-6546d876b307" xsi:nil="true"/>
    <Affiliation xmlns="4875368b-44b2-4aba-bff5-6546d876b307">Student</Affiliation>
    <Department xmlns="4875368b-44b2-4aba-bff5-6546d876b307" xsi:nil="true"/>
    <lcf76f155ced4ddcb4097134ff3c332f xmlns="4875368b-44b2-4aba-bff5-6546d876b307">
      <Terms xmlns="http://schemas.microsoft.com/office/infopath/2007/PartnerControls"/>
    </lcf76f155ced4ddcb4097134ff3c332f>
    <TaxCatchAll xmlns="aeec3179-62db-417d-a8bd-224f9bcc02ca" xsi:nil="true"/>
    <Discipline xmlns="4875368b-44b2-4aba-bff5-6546d876b307" xsi:nil="true"/>
  </documentManagement>
</p:properties>
</file>

<file path=customXml/itemProps1.xml><?xml version="1.0" encoding="utf-8"?>
<ds:datastoreItem xmlns:ds="http://schemas.openxmlformats.org/officeDocument/2006/customXml" ds:itemID="{1A83A879-876F-4E7D-B64A-F7750888862E}"/>
</file>

<file path=customXml/itemProps2.xml><?xml version="1.0" encoding="utf-8"?>
<ds:datastoreItem xmlns:ds="http://schemas.openxmlformats.org/officeDocument/2006/customXml" ds:itemID="{DAC7CAB9-9CEF-4BDA-A1F8-C4F38575B916}"/>
</file>

<file path=customXml/itemProps3.xml><?xml version="1.0" encoding="utf-8"?>
<ds:datastoreItem xmlns:ds="http://schemas.openxmlformats.org/officeDocument/2006/customXml" ds:itemID="{FFF1FE64-D0B2-4B6E-8798-7872EDD349E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0x010100E21CF2FAB5DBF44DA86302094257C49B</vt:lpwstr>
  </property>
</Properties>
</file>