
<file path=[Content_Types].xml><?xml version="1.0" encoding="utf-8"?>
<Types xmlns="http://schemas.openxmlformats.org/package/2006/content-types">
  <Default Extension="png" ContentType="image/png"/>
  <Default Extension="rels" ContentType="application/vnd.openxmlformats-package.relationships+xml"/>
  <Default Extension="fntdata" ContentType="application/x-fontdata"/>
  <Default Extension="xml" ContentType="application/xml"/>
  <Default Extension="jpg" ContentType="image/jpeg"/>
  <Override PartName="/ppt/theme/theme1.xml" ContentType="application/vnd.openxmlformats-officedocument.theme+xml"/>
  <Override PartName="/ppt/theme/theme2.xml" ContentType="application/vnd.openxmlformats-officedocument.theme+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presentation.xml" ContentType="application/vnd.openxmlformats-officedocument.presentationml.presentation.main+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2" Type="http://schemas.openxmlformats.org/officeDocument/2006/relationships/custom-properties" Target="docProps/custom.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Lst>
  <p:sldSz cy="5143500" cx="9144000"/>
  <p:notesSz cx="6858000" cy="9144000"/>
  <p:embeddedFontLst>
    <p:embeddedFont>
      <p:font typeface="Roboto Condensed"/>
      <p:regular r:id="rId16"/>
      <p:bold r:id="rId17"/>
      <p:italic r:id="rId18"/>
      <p:boldItalic r:id="rId19"/>
    </p:embeddedFont>
    <p:embeddedFont>
      <p:font typeface="Roboto Condensed Light"/>
      <p:regular r:id="rId20"/>
      <p:bold r:id="rId21"/>
      <p:italic r:id="rId22"/>
      <p:boldItalic r:id="rId2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font" Target="fonts/RobotoCondensed-italic.fntdata"/><Relationship Id="rId8" Type="http://schemas.openxmlformats.org/officeDocument/2006/relationships/slide" Target="slides/slide3.xml"/><Relationship Id="rId26" Type="http://schemas.openxmlformats.org/officeDocument/2006/relationships/customXml" Target="../customXml/item3.xml"/><Relationship Id="rId21" Type="http://schemas.openxmlformats.org/officeDocument/2006/relationships/font" Target="fonts/RobotoCondensedLight-bold.fntdata"/><Relationship Id="rId3" Type="http://schemas.openxmlformats.org/officeDocument/2006/relationships/presProps" Target="presProps.xml"/><Relationship Id="rId12" Type="http://schemas.openxmlformats.org/officeDocument/2006/relationships/slide" Target="slides/slide7.xml"/><Relationship Id="rId17" Type="http://schemas.openxmlformats.org/officeDocument/2006/relationships/font" Target="fonts/RobotoCondensed-bold.fntdata"/><Relationship Id="rId7" Type="http://schemas.openxmlformats.org/officeDocument/2006/relationships/slide" Target="slides/slide2.xml"/><Relationship Id="rId25" Type="http://schemas.openxmlformats.org/officeDocument/2006/relationships/customXml" Target="../customXml/item2.xml"/><Relationship Id="rId20" Type="http://schemas.openxmlformats.org/officeDocument/2006/relationships/font" Target="fonts/RobotoCondensedLight-regular.fntdata"/><Relationship Id="rId2" Type="http://schemas.openxmlformats.org/officeDocument/2006/relationships/viewProps" Target="viewProps.xml"/><Relationship Id="rId16" Type="http://schemas.openxmlformats.org/officeDocument/2006/relationships/font" Target="fonts/RobotoCondensed-regular.fntdata"/><Relationship Id="rId11" Type="http://schemas.openxmlformats.org/officeDocument/2006/relationships/slide" Target="slides/slide6.xml"/><Relationship Id="rId1" Type="http://schemas.openxmlformats.org/officeDocument/2006/relationships/theme" Target="theme/theme1.xml"/><Relationship Id="rId6" Type="http://schemas.openxmlformats.org/officeDocument/2006/relationships/slide" Target="slides/slide1.xml"/><Relationship Id="rId24" Type="http://schemas.openxmlformats.org/officeDocument/2006/relationships/customXml" Target="../customXml/item1.xml"/><Relationship Id="rId23" Type="http://schemas.openxmlformats.org/officeDocument/2006/relationships/font" Target="fonts/RobotoCondensedLight-boldItalic.fntdata"/><Relationship Id="rId15" Type="http://schemas.openxmlformats.org/officeDocument/2006/relationships/slide" Target="slides/slide10.xml"/><Relationship Id="rId5"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font" Target="fonts/RobotoCondensed-boldItalic.fntdata"/><Relationship Id="rId22" Type="http://schemas.openxmlformats.org/officeDocument/2006/relationships/font" Target="fonts/RobotoCondensedLight-italic.fntdata"/><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 name="Shape 128"/>
        <p:cNvGrpSpPr/>
        <p:nvPr/>
      </p:nvGrpSpPr>
      <p:grpSpPr>
        <a:xfrm>
          <a:off x="0" y="0"/>
          <a:ext cx="0" cy="0"/>
          <a:chOff x="0" y="0"/>
          <a:chExt cx="0" cy="0"/>
        </a:xfrm>
      </p:grpSpPr>
      <p:sp>
        <p:nvSpPr>
          <p:cNvPr id="129" name="Google Shape;129;g480ff4049f_0_1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0" name="Google Shape;130;g480ff4049f_0_1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 name="Shape 58"/>
        <p:cNvGrpSpPr/>
        <p:nvPr/>
      </p:nvGrpSpPr>
      <p:grpSpPr>
        <a:xfrm>
          <a:off x="0" y="0"/>
          <a:ext cx="0" cy="0"/>
          <a:chOff x="0" y="0"/>
          <a:chExt cx="0" cy="0"/>
        </a:xfrm>
      </p:grpSpPr>
      <p:sp>
        <p:nvSpPr>
          <p:cNvPr id="59" name="Google Shape;59;g4a12c8c334_0_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 name="Google Shape;60;g4a12c8c334_0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 name="Shape 65"/>
        <p:cNvGrpSpPr/>
        <p:nvPr/>
      </p:nvGrpSpPr>
      <p:grpSpPr>
        <a:xfrm>
          <a:off x="0" y="0"/>
          <a:ext cx="0" cy="0"/>
          <a:chOff x="0" y="0"/>
          <a:chExt cx="0" cy="0"/>
        </a:xfrm>
      </p:grpSpPr>
      <p:sp>
        <p:nvSpPr>
          <p:cNvPr id="66" name="Google Shape;66;g4c9ab06762_0_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 name="Google Shape;67;g4c9ab06762_0_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Do NOT touch materials until I say GO</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 name="Shape 71"/>
        <p:cNvGrpSpPr/>
        <p:nvPr/>
      </p:nvGrpSpPr>
      <p:grpSpPr>
        <a:xfrm>
          <a:off x="0" y="0"/>
          <a:ext cx="0" cy="0"/>
          <a:chOff x="0" y="0"/>
          <a:chExt cx="0" cy="0"/>
        </a:xfrm>
      </p:grpSpPr>
      <p:sp>
        <p:nvSpPr>
          <p:cNvPr id="72" name="Google Shape;72;g55b15057f2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 name="Google Shape;73;g55b15057f2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Do NOT touch materials until I say GO</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 name="Shape 83"/>
        <p:cNvGrpSpPr/>
        <p:nvPr/>
      </p:nvGrpSpPr>
      <p:grpSpPr>
        <a:xfrm>
          <a:off x="0" y="0"/>
          <a:ext cx="0" cy="0"/>
          <a:chOff x="0" y="0"/>
          <a:chExt cx="0" cy="0"/>
        </a:xfrm>
      </p:grpSpPr>
      <p:sp>
        <p:nvSpPr>
          <p:cNvPr id="84" name="Google Shape;84;g55b15057f2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5" name="Google Shape;85;g55b15057f2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Do NOT touch materials until I say GO</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 name="Shape 91"/>
        <p:cNvGrpSpPr/>
        <p:nvPr/>
      </p:nvGrpSpPr>
      <p:grpSpPr>
        <a:xfrm>
          <a:off x="0" y="0"/>
          <a:ext cx="0" cy="0"/>
          <a:chOff x="0" y="0"/>
          <a:chExt cx="0" cy="0"/>
        </a:xfrm>
      </p:grpSpPr>
      <p:sp>
        <p:nvSpPr>
          <p:cNvPr id="92" name="Google Shape;92;g5651877a85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3" name="Google Shape;93;g5651877a85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Do NOT touch materials until I say GO</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 name="Shape 99"/>
        <p:cNvGrpSpPr/>
        <p:nvPr/>
      </p:nvGrpSpPr>
      <p:grpSpPr>
        <a:xfrm>
          <a:off x="0" y="0"/>
          <a:ext cx="0" cy="0"/>
          <a:chOff x="0" y="0"/>
          <a:chExt cx="0" cy="0"/>
        </a:xfrm>
      </p:grpSpPr>
      <p:sp>
        <p:nvSpPr>
          <p:cNvPr id="100" name="Google Shape;100;g55b15057f2_0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1" name="Google Shape;101;g55b15057f2_0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Do NOT touch materials until I say GO</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 name="Shape 111"/>
        <p:cNvGrpSpPr/>
        <p:nvPr/>
      </p:nvGrpSpPr>
      <p:grpSpPr>
        <a:xfrm>
          <a:off x="0" y="0"/>
          <a:ext cx="0" cy="0"/>
          <a:chOff x="0" y="0"/>
          <a:chExt cx="0" cy="0"/>
        </a:xfrm>
      </p:grpSpPr>
      <p:sp>
        <p:nvSpPr>
          <p:cNvPr id="112" name="Google Shape;112;g4c9ab06762_0_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3" name="Google Shape;113;g4c9ab06762_0_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g480ff4049f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1" name="Google Shape;121;g480ff4049f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Ask students to take out notebooks and write notes on EE</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rgbClr val="FFC425"/>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jpg"/><Relationship Id="rId4" Type="http://schemas.openxmlformats.org/officeDocument/2006/relationships/image" Target="../media/image6.png"/><Relationship Id="rId5"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xml"/><Relationship Id="rId3" Type="http://schemas.openxmlformats.org/officeDocument/2006/relationships/image" Target="../media/image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xml"/><Relationship Id="rId3" Type="http://schemas.openxmlformats.org/officeDocument/2006/relationships/hyperlink" Target="http://www.youtube.com/watch?v=oB1v-wh7EGU" TargetMode="External"/><Relationship Id="rId4" Type="http://schemas.openxmlformats.org/officeDocument/2006/relationships/image" Target="../media/image1.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xml"/><Relationship Id="rId3" Type="http://schemas.openxmlformats.org/officeDocument/2006/relationships/image" Target="../media/image10.png"/><Relationship Id="rId4" Type="http://schemas.openxmlformats.org/officeDocument/2006/relationships/image" Target="../media/image8.png"/><Relationship Id="rId5" Type="http://schemas.openxmlformats.org/officeDocument/2006/relationships/image" Target="../media/image18.png"/><Relationship Id="rId6" Type="http://schemas.openxmlformats.org/officeDocument/2006/relationships/image" Target="../media/image5.png"/><Relationship Id="rId7" Type="http://schemas.openxmlformats.org/officeDocument/2006/relationships/image" Target="../media/image7.png"/><Relationship Id="rId8" Type="http://schemas.openxmlformats.org/officeDocument/2006/relationships/image" Target="../media/image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xml"/><Relationship Id="rId3" Type="http://schemas.openxmlformats.org/officeDocument/2006/relationships/image" Target="../media/image11.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xml"/><Relationship Id="rId3" Type="http://schemas.openxmlformats.org/officeDocument/2006/relationships/image" Target="../media/image11.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xml"/><Relationship Id="rId3" Type="http://schemas.openxmlformats.org/officeDocument/2006/relationships/image" Target="../media/image14.png"/><Relationship Id="rId4" Type="http://schemas.openxmlformats.org/officeDocument/2006/relationships/image" Target="../media/image19.png"/><Relationship Id="rId5" Type="http://schemas.openxmlformats.org/officeDocument/2006/relationships/image" Target="../media/image20.png"/><Relationship Id="rId6" Type="http://schemas.openxmlformats.org/officeDocument/2006/relationships/image" Target="../media/image16.png"/><Relationship Id="rId7" Type="http://schemas.openxmlformats.org/officeDocument/2006/relationships/image" Target="../media/image17.png"/><Relationship Id="rId8" Type="http://schemas.openxmlformats.org/officeDocument/2006/relationships/image" Target="../media/image1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9.xml"/><Relationship Id="rId3" Type="http://schemas.openxmlformats.org/officeDocument/2006/relationships/image" Target="../media/image21.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sp>
        <p:nvSpPr>
          <p:cNvPr id="54" name="Google Shape;54;p13"/>
          <p:cNvSpPr txBox="1"/>
          <p:nvPr/>
        </p:nvSpPr>
        <p:spPr>
          <a:xfrm>
            <a:off x="1712250" y="3301500"/>
            <a:ext cx="5719500" cy="1496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t>Exploring Electrical Engineering through</a:t>
            </a:r>
            <a:endParaRPr/>
          </a:p>
          <a:p>
            <a:pPr indent="0" lvl="0" marL="0" rtl="0" algn="ctr">
              <a:spcBef>
                <a:spcPts val="0"/>
              </a:spcBef>
              <a:spcAft>
                <a:spcPts val="0"/>
              </a:spcAft>
              <a:buNone/>
            </a:pPr>
            <a:r>
              <a:t/>
            </a:r>
            <a:endParaRPr/>
          </a:p>
          <a:p>
            <a:pPr indent="0" lvl="0" marL="0" rtl="0" algn="ctr">
              <a:spcBef>
                <a:spcPts val="0"/>
              </a:spcBef>
              <a:spcAft>
                <a:spcPts val="0"/>
              </a:spcAft>
              <a:buNone/>
            </a:pPr>
            <a:r>
              <a:rPr lang="en" sz="3000"/>
              <a:t>BASIC CIRCUITS</a:t>
            </a:r>
            <a:r>
              <a:rPr lang="en" sz="3000"/>
              <a:t> </a:t>
            </a:r>
            <a:endParaRPr/>
          </a:p>
        </p:txBody>
      </p:sp>
      <p:pic>
        <p:nvPicPr>
          <p:cNvPr id="55" name="Google Shape;55;p13"/>
          <p:cNvPicPr preferRelativeResize="0"/>
          <p:nvPr/>
        </p:nvPicPr>
        <p:blipFill rotWithShape="1">
          <a:blip r:embed="rId3">
            <a:alphaModFix/>
          </a:blip>
          <a:srcRect b="13449" l="0" r="0" t="26905"/>
          <a:stretch/>
        </p:blipFill>
        <p:spPr>
          <a:xfrm>
            <a:off x="0" y="394900"/>
            <a:ext cx="9144000" cy="2748825"/>
          </a:xfrm>
          <a:prstGeom prst="rect">
            <a:avLst/>
          </a:prstGeom>
          <a:noFill/>
          <a:ln>
            <a:noFill/>
          </a:ln>
        </p:spPr>
      </p:pic>
      <p:pic>
        <p:nvPicPr>
          <p:cNvPr id="56" name="Google Shape;56;p13"/>
          <p:cNvPicPr preferRelativeResize="0"/>
          <p:nvPr/>
        </p:nvPicPr>
        <p:blipFill>
          <a:blip r:embed="rId4">
            <a:alphaModFix/>
          </a:blip>
          <a:stretch>
            <a:fillRect/>
          </a:stretch>
        </p:blipFill>
        <p:spPr>
          <a:xfrm>
            <a:off x="3100025" y="4465150"/>
            <a:ext cx="2943952" cy="602150"/>
          </a:xfrm>
          <a:prstGeom prst="rect">
            <a:avLst/>
          </a:prstGeom>
          <a:noFill/>
          <a:ln>
            <a:noFill/>
          </a:ln>
        </p:spPr>
      </p:pic>
      <p:pic>
        <p:nvPicPr>
          <p:cNvPr id="57" name="Google Shape;57;p13"/>
          <p:cNvPicPr preferRelativeResize="0"/>
          <p:nvPr/>
        </p:nvPicPr>
        <p:blipFill rotWithShape="1">
          <a:blip r:embed="rId5">
            <a:alphaModFix/>
          </a:blip>
          <a:srcRect b="24431" l="0" r="0" t="24584"/>
          <a:stretch/>
        </p:blipFill>
        <p:spPr>
          <a:xfrm>
            <a:off x="0" y="259175"/>
            <a:ext cx="9144000" cy="3020276"/>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 name="Shape 131"/>
        <p:cNvGrpSpPr/>
        <p:nvPr/>
      </p:nvGrpSpPr>
      <p:grpSpPr>
        <a:xfrm>
          <a:off x="0" y="0"/>
          <a:ext cx="0" cy="0"/>
          <a:chOff x="0" y="0"/>
          <a:chExt cx="0" cy="0"/>
        </a:xfrm>
      </p:grpSpPr>
      <p:sp>
        <p:nvSpPr>
          <p:cNvPr id="132" name="Google Shape;132;p22"/>
          <p:cNvSpPr txBox="1"/>
          <p:nvPr>
            <p:ph type="ctrTitle"/>
          </p:nvPr>
        </p:nvSpPr>
        <p:spPr>
          <a:xfrm>
            <a:off x="565775" y="581050"/>
            <a:ext cx="7966500" cy="4006200"/>
          </a:xfrm>
          <a:prstGeom prst="rect">
            <a:avLst/>
          </a:prstGeom>
          <a:solidFill>
            <a:srgbClr val="00583D"/>
          </a:solidFill>
        </p:spPr>
        <p:txBody>
          <a:bodyPr anchorCtr="0" anchor="ctr" bIns="91425" lIns="91425" spcFirstLastPara="1" rIns="91425" wrap="square" tIns="91425">
            <a:noAutofit/>
          </a:bodyPr>
          <a:lstStyle/>
          <a:p>
            <a:pPr indent="0" lvl="0" marL="0" rtl="0" algn="ctr">
              <a:spcBef>
                <a:spcPts val="0"/>
              </a:spcBef>
              <a:spcAft>
                <a:spcPts val="0"/>
              </a:spcAft>
              <a:buNone/>
            </a:pPr>
            <a:r>
              <a:rPr b="1" lang="en" sz="6000">
                <a:solidFill>
                  <a:srgbClr val="FFC425"/>
                </a:solidFill>
                <a:latin typeface="Roboto Condensed"/>
                <a:ea typeface="Roboto Condensed"/>
                <a:cs typeface="Roboto Condensed"/>
                <a:sym typeface="Roboto Condensed"/>
              </a:rPr>
              <a:t>Questions?</a:t>
            </a:r>
            <a:endParaRPr b="1" sz="6000">
              <a:solidFill>
                <a:srgbClr val="FFC425"/>
              </a:solidFill>
              <a:latin typeface="Roboto Condensed"/>
              <a:ea typeface="Roboto Condensed"/>
              <a:cs typeface="Roboto Condensed"/>
              <a:sym typeface="Roboto Condensed"/>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 name="Shape 61"/>
        <p:cNvGrpSpPr/>
        <p:nvPr/>
      </p:nvGrpSpPr>
      <p:grpSpPr>
        <a:xfrm>
          <a:off x="0" y="0"/>
          <a:ext cx="0" cy="0"/>
          <a:chOff x="0" y="0"/>
          <a:chExt cx="0" cy="0"/>
        </a:xfrm>
      </p:grpSpPr>
      <p:sp>
        <p:nvSpPr>
          <p:cNvPr id="62" name="Google Shape;62;p14"/>
          <p:cNvSpPr txBox="1"/>
          <p:nvPr>
            <p:ph type="title"/>
          </p:nvPr>
        </p:nvSpPr>
        <p:spPr>
          <a:xfrm>
            <a:off x="177650" y="3509525"/>
            <a:ext cx="4319400" cy="7377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CIRCUITS!</a:t>
            </a:r>
            <a:endParaRPr/>
          </a:p>
        </p:txBody>
      </p:sp>
      <p:sp>
        <p:nvSpPr>
          <p:cNvPr id="63" name="Google Shape;63;p14"/>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We will learn about electricity and circuits by creating 3 different kinds of circuits:</a:t>
            </a:r>
            <a:endParaRPr/>
          </a:p>
          <a:p>
            <a:pPr indent="0" lvl="0" marL="0" rtl="0" algn="l">
              <a:spcBef>
                <a:spcPts val="1600"/>
              </a:spcBef>
              <a:spcAft>
                <a:spcPts val="0"/>
              </a:spcAft>
              <a:buNone/>
            </a:pPr>
            <a:r>
              <a:rPr lang="en"/>
              <a:t>Simple</a:t>
            </a:r>
            <a:endParaRPr/>
          </a:p>
          <a:p>
            <a:pPr indent="0" lvl="0" marL="0" rtl="0" algn="l">
              <a:spcBef>
                <a:spcPts val="1600"/>
              </a:spcBef>
              <a:spcAft>
                <a:spcPts val="0"/>
              </a:spcAft>
              <a:buNone/>
            </a:pPr>
            <a:r>
              <a:rPr lang="en"/>
              <a:t>Series</a:t>
            </a:r>
            <a:endParaRPr/>
          </a:p>
          <a:p>
            <a:pPr indent="0" lvl="0" marL="0" rtl="0" algn="l">
              <a:spcBef>
                <a:spcPts val="1600"/>
              </a:spcBef>
              <a:spcAft>
                <a:spcPts val="0"/>
              </a:spcAft>
              <a:buNone/>
            </a:pPr>
            <a:r>
              <a:rPr lang="en"/>
              <a:t>Parallel</a:t>
            </a:r>
            <a:endParaRPr/>
          </a:p>
          <a:p>
            <a:pPr indent="0" lvl="0" marL="0" rtl="0" algn="l">
              <a:spcBef>
                <a:spcPts val="1600"/>
              </a:spcBef>
              <a:spcAft>
                <a:spcPts val="1600"/>
              </a:spcAft>
              <a:buNone/>
            </a:pPr>
            <a:r>
              <a:rPr lang="en"/>
              <a:t>We will make a piece of glowing art work using Parallel circuits!</a:t>
            </a:r>
            <a:endParaRPr/>
          </a:p>
        </p:txBody>
      </p:sp>
      <p:pic>
        <p:nvPicPr>
          <p:cNvPr id="64" name="Google Shape;64;p14"/>
          <p:cNvPicPr preferRelativeResize="0"/>
          <p:nvPr/>
        </p:nvPicPr>
        <p:blipFill>
          <a:blip r:embed="rId3">
            <a:alphaModFix/>
          </a:blip>
          <a:stretch>
            <a:fillRect/>
          </a:stretch>
        </p:blipFill>
        <p:spPr>
          <a:xfrm>
            <a:off x="373975" y="890175"/>
            <a:ext cx="3926750" cy="196337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9D9D9"/>
        </a:solidFill>
      </p:bgPr>
    </p:bg>
    <p:spTree>
      <p:nvGrpSpPr>
        <p:cNvPr id="68" name="Shape 68"/>
        <p:cNvGrpSpPr/>
        <p:nvPr/>
      </p:nvGrpSpPr>
      <p:grpSpPr>
        <a:xfrm>
          <a:off x="0" y="0"/>
          <a:ext cx="0" cy="0"/>
          <a:chOff x="0" y="0"/>
          <a:chExt cx="0" cy="0"/>
        </a:xfrm>
      </p:grpSpPr>
      <p:sp>
        <p:nvSpPr>
          <p:cNvPr id="69" name="Google Shape;69;p15"/>
          <p:cNvSpPr txBox="1"/>
          <p:nvPr>
            <p:ph type="title"/>
          </p:nvPr>
        </p:nvSpPr>
        <p:spPr>
          <a:xfrm>
            <a:off x="0" y="0"/>
            <a:ext cx="9144000" cy="1312500"/>
          </a:xfrm>
          <a:prstGeom prst="rect">
            <a:avLst/>
          </a:prstGeom>
          <a:solidFill>
            <a:srgbClr val="00583D"/>
          </a:solidFill>
        </p:spPr>
        <p:txBody>
          <a:bodyPr anchorCtr="0" anchor="t" bIns="91425" lIns="91425" spcFirstLastPara="1" rIns="91425" wrap="square" tIns="91425">
            <a:noAutofit/>
          </a:bodyPr>
          <a:lstStyle/>
          <a:p>
            <a:pPr indent="0" lvl="0" marL="0" rtl="0" algn="ctr">
              <a:spcBef>
                <a:spcPts val="0"/>
              </a:spcBef>
              <a:spcAft>
                <a:spcPts val="0"/>
              </a:spcAft>
              <a:buNone/>
            </a:pPr>
            <a:r>
              <a:t/>
            </a:r>
            <a:endParaRPr b="1" sz="3000">
              <a:solidFill>
                <a:srgbClr val="FFC425"/>
              </a:solidFill>
              <a:latin typeface="Roboto Condensed"/>
              <a:ea typeface="Roboto Condensed"/>
              <a:cs typeface="Roboto Condensed"/>
              <a:sym typeface="Roboto Condensed"/>
            </a:endParaRPr>
          </a:p>
          <a:p>
            <a:pPr indent="0" lvl="0" marL="0" rtl="0" algn="ctr">
              <a:spcBef>
                <a:spcPts val="0"/>
              </a:spcBef>
              <a:spcAft>
                <a:spcPts val="0"/>
              </a:spcAft>
              <a:buNone/>
            </a:pPr>
            <a:r>
              <a:rPr b="1" lang="en" sz="3000">
                <a:solidFill>
                  <a:srgbClr val="FFC425"/>
                </a:solidFill>
                <a:latin typeface="Roboto Condensed"/>
                <a:ea typeface="Roboto Condensed"/>
                <a:cs typeface="Roboto Condensed"/>
                <a:sym typeface="Roboto Condensed"/>
              </a:rPr>
              <a:t>What is electricity?</a:t>
            </a:r>
            <a:endParaRPr b="1" sz="3000">
              <a:solidFill>
                <a:srgbClr val="FFC425"/>
              </a:solidFill>
              <a:latin typeface="Roboto Condensed"/>
              <a:ea typeface="Roboto Condensed"/>
              <a:cs typeface="Roboto Condensed"/>
              <a:sym typeface="Roboto Condensed"/>
            </a:endParaRPr>
          </a:p>
        </p:txBody>
      </p:sp>
      <p:pic>
        <p:nvPicPr>
          <p:cNvPr descr="We probably use electricity every day for many different&#10;purposes but do we really know what electricity is? Learn what electricity is made of, and how electrical circuits work to move electricity through conductive materials. Then try the No Wire Circuit design challenge at https://www.curiositymachine.org/challenges/90/&#10;&#10;See one way to make s no-wire circuit here: https://youtu.be/O2wYZzZIQt8&#10;&#10;And don't forget to subscribe to see what new science and engineering videos we make for kids and families!" id="70" name="Google Shape;70;p15" title="What is electricity?">
            <a:hlinkClick r:id="rId3"/>
          </p:cNvPr>
          <p:cNvPicPr preferRelativeResize="0"/>
          <p:nvPr/>
        </p:nvPicPr>
        <p:blipFill>
          <a:blip r:embed="rId4">
            <a:alphaModFix/>
          </a:blip>
          <a:stretch>
            <a:fillRect/>
          </a:stretch>
        </p:blipFill>
        <p:spPr>
          <a:xfrm>
            <a:off x="2043663" y="1312500"/>
            <a:ext cx="5056667" cy="37925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9D9D9"/>
        </a:solidFill>
      </p:bgPr>
    </p:bg>
    <p:spTree>
      <p:nvGrpSpPr>
        <p:cNvPr id="74" name="Shape 74"/>
        <p:cNvGrpSpPr/>
        <p:nvPr/>
      </p:nvGrpSpPr>
      <p:grpSpPr>
        <a:xfrm>
          <a:off x="0" y="0"/>
          <a:ext cx="0" cy="0"/>
          <a:chOff x="0" y="0"/>
          <a:chExt cx="0" cy="0"/>
        </a:xfrm>
      </p:grpSpPr>
      <p:sp>
        <p:nvSpPr>
          <p:cNvPr id="75" name="Google Shape;75;p16"/>
          <p:cNvSpPr txBox="1"/>
          <p:nvPr>
            <p:ph type="title"/>
          </p:nvPr>
        </p:nvSpPr>
        <p:spPr>
          <a:xfrm>
            <a:off x="0" y="0"/>
            <a:ext cx="9144000" cy="979200"/>
          </a:xfrm>
          <a:prstGeom prst="rect">
            <a:avLst/>
          </a:prstGeom>
          <a:solidFill>
            <a:srgbClr val="00583D"/>
          </a:solidFill>
        </p:spPr>
        <p:txBody>
          <a:bodyPr anchorCtr="0" anchor="t" bIns="91425" lIns="91425" spcFirstLastPara="1" rIns="91425" wrap="square" tIns="91425">
            <a:noAutofit/>
          </a:bodyPr>
          <a:lstStyle/>
          <a:p>
            <a:pPr indent="0" lvl="0" marL="0" rtl="0" algn="ctr">
              <a:spcBef>
                <a:spcPts val="0"/>
              </a:spcBef>
              <a:spcAft>
                <a:spcPts val="0"/>
              </a:spcAft>
              <a:buNone/>
            </a:pPr>
            <a:r>
              <a:t/>
            </a:r>
            <a:endParaRPr>
              <a:latin typeface="Roboto Condensed"/>
              <a:ea typeface="Roboto Condensed"/>
              <a:cs typeface="Roboto Condensed"/>
              <a:sym typeface="Roboto Condensed"/>
            </a:endParaRPr>
          </a:p>
          <a:p>
            <a:pPr indent="0" lvl="0" marL="0" rtl="0" algn="ctr">
              <a:spcBef>
                <a:spcPts val="0"/>
              </a:spcBef>
              <a:spcAft>
                <a:spcPts val="0"/>
              </a:spcAft>
              <a:buNone/>
            </a:pPr>
            <a:r>
              <a:rPr b="1" lang="en" sz="3000">
                <a:solidFill>
                  <a:srgbClr val="FFC425"/>
                </a:solidFill>
                <a:latin typeface="Roboto Condensed"/>
                <a:ea typeface="Roboto Condensed"/>
                <a:cs typeface="Roboto Condensed"/>
                <a:sym typeface="Roboto Condensed"/>
              </a:rPr>
              <a:t>Let’s Build!</a:t>
            </a:r>
            <a:endParaRPr b="1" sz="3000">
              <a:solidFill>
                <a:srgbClr val="FFC425"/>
              </a:solidFill>
              <a:latin typeface="Roboto Condensed"/>
              <a:ea typeface="Roboto Condensed"/>
              <a:cs typeface="Roboto Condensed"/>
              <a:sym typeface="Roboto Condensed"/>
            </a:endParaRPr>
          </a:p>
        </p:txBody>
      </p:sp>
      <p:sp>
        <p:nvSpPr>
          <p:cNvPr id="76" name="Google Shape;76;p16"/>
          <p:cNvSpPr txBox="1"/>
          <p:nvPr/>
        </p:nvSpPr>
        <p:spPr>
          <a:xfrm>
            <a:off x="113125" y="979200"/>
            <a:ext cx="4962600" cy="4164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t>Materials:</a:t>
            </a:r>
            <a:endParaRPr b="1" sz="2400"/>
          </a:p>
          <a:p>
            <a:pPr indent="-317500" lvl="0" marL="457200" rtl="0" algn="l">
              <a:spcBef>
                <a:spcPts val="0"/>
              </a:spcBef>
              <a:spcAft>
                <a:spcPts val="0"/>
              </a:spcAft>
              <a:buSzPts val="1400"/>
              <a:buChar char="●"/>
            </a:pPr>
            <a:r>
              <a:rPr lang="en"/>
              <a:t>1 Cardboard Canvas</a:t>
            </a:r>
            <a:endParaRPr/>
          </a:p>
          <a:p>
            <a:pPr indent="-317500" lvl="0" marL="457200" rtl="0" algn="l">
              <a:spcBef>
                <a:spcPts val="0"/>
              </a:spcBef>
              <a:spcAft>
                <a:spcPts val="0"/>
              </a:spcAft>
              <a:buSzPts val="1400"/>
              <a:buChar char="●"/>
            </a:pPr>
            <a:r>
              <a:rPr lang="en"/>
              <a:t>1-2 Led Light Bulbs </a:t>
            </a:r>
            <a:endParaRPr/>
          </a:p>
          <a:p>
            <a:pPr indent="-317500" lvl="0" marL="457200" rtl="0" algn="l">
              <a:spcBef>
                <a:spcPts val="0"/>
              </a:spcBef>
              <a:spcAft>
                <a:spcPts val="0"/>
              </a:spcAft>
              <a:buSzPts val="1400"/>
              <a:buChar char="●"/>
            </a:pPr>
            <a:r>
              <a:rPr lang="en"/>
              <a:t>1 Battery </a:t>
            </a:r>
            <a:endParaRPr/>
          </a:p>
          <a:p>
            <a:pPr indent="-317500" lvl="0" marL="457200" rtl="0" algn="l">
              <a:spcBef>
                <a:spcPts val="0"/>
              </a:spcBef>
              <a:spcAft>
                <a:spcPts val="0"/>
              </a:spcAft>
              <a:buSzPts val="1400"/>
              <a:buChar char="●"/>
            </a:pPr>
            <a:r>
              <a:rPr lang="en"/>
              <a:t>2 feet Copper Tape</a:t>
            </a:r>
            <a:endParaRPr/>
          </a:p>
          <a:p>
            <a:pPr indent="-317500" lvl="0" marL="457200" rtl="0" algn="l">
              <a:spcBef>
                <a:spcPts val="0"/>
              </a:spcBef>
              <a:spcAft>
                <a:spcPts val="0"/>
              </a:spcAft>
              <a:buSzPts val="1400"/>
              <a:buChar char="●"/>
            </a:pPr>
            <a:r>
              <a:rPr lang="en"/>
              <a:t>Markers and art supplies</a:t>
            </a:r>
            <a:endParaRPr/>
          </a:p>
          <a:p>
            <a:pPr indent="0" lvl="0" marL="0" rtl="0" algn="l">
              <a:spcBef>
                <a:spcPts val="0"/>
              </a:spcBef>
              <a:spcAft>
                <a:spcPts val="0"/>
              </a:spcAft>
              <a:buNone/>
            </a:pPr>
            <a:r>
              <a:t/>
            </a:r>
            <a:endParaRPr/>
          </a:p>
          <a:p>
            <a:pPr indent="0" lvl="0" marL="0" rtl="0" algn="l">
              <a:spcBef>
                <a:spcPts val="0"/>
              </a:spcBef>
              <a:spcAft>
                <a:spcPts val="0"/>
              </a:spcAft>
              <a:buNone/>
            </a:pPr>
            <a:r>
              <a:rPr b="1" lang="en" sz="2400"/>
              <a:t>Directions:</a:t>
            </a:r>
            <a:endParaRPr b="1" sz="2400"/>
          </a:p>
          <a:p>
            <a:pPr indent="0" lvl="0" marL="0" rtl="0" algn="l">
              <a:spcBef>
                <a:spcPts val="0"/>
              </a:spcBef>
              <a:spcAft>
                <a:spcPts val="0"/>
              </a:spcAft>
              <a:buNone/>
            </a:pPr>
            <a:r>
              <a:t/>
            </a:r>
            <a:endParaRPr/>
          </a:p>
          <a:p>
            <a:pPr indent="0" lvl="0" marL="0" rtl="0" algn="l">
              <a:spcBef>
                <a:spcPts val="0"/>
              </a:spcBef>
              <a:spcAft>
                <a:spcPts val="0"/>
              </a:spcAft>
              <a:buNone/>
            </a:pPr>
            <a:r>
              <a:rPr lang="en"/>
              <a:t>STEP 1: </a:t>
            </a:r>
            <a:endParaRPr/>
          </a:p>
          <a:p>
            <a:pPr indent="0" lvl="0" marL="0" rtl="0" algn="l">
              <a:spcBef>
                <a:spcPts val="0"/>
              </a:spcBef>
              <a:spcAft>
                <a:spcPts val="0"/>
              </a:spcAft>
              <a:buNone/>
            </a:pPr>
            <a:r>
              <a:rPr lang="en"/>
              <a:t>Draw a picture on the Cardboard Canvas. Be sure to leave 1 or 2 places for a light to shine through!</a:t>
            </a:r>
            <a:endParaRPr/>
          </a:p>
          <a:p>
            <a:pPr indent="0" lvl="0" marL="0" rtl="0" algn="l">
              <a:spcBef>
                <a:spcPts val="0"/>
              </a:spcBef>
              <a:spcAft>
                <a:spcPts val="0"/>
              </a:spcAft>
              <a:buNone/>
            </a:pPr>
            <a:r>
              <a:t/>
            </a:r>
            <a:endParaRPr/>
          </a:p>
        </p:txBody>
      </p:sp>
      <p:pic>
        <p:nvPicPr>
          <p:cNvPr id="77" name="Google Shape;77;p16"/>
          <p:cNvPicPr preferRelativeResize="0"/>
          <p:nvPr/>
        </p:nvPicPr>
        <p:blipFill>
          <a:blip r:embed="rId3">
            <a:alphaModFix/>
          </a:blip>
          <a:stretch>
            <a:fillRect/>
          </a:stretch>
        </p:blipFill>
        <p:spPr>
          <a:xfrm>
            <a:off x="7720950" y="3374675"/>
            <a:ext cx="1321075" cy="1768826"/>
          </a:xfrm>
          <a:prstGeom prst="rect">
            <a:avLst/>
          </a:prstGeom>
          <a:noFill/>
          <a:ln>
            <a:noFill/>
          </a:ln>
        </p:spPr>
      </p:pic>
      <p:pic>
        <p:nvPicPr>
          <p:cNvPr id="78" name="Google Shape;78;p16"/>
          <p:cNvPicPr preferRelativeResize="0"/>
          <p:nvPr/>
        </p:nvPicPr>
        <p:blipFill>
          <a:blip r:embed="rId4">
            <a:alphaModFix/>
          </a:blip>
          <a:stretch>
            <a:fillRect/>
          </a:stretch>
        </p:blipFill>
        <p:spPr>
          <a:xfrm>
            <a:off x="6347273" y="3374675"/>
            <a:ext cx="1276425" cy="1768825"/>
          </a:xfrm>
          <a:prstGeom prst="rect">
            <a:avLst/>
          </a:prstGeom>
          <a:noFill/>
          <a:ln>
            <a:noFill/>
          </a:ln>
        </p:spPr>
      </p:pic>
      <p:pic>
        <p:nvPicPr>
          <p:cNvPr id="79" name="Google Shape;79;p16"/>
          <p:cNvPicPr preferRelativeResize="0"/>
          <p:nvPr/>
        </p:nvPicPr>
        <p:blipFill>
          <a:blip r:embed="rId5">
            <a:alphaModFix/>
          </a:blip>
          <a:stretch>
            <a:fillRect/>
          </a:stretch>
        </p:blipFill>
        <p:spPr>
          <a:xfrm>
            <a:off x="7720950" y="1403225"/>
            <a:ext cx="1321075" cy="1768825"/>
          </a:xfrm>
          <a:prstGeom prst="rect">
            <a:avLst/>
          </a:prstGeom>
          <a:noFill/>
          <a:ln>
            <a:noFill/>
          </a:ln>
        </p:spPr>
      </p:pic>
      <p:pic>
        <p:nvPicPr>
          <p:cNvPr id="80" name="Google Shape;80;p16"/>
          <p:cNvPicPr preferRelativeResize="0"/>
          <p:nvPr/>
        </p:nvPicPr>
        <p:blipFill rotWithShape="1">
          <a:blip r:embed="rId6">
            <a:alphaModFix/>
          </a:blip>
          <a:srcRect b="0" l="0" r="0" t="0"/>
          <a:stretch/>
        </p:blipFill>
        <p:spPr>
          <a:xfrm>
            <a:off x="6302625" y="1403225"/>
            <a:ext cx="1321075" cy="1768825"/>
          </a:xfrm>
          <a:prstGeom prst="rect">
            <a:avLst/>
          </a:prstGeom>
          <a:noFill/>
          <a:ln>
            <a:noFill/>
          </a:ln>
        </p:spPr>
      </p:pic>
      <p:pic>
        <p:nvPicPr>
          <p:cNvPr id="81" name="Google Shape;81;p16"/>
          <p:cNvPicPr preferRelativeResize="0"/>
          <p:nvPr/>
        </p:nvPicPr>
        <p:blipFill>
          <a:blip r:embed="rId7">
            <a:alphaModFix/>
          </a:blip>
          <a:stretch>
            <a:fillRect/>
          </a:stretch>
        </p:blipFill>
        <p:spPr>
          <a:xfrm>
            <a:off x="4986825" y="1457812"/>
            <a:ext cx="1218550" cy="1659654"/>
          </a:xfrm>
          <a:prstGeom prst="rect">
            <a:avLst/>
          </a:prstGeom>
          <a:noFill/>
          <a:ln>
            <a:noFill/>
          </a:ln>
        </p:spPr>
      </p:pic>
      <p:pic>
        <p:nvPicPr>
          <p:cNvPr id="82" name="Google Shape;82;p16"/>
          <p:cNvPicPr preferRelativeResize="0"/>
          <p:nvPr/>
        </p:nvPicPr>
        <p:blipFill rotWithShape="1">
          <a:blip r:embed="rId8">
            <a:alphaModFix/>
          </a:blip>
          <a:srcRect b="0" l="0" r="15095" t="24029"/>
          <a:stretch/>
        </p:blipFill>
        <p:spPr>
          <a:xfrm>
            <a:off x="5172925" y="3401699"/>
            <a:ext cx="1077100" cy="1714776"/>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9D9D9"/>
        </a:solidFill>
      </p:bgPr>
    </p:bg>
    <p:spTree>
      <p:nvGrpSpPr>
        <p:cNvPr id="86" name="Shape 86"/>
        <p:cNvGrpSpPr/>
        <p:nvPr/>
      </p:nvGrpSpPr>
      <p:grpSpPr>
        <a:xfrm>
          <a:off x="0" y="0"/>
          <a:ext cx="0" cy="0"/>
          <a:chOff x="0" y="0"/>
          <a:chExt cx="0" cy="0"/>
        </a:xfrm>
      </p:grpSpPr>
      <p:sp>
        <p:nvSpPr>
          <p:cNvPr id="87" name="Google Shape;87;p17"/>
          <p:cNvSpPr txBox="1"/>
          <p:nvPr>
            <p:ph type="title"/>
          </p:nvPr>
        </p:nvSpPr>
        <p:spPr>
          <a:xfrm>
            <a:off x="0" y="0"/>
            <a:ext cx="9144000" cy="1312500"/>
          </a:xfrm>
          <a:prstGeom prst="rect">
            <a:avLst/>
          </a:prstGeom>
          <a:solidFill>
            <a:srgbClr val="00583D"/>
          </a:solidFill>
        </p:spPr>
        <p:txBody>
          <a:bodyPr anchorCtr="0" anchor="t" bIns="91425" lIns="91425" spcFirstLastPara="1" rIns="91425" wrap="square" tIns="91425">
            <a:noAutofit/>
          </a:bodyPr>
          <a:lstStyle/>
          <a:p>
            <a:pPr indent="0" lvl="0" marL="0" rtl="0" algn="ctr">
              <a:spcBef>
                <a:spcPts val="0"/>
              </a:spcBef>
              <a:spcAft>
                <a:spcPts val="0"/>
              </a:spcAft>
              <a:buNone/>
            </a:pPr>
            <a:r>
              <a:t/>
            </a:r>
            <a:endParaRPr>
              <a:latin typeface="Roboto Condensed"/>
              <a:ea typeface="Roboto Condensed"/>
              <a:cs typeface="Roboto Condensed"/>
              <a:sym typeface="Roboto Condensed"/>
            </a:endParaRPr>
          </a:p>
          <a:p>
            <a:pPr indent="0" lvl="0" marL="0" rtl="0" algn="ctr">
              <a:spcBef>
                <a:spcPts val="0"/>
              </a:spcBef>
              <a:spcAft>
                <a:spcPts val="0"/>
              </a:spcAft>
              <a:buNone/>
            </a:pPr>
            <a:r>
              <a:rPr b="1" lang="en" sz="3000">
                <a:solidFill>
                  <a:srgbClr val="FFC425"/>
                </a:solidFill>
                <a:latin typeface="Roboto Condensed"/>
                <a:ea typeface="Roboto Condensed"/>
                <a:cs typeface="Roboto Condensed"/>
                <a:sym typeface="Roboto Condensed"/>
              </a:rPr>
              <a:t>Let’s Build!</a:t>
            </a:r>
            <a:endParaRPr b="1" sz="3000">
              <a:solidFill>
                <a:srgbClr val="FFC425"/>
              </a:solidFill>
              <a:latin typeface="Roboto Condensed"/>
              <a:ea typeface="Roboto Condensed"/>
              <a:cs typeface="Roboto Condensed"/>
              <a:sym typeface="Roboto Condensed"/>
            </a:endParaRPr>
          </a:p>
        </p:txBody>
      </p:sp>
      <p:sp>
        <p:nvSpPr>
          <p:cNvPr id="88" name="Google Shape;88;p17"/>
          <p:cNvSpPr txBox="1"/>
          <p:nvPr/>
        </p:nvSpPr>
        <p:spPr>
          <a:xfrm>
            <a:off x="113125" y="1312500"/>
            <a:ext cx="5454600" cy="3831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b="1" lang="en"/>
              <a:t>STEP 2:</a:t>
            </a:r>
            <a:endParaRPr b="1"/>
          </a:p>
          <a:p>
            <a:pPr indent="-317500" lvl="0" marL="457200" rtl="0" algn="l">
              <a:spcBef>
                <a:spcPts val="0"/>
              </a:spcBef>
              <a:spcAft>
                <a:spcPts val="0"/>
              </a:spcAft>
              <a:buClr>
                <a:schemeClr val="dk1"/>
              </a:buClr>
              <a:buSzPts val="1400"/>
              <a:buChar char="●"/>
            </a:pPr>
            <a:r>
              <a:rPr lang="en">
                <a:solidFill>
                  <a:schemeClr val="dk1"/>
                </a:solidFill>
              </a:rPr>
              <a:t>Draw the battery and negative side of the circuit</a:t>
            </a:r>
            <a:endParaRPr>
              <a:solidFill>
                <a:schemeClr val="dk1"/>
              </a:solidFill>
            </a:endParaRPr>
          </a:p>
          <a:p>
            <a:pPr indent="0" lvl="0" marL="457200" rtl="0" algn="l">
              <a:spcBef>
                <a:spcPts val="0"/>
              </a:spcBef>
              <a:spcAft>
                <a:spcPts val="0"/>
              </a:spcAft>
              <a:buNone/>
            </a:pPr>
            <a:r>
              <a:t/>
            </a:r>
            <a:endParaRPr/>
          </a:p>
          <a:p>
            <a:pPr indent="0" lvl="0" marL="457200" rtl="0" algn="l">
              <a:spcBef>
                <a:spcPts val="0"/>
              </a:spcBef>
              <a:spcAft>
                <a:spcPts val="0"/>
              </a:spcAft>
              <a:buNone/>
            </a:pPr>
            <a:r>
              <a:t/>
            </a:r>
            <a:endParaRPr/>
          </a:p>
        </p:txBody>
      </p:sp>
      <p:pic>
        <p:nvPicPr>
          <p:cNvPr id="89" name="Google Shape;89;p17"/>
          <p:cNvPicPr preferRelativeResize="0"/>
          <p:nvPr/>
        </p:nvPicPr>
        <p:blipFill rotWithShape="1">
          <a:blip r:embed="rId3">
            <a:alphaModFix/>
          </a:blip>
          <a:srcRect b="-9051" l="0" r="0" t="0"/>
          <a:stretch/>
        </p:blipFill>
        <p:spPr>
          <a:xfrm>
            <a:off x="4080788" y="3174218"/>
            <a:ext cx="2648625" cy="1908908"/>
          </a:xfrm>
          <a:prstGeom prst="rect">
            <a:avLst/>
          </a:prstGeom>
          <a:noFill/>
          <a:ln>
            <a:noFill/>
          </a:ln>
        </p:spPr>
      </p:pic>
      <p:pic>
        <p:nvPicPr>
          <p:cNvPr id="90" name="Google Shape;90;p17"/>
          <p:cNvPicPr preferRelativeResize="0"/>
          <p:nvPr/>
        </p:nvPicPr>
        <p:blipFill>
          <a:blip r:embed="rId4">
            <a:alphaModFix/>
          </a:blip>
          <a:stretch>
            <a:fillRect/>
          </a:stretch>
        </p:blipFill>
        <p:spPr>
          <a:xfrm>
            <a:off x="6080296" y="830550"/>
            <a:ext cx="2873900" cy="3344549"/>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9D9D9"/>
        </a:solidFill>
      </p:bgPr>
    </p:bg>
    <p:spTree>
      <p:nvGrpSpPr>
        <p:cNvPr id="94" name="Shape 94"/>
        <p:cNvGrpSpPr/>
        <p:nvPr/>
      </p:nvGrpSpPr>
      <p:grpSpPr>
        <a:xfrm>
          <a:off x="0" y="0"/>
          <a:ext cx="0" cy="0"/>
          <a:chOff x="0" y="0"/>
          <a:chExt cx="0" cy="0"/>
        </a:xfrm>
      </p:grpSpPr>
      <p:sp>
        <p:nvSpPr>
          <p:cNvPr id="95" name="Google Shape;95;p18"/>
          <p:cNvSpPr txBox="1"/>
          <p:nvPr>
            <p:ph type="title"/>
          </p:nvPr>
        </p:nvSpPr>
        <p:spPr>
          <a:xfrm>
            <a:off x="0" y="0"/>
            <a:ext cx="9144000" cy="1312500"/>
          </a:xfrm>
          <a:prstGeom prst="rect">
            <a:avLst/>
          </a:prstGeom>
          <a:solidFill>
            <a:srgbClr val="00583D"/>
          </a:solidFill>
        </p:spPr>
        <p:txBody>
          <a:bodyPr anchorCtr="0" anchor="t" bIns="91425" lIns="91425" spcFirstLastPara="1" rIns="91425" wrap="square" tIns="91425">
            <a:noAutofit/>
          </a:bodyPr>
          <a:lstStyle/>
          <a:p>
            <a:pPr indent="0" lvl="0" marL="0" rtl="0" algn="ctr">
              <a:spcBef>
                <a:spcPts val="0"/>
              </a:spcBef>
              <a:spcAft>
                <a:spcPts val="0"/>
              </a:spcAft>
              <a:buNone/>
            </a:pPr>
            <a:r>
              <a:t/>
            </a:r>
            <a:endParaRPr>
              <a:latin typeface="Roboto Condensed"/>
              <a:ea typeface="Roboto Condensed"/>
              <a:cs typeface="Roboto Condensed"/>
              <a:sym typeface="Roboto Condensed"/>
            </a:endParaRPr>
          </a:p>
          <a:p>
            <a:pPr indent="0" lvl="0" marL="0" rtl="0" algn="ctr">
              <a:spcBef>
                <a:spcPts val="0"/>
              </a:spcBef>
              <a:spcAft>
                <a:spcPts val="0"/>
              </a:spcAft>
              <a:buNone/>
            </a:pPr>
            <a:r>
              <a:rPr b="1" lang="en" sz="3000">
                <a:solidFill>
                  <a:srgbClr val="FFC425"/>
                </a:solidFill>
                <a:latin typeface="Roboto Condensed"/>
                <a:ea typeface="Roboto Condensed"/>
                <a:cs typeface="Roboto Condensed"/>
                <a:sym typeface="Roboto Condensed"/>
              </a:rPr>
              <a:t>Let’s Build!</a:t>
            </a:r>
            <a:endParaRPr b="1" sz="3000">
              <a:solidFill>
                <a:srgbClr val="FFC425"/>
              </a:solidFill>
              <a:latin typeface="Roboto Condensed"/>
              <a:ea typeface="Roboto Condensed"/>
              <a:cs typeface="Roboto Condensed"/>
              <a:sym typeface="Roboto Condensed"/>
            </a:endParaRPr>
          </a:p>
        </p:txBody>
      </p:sp>
      <p:sp>
        <p:nvSpPr>
          <p:cNvPr id="96" name="Google Shape;96;p18"/>
          <p:cNvSpPr txBox="1"/>
          <p:nvPr/>
        </p:nvSpPr>
        <p:spPr>
          <a:xfrm>
            <a:off x="113125" y="1312500"/>
            <a:ext cx="5454600" cy="3831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b="1" lang="en"/>
              <a:t>STEP 2:</a:t>
            </a:r>
            <a:endParaRPr b="1"/>
          </a:p>
          <a:p>
            <a:pPr indent="-317500" lvl="0" marL="457200" rtl="0" algn="l">
              <a:spcBef>
                <a:spcPts val="0"/>
              </a:spcBef>
              <a:spcAft>
                <a:spcPts val="0"/>
              </a:spcAft>
              <a:buClr>
                <a:schemeClr val="dk1"/>
              </a:buClr>
              <a:buSzPts val="1400"/>
              <a:buChar char="●"/>
            </a:pPr>
            <a:r>
              <a:rPr lang="en">
                <a:solidFill>
                  <a:schemeClr val="dk1"/>
                </a:solidFill>
              </a:rPr>
              <a:t>Draw a circuit with a marker on the back side of the        cardboard.</a:t>
            </a:r>
            <a:endParaRPr>
              <a:solidFill>
                <a:schemeClr val="dk1"/>
              </a:solidFill>
            </a:endParaRPr>
          </a:p>
          <a:p>
            <a:pPr indent="-317500" lvl="1" marL="914400" rtl="0" algn="l">
              <a:spcBef>
                <a:spcPts val="0"/>
              </a:spcBef>
              <a:spcAft>
                <a:spcPts val="0"/>
              </a:spcAft>
              <a:buClr>
                <a:schemeClr val="dk1"/>
              </a:buClr>
              <a:buSzPts val="1400"/>
              <a:buChar char="○"/>
            </a:pPr>
            <a:r>
              <a:rPr lang="en">
                <a:solidFill>
                  <a:schemeClr val="dk1"/>
                </a:solidFill>
              </a:rPr>
              <a:t>Be sure to mark the positive negative side of the circuit</a:t>
            </a:r>
            <a:endParaRPr>
              <a:solidFill>
                <a:schemeClr val="dk1"/>
              </a:solidFill>
            </a:endParaRPr>
          </a:p>
          <a:p>
            <a:pPr indent="-317500" lvl="1" marL="914400" rtl="0" algn="l">
              <a:spcBef>
                <a:spcPts val="0"/>
              </a:spcBef>
              <a:spcAft>
                <a:spcPts val="0"/>
              </a:spcAft>
              <a:buClr>
                <a:schemeClr val="dk1"/>
              </a:buClr>
              <a:buSzPts val="1400"/>
              <a:buChar char="○"/>
            </a:pPr>
            <a:r>
              <a:rPr lang="en">
                <a:solidFill>
                  <a:schemeClr val="dk1"/>
                </a:solidFill>
              </a:rPr>
              <a:t>Make sure the circuit line for the tape is close enough for the LED legs to reach</a:t>
            </a:r>
            <a:endParaRPr>
              <a:solidFill>
                <a:schemeClr val="dk1"/>
              </a:solidFill>
            </a:endParaRPr>
          </a:p>
          <a:p>
            <a:pPr indent="-317500" lvl="0" marL="457200" rtl="0" algn="l">
              <a:spcBef>
                <a:spcPts val="0"/>
              </a:spcBef>
              <a:spcAft>
                <a:spcPts val="0"/>
              </a:spcAft>
              <a:buClr>
                <a:schemeClr val="dk1"/>
              </a:buClr>
              <a:buSzPts val="1400"/>
              <a:buChar char="●"/>
            </a:pPr>
            <a:r>
              <a:rPr lang="en">
                <a:solidFill>
                  <a:schemeClr val="dk1"/>
                </a:solidFill>
              </a:rPr>
              <a:t>Get the circuit checked by an adult.</a:t>
            </a:r>
            <a:endParaRPr>
              <a:solidFill>
                <a:schemeClr val="dk1"/>
              </a:solidFill>
            </a:endParaRPr>
          </a:p>
          <a:p>
            <a:pPr indent="0" lvl="0" marL="457200" rtl="0" algn="l">
              <a:spcBef>
                <a:spcPts val="0"/>
              </a:spcBef>
              <a:spcAft>
                <a:spcPts val="0"/>
              </a:spcAft>
              <a:buNone/>
            </a:pPr>
            <a:r>
              <a:t/>
            </a:r>
            <a:endParaRPr>
              <a:solidFill>
                <a:schemeClr val="dk1"/>
              </a:solidFill>
            </a:endParaRPr>
          </a:p>
          <a:p>
            <a:pPr indent="0" lvl="0" marL="457200" rtl="0" algn="l">
              <a:spcBef>
                <a:spcPts val="0"/>
              </a:spcBef>
              <a:spcAft>
                <a:spcPts val="0"/>
              </a:spcAft>
              <a:buNone/>
            </a:pPr>
            <a:r>
              <a:t/>
            </a:r>
            <a:endParaRPr/>
          </a:p>
          <a:p>
            <a:pPr indent="0" lvl="0" marL="457200" rtl="0" algn="l">
              <a:spcBef>
                <a:spcPts val="0"/>
              </a:spcBef>
              <a:spcAft>
                <a:spcPts val="0"/>
              </a:spcAft>
              <a:buNone/>
            </a:pPr>
            <a:r>
              <a:t/>
            </a:r>
            <a:endParaRPr/>
          </a:p>
        </p:txBody>
      </p:sp>
      <p:pic>
        <p:nvPicPr>
          <p:cNvPr id="97" name="Google Shape;97;p18"/>
          <p:cNvPicPr preferRelativeResize="0"/>
          <p:nvPr/>
        </p:nvPicPr>
        <p:blipFill rotWithShape="1">
          <a:blip r:embed="rId3">
            <a:alphaModFix/>
          </a:blip>
          <a:srcRect b="-9051" l="0" r="0" t="0"/>
          <a:stretch/>
        </p:blipFill>
        <p:spPr>
          <a:xfrm>
            <a:off x="4080788" y="3174218"/>
            <a:ext cx="2648625" cy="1908908"/>
          </a:xfrm>
          <a:prstGeom prst="rect">
            <a:avLst/>
          </a:prstGeom>
          <a:noFill/>
          <a:ln>
            <a:noFill/>
          </a:ln>
        </p:spPr>
      </p:pic>
      <p:pic>
        <p:nvPicPr>
          <p:cNvPr id="98" name="Google Shape;98;p18"/>
          <p:cNvPicPr preferRelativeResize="0"/>
          <p:nvPr/>
        </p:nvPicPr>
        <p:blipFill>
          <a:blip r:embed="rId4">
            <a:alphaModFix/>
          </a:blip>
          <a:stretch>
            <a:fillRect/>
          </a:stretch>
        </p:blipFill>
        <p:spPr>
          <a:xfrm>
            <a:off x="6080296" y="830550"/>
            <a:ext cx="2873900" cy="3344549"/>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9D9D9"/>
        </a:solidFill>
      </p:bgPr>
    </p:bg>
    <p:spTree>
      <p:nvGrpSpPr>
        <p:cNvPr id="102" name="Shape 102"/>
        <p:cNvGrpSpPr/>
        <p:nvPr/>
      </p:nvGrpSpPr>
      <p:grpSpPr>
        <a:xfrm>
          <a:off x="0" y="0"/>
          <a:ext cx="0" cy="0"/>
          <a:chOff x="0" y="0"/>
          <a:chExt cx="0" cy="0"/>
        </a:xfrm>
      </p:grpSpPr>
      <p:sp>
        <p:nvSpPr>
          <p:cNvPr id="103" name="Google Shape;103;p19"/>
          <p:cNvSpPr txBox="1"/>
          <p:nvPr>
            <p:ph type="title"/>
          </p:nvPr>
        </p:nvSpPr>
        <p:spPr>
          <a:xfrm>
            <a:off x="0" y="0"/>
            <a:ext cx="9144000" cy="904500"/>
          </a:xfrm>
          <a:prstGeom prst="rect">
            <a:avLst/>
          </a:prstGeom>
          <a:solidFill>
            <a:srgbClr val="00583D"/>
          </a:solidFill>
        </p:spPr>
        <p:txBody>
          <a:bodyPr anchorCtr="0" anchor="t" bIns="91425" lIns="91425" spcFirstLastPara="1" rIns="91425" wrap="square" tIns="91425">
            <a:noAutofit/>
          </a:bodyPr>
          <a:lstStyle/>
          <a:p>
            <a:pPr indent="0" lvl="0" marL="0" rtl="0" algn="ctr">
              <a:spcBef>
                <a:spcPts val="0"/>
              </a:spcBef>
              <a:spcAft>
                <a:spcPts val="0"/>
              </a:spcAft>
              <a:buNone/>
            </a:pPr>
            <a:r>
              <a:t/>
            </a:r>
            <a:endParaRPr>
              <a:latin typeface="Roboto Condensed"/>
              <a:ea typeface="Roboto Condensed"/>
              <a:cs typeface="Roboto Condensed"/>
              <a:sym typeface="Roboto Condensed"/>
            </a:endParaRPr>
          </a:p>
          <a:p>
            <a:pPr indent="0" lvl="0" marL="0" rtl="0" algn="ctr">
              <a:spcBef>
                <a:spcPts val="0"/>
              </a:spcBef>
              <a:spcAft>
                <a:spcPts val="0"/>
              </a:spcAft>
              <a:buNone/>
            </a:pPr>
            <a:r>
              <a:rPr b="1" lang="en" sz="3000">
                <a:solidFill>
                  <a:srgbClr val="FFC425"/>
                </a:solidFill>
                <a:latin typeface="Roboto Condensed"/>
                <a:ea typeface="Roboto Condensed"/>
                <a:cs typeface="Roboto Condensed"/>
                <a:sym typeface="Roboto Condensed"/>
              </a:rPr>
              <a:t>Let’s Build!</a:t>
            </a:r>
            <a:endParaRPr b="1" sz="3000">
              <a:solidFill>
                <a:srgbClr val="FFC425"/>
              </a:solidFill>
              <a:latin typeface="Roboto Condensed"/>
              <a:ea typeface="Roboto Condensed"/>
              <a:cs typeface="Roboto Condensed"/>
              <a:sym typeface="Roboto Condensed"/>
            </a:endParaRPr>
          </a:p>
        </p:txBody>
      </p:sp>
      <p:sp>
        <p:nvSpPr>
          <p:cNvPr id="104" name="Google Shape;104;p19"/>
          <p:cNvSpPr txBox="1"/>
          <p:nvPr/>
        </p:nvSpPr>
        <p:spPr>
          <a:xfrm>
            <a:off x="113125" y="687075"/>
            <a:ext cx="5454600" cy="4456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rPr b="1" lang="en"/>
              <a:t>STEP 3</a:t>
            </a:r>
            <a:endParaRPr b="1"/>
          </a:p>
          <a:p>
            <a:pPr indent="-317500" lvl="0" marL="457200" rtl="0" algn="l">
              <a:spcBef>
                <a:spcPts val="0"/>
              </a:spcBef>
              <a:spcAft>
                <a:spcPts val="0"/>
              </a:spcAft>
              <a:buClr>
                <a:schemeClr val="dk1"/>
              </a:buClr>
              <a:buSzPts val="1400"/>
              <a:buChar char="●"/>
            </a:pPr>
            <a:r>
              <a:rPr lang="en">
                <a:solidFill>
                  <a:schemeClr val="dk1"/>
                </a:solidFill>
              </a:rPr>
              <a:t>Tape the copper tape onto the circuit with the LEDs.</a:t>
            </a:r>
            <a:endParaRPr>
              <a:solidFill>
                <a:schemeClr val="dk1"/>
              </a:solidFill>
            </a:endParaRPr>
          </a:p>
          <a:p>
            <a:pPr indent="-317500" lvl="1" marL="914400" rtl="0" algn="l">
              <a:spcBef>
                <a:spcPts val="0"/>
              </a:spcBef>
              <a:spcAft>
                <a:spcPts val="0"/>
              </a:spcAft>
              <a:buClr>
                <a:schemeClr val="dk1"/>
              </a:buClr>
              <a:buSzPts val="1400"/>
              <a:buChar char="○"/>
            </a:pPr>
            <a:r>
              <a:rPr lang="en">
                <a:solidFill>
                  <a:schemeClr val="dk1"/>
                </a:solidFill>
              </a:rPr>
              <a:t>Make sure the </a:t>
            </a:r>
            <a:r>
              <a:rPr b="1" lang="en">
                <a:solidFill>
                  <a:schemeClr val="dk1"/>
                </a:solidFill>
              </a:rPr>
              <a:t>long leg is on the negative side </a:t>
            </a:r>
            <a:r>
              <a:rPr lang="en">
                <a:solidFill>
                  <a:schemeClr val="dk1"/>
                </a:solidFill>
              </a:rPr>
              <a:t>of the circuit and the </a:t>
            </a:r>
            <a:r>
              <a:rPr b="1" lang="en">
                <a:solidFill>
                  <a:schemeClr val="dk1"/>
                </a:solidFill>
              </a:rPr>
              <a:t>short leg is on the positive</a:t>
            </a:r>
            <a:r>
              <a:rPr lang="en">
                <a:solidFill>
                  <a:schemeClr val="dk1"/>
                </a:solidFill>
              </a:rPr>
              <a:t> side</a:t>
            </a:r>
            <a:endParaRPr>
              <a:solidFill>
                <a:schemeClr val="dk1"/>
              </a:solidFill>
            </a:endParaRPr>
          </a:p>
          <a:p>
            <a:pPr indent="-317500" lvl="1" marL="914400" rtl="0" algn="l">
              <a:spcBef>
                <a:spcPts val="0"/>
              </a:spcBef>
              <a:spcAft>
                <a:spcPts val="0"/>
              </a:spcAft>
              <a:buClr>
                <a:schemeClr val="dk1"/>
              </a:buClr>
              <a:buSzPts val="1400"/>
              <a:buChar char="○"/>
            </a:pPr>
            <a:r>
              <a:rPr lang="en">
                <a:solidFill>
                  <a:schemeClr val="dk1"/>
                </a:solidFill>
              </a:rPr>
              <a:t>The legs must be in contact with the top of the copper</a:t>
            </a:r>
            <a:endParaRPr>
              <a:solidFill>
                <a:schemeClr val="dk1"/>
              </a:solidFill>
            </a:endParaRPr>
          </a:p>
          <a:p>
            <a:pPr indent="-317500" lvl="1" marL="914400" rtl="0" algn="l">
              <a:spcBef>
                <a:spcPts val="0"/>
              </a:spcBef>
              <a:spcAft>
                <a:spcPts val="0"/>
              </a:spcAft>
              <a:buClr>
                <a:schemeClr val="dk1"/>
              </a:buClr>
              <a:buSzPts val="1400"/>
              <a:buChar char="○"/>
            </a:pPr>
            <a:r>
              <a:rPr lang="en">
                <a:solidFill>
                  <a:schemeClr val="dk1"/>
                </a:solidFill>
              </a:rPr>
              <a:t>You can use a small piece of copper tape on top of the legs to keep them in contact</a:t>
            </a:r>
            <a:endParaRPr>
              <a:solidFill>
                <a:schemeClr val="dk1"/>
              </a:solidFill>
            </a:endParaRPr>
          </a:p>
          <a:p>
            <a:pPr indent="-317500" lvl="0" marL="457200" rtl="0" algn="l">
              <a:spcBef>
                <a:spcPts val="0"/>
              </a:spcBef>
              <a:spcAft>
                <a:spcPts val="0"/>
              </a:spcAft>
              <a:buClr>
                <a:schemeClr val="dk1"/>
              </a:buClr>
              <a:buSzPts val="1400"/>
              <a:buChar char="●"/>
            </a:pPr>
            <a:r>
              <a:rPr lang="en">
                <a:solidFill>
                  <a:schemeClr val="dk1"/>
                </a:solidFill>
              </a:rPr>
              <a:t>Use a small piece of cardboard to make a battery switch and watch it glow!</a:t>
            </a:r>
            <a:endParaRPr>
              <a:solidFill>
                <a:schemeClr val="dk1"/>
              </a:solidFill>
            </a:endParaRPr>
          </a:p>
          <a:p>
            <a:pPr indent="0" lvl="0" marL="457200" rtl="0" algn="l">
              <a:spcBef>
                <a:spcPts val="0"/>
              </a:spcBef>
              <a:spcAft>
                <a:spcPts val="0"/>
              </a:spcAft>
              <a:buNone/>
            </a:pPr>
            <a:r>
              <a:t/>
            </a:r>
            <a:endParaRPr>
              <a:solidFill>
                <a:schemeClr val="dk1"/>
              </a:solidFill>
            </a:endParaRPr>
          </a:p>
          <a:p>
            <a:pPr indent="0" lvl="0" marL="457200" rtl="0" algn="l">
              <a:spcBef>
                <a:spcPts val="0"/>
              </a:spcBef>
              <a:spcAft>
                <a:spcPts val="0"/>
              </a:spcAft>
              <a:buNone/>
            </a:pPr>
            <a:r>
              <a:t/>
            </a:r>
            <a:endParaRPr>
              <a:solidFill>
                <a:schemeClr val="dk1"/>
              </a:solidFill>
            </a:endParaRPr>
          </a:p>
          <a:p>
            <a:pPr indent="0" lvl="0" marL="457200" rtl="0" algn="l">
              <a:spcBef>
                <a:spcPts val="0"/>
              </a:spcBef>
              <a:spcAft>
                <a:spcPts val="0"/>
              </a:spcAft>
              <a:buNone/>
            </a:pPr>
            <a:r>
              <a:t/>
            </a:r>
            <a:endParaRPr/>
          </a:p>
          <a:p>
            <a:pPr indent="0" lvl="0" marL="457200" rtl="0" algn="l">
              <a:spcBef>
                <a:spcPts val="0"/>
              </a:spcBef>
              <a:spcAft>
                <a:spcPts val="0"/>
              </a:spcAft>
              <a:buNone/>
            </a:pPr>
            <a:r>
              <a:t/>
            </a:r>
            <a:endParaRPr/>
          </a:p>
        </p:txBody>
      </p:sp>
      <p:pic>
        <p:nvPicPr>
          <p:cNvPr id="105" name="Google Shape;105;p19"/>
          <p:cNvPicPr preferRelativeResize="0"/>
          <p:nvPr/>
        </p:nvPicPr>
        <p:blipFill>
          <a:blip r:embed="rId3">
            <a:alphaModFix/>
          </a:blip>
          <a:stretch>
            <a:fillRect/>
          </a:stretch>
        </p:blipFill>
        <p:spPr>
          <a:xfrm rot="5400000">
            <a:off x="-85724" y="3475300"/>
            <a:ext cx="1875624" cy="1118625"/>
          </a:xfrm>
          <a:prstGeom prst="rect">
            <a:avLst/>
          </a:prstGeom>
          <a:noFill/>
          <a:ln>
            <a:noFill/>
          </a:ln>
        </p:spPr>
      </p:pic>
      <p:pic>
        <p:nvPicPr>
          <p:cNvPr id="106" name="Google Shape;106;p19"/>
          <p:cNvPicPr preferRelativeResize="0"/>
          <p:nvPr/>
        </p:nvPicPr>
        <p:blipFill>
          <a:blip r:embed="rId4">
            <a:alphaModFix/>
          </a:blip>
          <a:stretch>
            <a:fillRect/>
          </a:stretch>
        </p:blipFill>
        <p:spPr>
          <a:xfrm>
            <a:off x="1618211" y="3091213"/>
            <a:ext cx="1535303" cy="1873601"/>
          </a:xfrm>
          <a:prstGeom prst="rect">
            <a:avLst/>
          </a:prstGeom>
          <a:noFill/>
          <a:ln>
            <a:noFill/>
          </a:ln>
        </p:spPr>
      </p:pic>
      <p:pic>
        <p:nvPicPr>
          <p:cNvPr id="107" name="Google Shape;107;p19"/>
          <p:cNvPicPr preferRelativeResize="0"/>
          <p:nvPr/>
        </p:nvPicPr>
        <p:blipFill>
          <a:blip r:embed="rId5">
            <a:alphaModFix/>
          </a:blip>
          <a:stretch>
            <a:fillRect/>
          </a:stretch>
        </p:blipFill>
        <p:spPr>
          <a:xfrm>
            <a:off x="3262776" y="3091237"/>
            <a:ext cx="1670566" cy="1873599"/>
          </a:xfrm>
          <a:prstGeom prst="rect">
            <a:avLst/>
          </a:prstGeom>
          <a:noFill/>
          <a:ln>
            <a:noFill/>
          </a:ln>
        </p:spPr>
      </p:pic>
      <p:pic>
        <p:nvPicPr>
          <p:cNvPr id="108" name="Google Shape;108;p19"/>
          <p:cNvPicPr preferRelativeResize="0"/>
          <p:nvPr/>
        </p:nvPicPr>
        <p:blipFill>
          <a:blip r:embed="rId6">
            <a:alphaModFix/>
          </a:blip>
          <a:stretch>
            <a:fillRect/>
          </a:stretch>
        </p:blipFill>
        <p:spPr>
          <a:xfrm>
            <a:off x="5042600" y="3067400"/>
            <a:ext cx="1670574" cy="1897425"/>
          </a:xfrm>
          <a:prstGeom prst="rect">
            <a:avLst/>
          </a:prstGeom>
          <a:noFill/>
          <a:ln>
            <a:noFill/>
          </a:ln>
        </p:spPr>
      </p:pic>
      <p:pic>
        <p:nvPicPr>
          <p:cNvPr id="109" name="Google Shape;109;p19"/>
          <p:cNvPicPr preferRelativeResize="0"/>
          <p:nvPr/>
        </p:nvPicPr>
        <p:blipFill>
          <a:blip r:embed="rId7">
            <a:alphaModFix/>
          </a:blip>
          <a:stretch>
            <a:fillRect/>
          </a:stretch>
        </p:blipFill>
        <p:spPr>
          <a:xfrm>
            <a:off x="6488625" y="1117275"/>
            <a:ext cx="2347695" cy="1858100"/>
          </a:xfrm>
          <a:prstGeom prst="rect">
            <a:avLst/>
          </a:prstGeom>
          <a:noFill/>
          <a:ln>
            <a:noFill/>
          </a:ln>
        </p:spPr>
      </p:pic>
      <p:pic>
        <p:nvPicPr>
          <p:cNvPr id="110" name="Google Shape;110;p19"/>
          <p:cNvPicPr preferRelativeResize="0"/>
          <p:nvPr/>
        </p:nvPicPr>
        <p:blipFill>
          <a:blip r:embed="rId8">
            <a:alphaModFix/>
          </a:blip>
          <a:stretch>
            <a:fillRect/>
          </a:stretch>
        </p:blipFill>
        <p:spPr>
          <a:xfrm>
            <a:off x="6865574" y="3067400"/>
            <a:ext cx="1970763" cy="19237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 name="Shape 114"/>
        <p:cNvGrpSpPr/>
        <p:nvPr/>
      </p:nvGrpSpPr>
      <p:grpSpPr>
        <a:xfrm>
          <a:off x="0" y="0"/>
          <a:ext cx="0" cy="0"/>
          <a:chOff x="0" y="0"/>
          <a:chExt cx="0" cy="0"/>
        </a:xfrm>
      </p:grpSpPr>
      <p:sp>
        <p:nvSpPr>
          <p:cNvPr id="115" name="Google Shape;115;p20"/>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Vocabulary </a:t>
            </a:r>
            <a:endParaRPr/>
          </a:p>
        </p:txBody>
      </p:sp>
      <p:sp>
        <p:nvSpPr>
          <p:cNvPr id="116" name="Google Shape;116;p20"/>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Review</a:t>
            </a:r>
            <a:endParaRPr/>
          </a:p>
        </p:txBody>
      </p:sp>
      <p:sp>
        <p:nvSpPr>
          <p:cNvPr id="117" name="Google Shape;117;p20"/>
          <p:cNvSpPr txBox="1"/>
          <p:nvPr>
            <p:ph idx="2" type="body"/>
          </p:nvPr>
        </p:nvSpPr>
        <p:spPr>
          <a:xfrm>
            <a:off x="4939500" y="724075"/>
            <a:ext cx="2333400" cy="36951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1400"/>
              <a:t>Atoms</a:t>
            </a:r>
            <a:endParaRPr sz="1400"/>
          </a:p>
          <a:p>
            <a:pPr indent="0" lvl="0" marL="0" rtl="0" algn="l">
              <a:spcBef>
                <a:spcPts val="1600"/>
              </a:spcBef>
              <a:spcAft>
                <a:spcPts val="0"/>
              </a:spcAft>
              <a:buNone/>
            </a:pPr>
            <a:r>
              <a:rPr lang="en" sz="1400"/>
              <a:t>Electrons</a:t>
            </a:r>
            <a:endParaRPr sz="1400"/>
          </a:p>
          <a:p>
            <a:pPr indent="0" lvl="0" marL="0" rtl="0" algn="l">
              <a:spcBef>
                <a:spcPts val="1600"/>
              </a:spcBef>
              <a:spcAft>
                <a:spcPts val="0"/>
              </a:spcAft>
              <a:buNone/>
            </a:pPr>
            <a:r>
              <a:rPr lang="en" sz="1400"/>
              <a:t>Current</a:t>
            </a:r>
            <a:endParaRPr sz="1400"/>
          </a:p>
          <a:p>
            <a:pPr indent="0" lvl="0" marL="0" rtl="0" algn="l">
              <a:spcBef>
                <a:spcPts val="1600"/>
              </a:spcBef>
              <a:spcAft>
                <a:spcPts val="0"/>
              </a:spcAft>
              <a:buNone/>
            </a:pPr>
            <a:r>
              <a:rPr lang="en" sz="1400"/>
              <a:t>Conductor </a:t>
            </a:r>
            <a:endParaRPr sz="1400"/>
          </a:p>
          <a:p>
            <a:pPr indent="0" lvl="0" marL="0" rtl="0" algn="l">
              <a:spcBef>
                <a:spcPts val="1600"/>
              </a:spcBef>
              <a:spcAft>
                <a:spcPts val="1600"/>
              </a:spcAft>
              <a:buNone/>
            </a:pPr>
            <a:r>
              <a:rPr lang="en" sz="1400"/>
              <a:t>Insulator</a:t>
            </a:r>
            <a:endParaRPr sz="1400"/>
          </a:p>
        </p:txBody>
      </p:sp>
      <p:sp>
        <p:nvSpPr>
          <p:cNvPr id="118" name="Google Shape;118;p20"/>
          <p:cNvSpPr txBox="1"/>
          <p:nvPr>
            <p:ph idx="2" type="body"/>
          </p:nvPr>
        </p:nvSpPr>
        <p:spPr>
          <a:xfrm>
            <a:off x="6730425" y="813050"/>
            <a:ext cx="2333400" cy="36951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1400"/>
              <a:t>Electric Circuit</a:t>
            </a:r>
            <a:endParaRPr sz="1400"/>
          </a:p>
          <a:p>
            <a:pPr indent="0" lvl="0" marL="0" rtl="0" algn="l">
              <a:spcBef>
                <a:spcPts val="1600"/>
              </a:spcBef>
              <a:spcAft>
                <a:spcPts val="0"/>
              </a:spcAft>
              <a:buNone/>
            </a:pPr>
            <a:r>
              <a:rPr lang="en" sz="1400"/>
              <a:t>Open Circuit</a:t>
            </a:r>
            <a:endParaRPr sz="1400"/>
          </a:p>
          <a:p>
            <a:pPr indent="0" lvl="0" marL="0" rtl="0" algn="l">
              <a:spcBef>
                <a:spcPts val="1600"/>
              </a:spcBef>
              <a:spcAft>
                <a:spcPts val="0"/>
              </a:spcAft>
              <a:buNone/>
            </a:pPr>
            <a:r>
              <a:rPr lang="en" sz="1400"/>
              <a:t>Closed Circuit</a:t>
            </a:r>
            <a:endParaRPr sz="1400"/>
          </a:p>
          <a:p>
            <a:pPr indent="0" lvl="0" marL="0" rtl="0" algn="l">
              <a:spcBef>
                <a:spcPts val="1600"/>
              </a:spcBef>
              <a:spcAft>
                <a:spcPts val="0"/>
              </a:spcAft>
              <a:buNone/>
            </a:pPr>
            <a:r>
              <a:rPr lang="en" sz="1400"/>
              <a:t>Simple Circuit</a:t>
            </a:r>
            <a:endParaRPr sz="1400"/>
          </a:p>
          <a:p>
            <a:pPr indent="0" lvl="0" marL="0" rtl="0" algn="l">
              <a:spcBef>
                <a:spcPts val="1600"/>
              </a:spcBef>
              <a:spcAft>
                <a:spcPts val="0"/>
              </a:spcAft>
              <a:buNone/>
            </a:pPr>
            <a:r>
              <a:rPr lang="en" sz="1400"/>
              <a:t>Parallel Circuit</a:t>
            </a:r>
            <a:endParaRPr sz="1400"/>
          </a:p>
          <a:p>
            <a:pPr indent="0" lvl="0" marL="0" rtl="0" algn="l">
              <a:spcBef>
                <a:spcPts val="1600"/>
              </a:spcBef>
              <a:spcAft>
                <a:spcPts val="0"/>
              </a:spcAft>
              <a:buNone/>
            </a:pPr>
            <a:r>
              <a:rPr lang="en" sz="1400"/>
              <a:t>Diode</a:t>
            </a:r>
            <a:endParaRPr sz="1400"/>
          </a:p>
          <a:p>
            <a:pPr indent="0" lvl="0" marL="0" rtl="0" algn="l">
              <a:spcBef>
                <a:spcPts val="1600"/>
              </a:spcBef>
              <a:spcAft>
                <a:spcPts val="1600"/>
              </a:spcAft>
              <a:buNone/>
            </a:pPr>
            <a:r>
              <a:rPr lang="en" sz="1400"/>
              <a:t>Light Emitting Diode (LED)</a:t>
            </a:r>
            <a:endParaRPr sz="1400"/>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 name="Shape 122"/>
        <p:cNvGrpSpPr/>
        <p:nvPr/>
      </p:nvGrpSpPr>
      <p:grpSpPr>
        <a:xfrm>
          <a:off x="0" y="0"/>
          <a:ext cx="0" cy="0"/>
          <a:chOff x="0" y="0"/>
          <a:chExt cx="0" cy="0"/>
        </a:xfrm>
      </p:grpSpPr>
      <p:sp>
        <p:nvSpPr>
          <p:cNvPr id="123" name="Google Shape;123;p21"/>
          <p:cNvSpPr txBox="1"/>
          <p:nvPr>
            <p:ph type="title"/>
          </p:nvPr>
        </p:nvSpPr>
        <p:spPr>
          <a:xfrm>
            <a:off x="265500" y="279000"/>
            <a:ext cx="4045200" cy="14823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solidFill>
                  <a:srgbClr val="00583D"/>
                </a:solidFill>
                <a:latin typeface="Roboto Condensed"/>
                <a:ea typeface="Roboto Condensed"/>
                <a:cs typeface="Roboto Condensed"/>
                <a:sym typeface="Roboto Condensed"/>
              </a:rPr>
              <a:t>What is Electrical Engineering?</a:t>
            </a:r>
            <a:endParaRPr>
              <a:solidFill>
                <a:srgbClr val="00583D"/>
              </a:solidFill>
              <a:latin typeface="Roboto Condensed"/>
              <a:ea typeface="Roboto Condensed"/>
              <a:cs typeface="Roboto Condensed"/>
              <a:sym typeface="Roboto Condensed"/>
            </a:endParaRPr>
          </a:p>
        </p:txBody>
      </p:sp>
      <p:sp>
        <p:nvSpPr>
          <p:cNvPr id="124" name="Google Shape;124;p21"/>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t/>
            </a:r>
            <a:endParaRPr/>
          </a:p>
        </p:txBody>
      </p:sp>
      <p:pic>
        <p:nvPicPr>
          <p:cNvPr id="125" name="Google Shape;125;p21"/>
          <p:cNvPicPr preferRelativeResize="0"/>
          <p:nvPr/>
        </p:nvPicPr>
        <p:blipFill>
          <a:blip r:embed="rId3">
            <a:alphaModFix/>
          </a:blip>
          <a:stretch>
            <a:fillRect/>
          </a:stretch>
        </p:blipFill>
        <p:spPr>
          <a:xfrm>
            <a:off x="299724" y="1931025"/>
            <a:ext cx="3976750" cy="2639899"/>
          </a:xfrm>
          <a:prstGeom prst="rect">
            <a:avLst/>
          </a:prstGeom>
          <a:noFill/>
          <a:ln>
            <a:noFill/>
          </a:ln>
        </p:spPr>
      </p:pic>
      <p:sp>
        <p:nvSpPr>
          <p:cNvPr id="126" name="Google Shape;126;p21"/>
          <p:cNvSpPr txBox="1"/>
          <p:nvPr/>
        </p:nvSpPr>
        <p:spPr>
          <a:xfrm>
            <a:off x="4837800" y="279000"/>
            <a:ext cx="4306200" cy="4640400"/>
          </a:xfrm>
          <a:prstGeom prst="rect">
            <a:avLst/>
          </a:prstGeom>
          <a:noFill/>
          <a:ln>
            <a:noFill/>
          </a:ln>
        </p:spPr>
        <p:txBody>
          <a:bodyPr anchorCtr="0" anchor="t" bIns="91425" lIns="91425" spcFirstLastPara="1" rIns="91425" wrap="square" tIns="91425">
            <a:noAutofit/>
          </a:bodyPr>
          <a:lstStyle/>
          <a:p>
            <a:pPr indent="-381000" lvl="0" marL="457200" rtl="0" algn="l">
              <a:lnSpc>
                <a:spcPct val="150000"/>
              </a:lnSpc>
              <a:spcBef>
                <a:spcPts val="0"/>
              </a:spcBef>
              <a:spcAft>
                <a:spcPts val="0"/>
              </a:spcAft>
              <a:buClr>
                <a:srgbClr val="00583D"/>
              </a:buClr>
              <a:buSzPts val="2400"/>
              <a:buFont typeface="Roboto Condensed Light"/>
              <a:buChar char="●"/>
            </a:pPr>
            <a:r>
              <a:rPr lang="en" sz="2400">
                <a:solidFill>
                  <a:srgbClr val="00583D"/>
                </a:solidFill>
                <a:latin typeface="Roboto Condensed Light"/>
                <a:ea typeface="Roboto Condensed Light"/>
                <a:cs typeface="Roboto Condensed Light"/>
                <a:sym typeface="Roboto Condensed Light"/>
              </a:rPr>
              <a:t>Engineering discipline that deals with the study of electricity, electronics, and electromagnetism. </a:t>
            </a:r>
            <a:endParaRPr sz="2400">
              <a:solidFill>
                <a:srgbClr val="00583D"/>
              </a:solidFill>
              <a:latin typeface="Roboto Condensed Light"/>
              <a:ea typeface="Roboto Condensed Light"/>
              <a:cs typeface="Roboto Condensed Light"/>
              <a:sym typeface="Roboto Condensed Light"/>
            </a:endParaRPr>
          </a:p>
          <a:p>
            <a:pPr indent="-381000" lvl="0" marL="457200" rtl="0" algn="l">
              <a:lnSpc>
                <a:spcPct val="150000"/>
              </a:lnSpc>
              <a:spcBef>
                <a:spcPts val="0"/>
              </a:spcBef>
              <a:spcAft>
                <a:spcPts val="0"/>
              </a:spcAft>
              <a:buClr>
                <a:srgbClr val="00583D"/>
              </a:buClr>
              <a:buSzPts val="2400"/>
              <a:buFont typeface="Roboto Condensed Light"/>
              <a:buChar char="●"/>
            </a:pPr>
            <a:r>
              <a:rPr lang="en" sz="2400">
                <a:solidFill>
                  <a:srgbClr val="00583D"/>
                </a:solidFill>
                <a:latin typeface="Roboto Condensed Light"/>
                <a:ea typeface="Roboto Condensed Light"/>
                <a:cs typeface="Roboto Condensed Light"/>
                <a:sym typeface="Roboto Condensed Light"/>
              </a:rPr>
              <a:t>Makes cellular communication, internet, lights, speakers, drones, and many more things possible. </a:t>
            </a:r>
            <a:endParaRPr sz="2400">
              <a:solidFill>
                <a:srgbClr val="00583D"/>
              </a:solidFill>
              <a:latin typeface="Roboto Condensed Light"/>
              <a:ea typeface="Roboto Condensed Light"/>
              <a:cs typeface="Roboto Condensed Light"/>
              <a:sym typeface="Roboto Condensed Light"/>
            </a:endParaRPr>
          </a:p>
        </p:txBody>
      </p:sp>
      <p:pic>
        <p:nvPicPr>
          <p:cNvPr id="127" name="Google Shape;127;p21"/>
          <p:cNvPicPr preferRelativeResize="0"/>
          <p:nvPr/>
        </p:nvPicPr>
        <p:blipFill>
          <a:blip r:embed="rId4">
            <a:alphaModFix/>
          </a:blip>
          <a:stretch>
            <a:fillRect/>
          </a:stretch>
        </p:blipFill>
        <p:spPr>
          <a:xfrm>
            <a:off x="58775" y="1931025"/>
            <a:ext cx="4445323" cy="27202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21CF2FAB5DBF44DA86302094257C49B" ma:contentTypeVersion="31" ma:contentTypeDescription="Create a new document." ma:contentTypeScope="" ma:versionID="ad225eee8d151241e850172758f237a7">
  <xsd:schema xmlns:xsd="http://www.w3.org/2001/XMLSchema" xmlns:xs="http://www.w3.org/2001/XMLSchema" xmlns:p="http://schemas.microsoft.com/office/2006/metadata/properties" xmlns:ns1="http://schemas.microsoft.com/sharepoint/v3" xmlns:ns2="4875368b-44b2-4aba-bff5-6546d876b307" xmlns:ns3="aeec3179-62db-417d-a8bd-224f9bcc02ca" targetNamespace="http://schemas.microsoft.com/office/2006/metadata/properties" ma:root="true" ma:fieldsID="43022a5611ad955fd1b6686fef05f78e" ns1:_="" ns2:_="" ns3:_="">
    <xsd:import namespace="http://schemas.microsoft.com/sharepoint/v3"/>
    <xsd:import namespace="4875368b-44b2-4aba-bff5-6546d876b307"/>
    <xsd:import namespace="aeec3179-62db-417d-a8bd-224f9bcc02ca"/>
    <xsd:element name="properties">
      <xsd:complexType>
        <xsd:sequence>
          <xsd:element name="documentManagement">
            <xsd:complexType>
              <xsd:all>
                <xsd:element ref="ns1:_ip_UnifiedCompliancePolicyProperties" minOccurs="0"/>
                <xsd:element ref="ns2:Notes" minOccurs="0"/>
                <xsd:element ref="ns2:Department" minOccurs="0"/>
                <xsd:element ref="ns2:Affiliation" minOccurs="0"/>
                <xsd:element ref="ns2:Department_Academic" minOccurs="0"/>
                <xsd:element ref="ns2:MediaServiceMetadata" minOccurs="0"/>
                <xsd:element ref="ns2:MediaServiceFastMetadata" minOccurs="0"/>
                <xsd:element ref="ns1:_ip_UnifiedCompliancePolicyUIAction" minOccurs="0"/>
                <xsd:element ref="ns2:MediaServiceAutoTags"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2:MediaServiceLocation" minOccurs="0"/>
                <xsd:element ref="ns3:SharedWithUsers" minOccurs="0"/>
                <xsd:element ref="ns3:SharedWithDetails" minOccurs="0"/>
                <xsd:element ref="ns2:MediaServiceOCR" minOccurs="0"/>
                <xsd:element ref="ns2:AcademicYear" minOccurs="0"/>
                <xsd:element ref="ns2:Department0" minOccurs="0"/>
                <xsd:element ref="ns2:Use" minOccurs="0"/>
                <xsd:element ref="ns2:MediaLengthInSeconds" minOccurs="0"/>
                <xsd:element ref="ns2:lcf76f155ced4ddcb4097134ff3c332f" minOccurs="0"/>
                <xsd:element ref="ns3:TaxCatchAll" minOccurs="0"/>
                <xsd:element ref="ns2:MediaServiceSearchProperties" minOccurs="0"/>
                <xsd:element ref="ns2:MediaServiceObjectDetectorVersions" minOccurs="0"/>
                <xsd:element ref="ns2:Disciplin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 nillable="true" ma:displayName="Unified Compliance Policy Properties" ma:hidden="true" ma:internalName="_ip_UnifiedCompliancePolicyProperties">
      <xsd:simpleType>
        <xsd:restriction base="dms:Note"/>
      </xsd:simpleType>
    </xsd:element>
    <xsd:element name="_ip_UnifiedCompliancePolicyUIAction" ma:index="12"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875368b-44b2-4aba-bff5-6546d876b307" elementFormDefault="qualified">
    <xsd:import namespace="http://schemas.microsoft.com/office/2006/documentManagement/types"/>
    <xsd:import namespace="http://schemas.microsoft.com/office/infopath/2007/PartnerControls"/>
    <xsd:element name="Notes" ma:index="3" nillable="true" ma:displayName="Notes" ma:format="Dropdown" ma:internalName="Notes">
      <xsd:simpleType>
        <xsd:restriction base="dms:Text">
          <xsd:maxLength value="255"/>
        </xsd:restriction>
      </xsd:simpleType>
    </xsd:element>
    <xsd:element name="Department" ma:index="4" nillable="true" ma:displayName="Program" ma:format="Dropdown" ma:indexed="true" ma:internalName="Department">
      <xsd:simpleType>
        <xsd:restriction base="dms:Choice">
          <xsd:enumeration value="CE-BS"/>
          <xsd:enumeration value="CSE-BS"/>
          <xsd:enumeration value="EE-BS"/>
          <xsd:enumeration value="GEO-AAS"/>
          <xsd:enumeration value="ME-BS"/>
          <xsd:enumeration value="CS-BA"/>
          <xsd:enumeration value="CS-BS"/>
          <xsd:enumeration value="GEO-BS (Developer)"/>
          <xsd:enumeration value="GEO-BS (GIS)"/>
          <xsd:enumeration value="GEO-BS (Surveying)"/>
          <xsd:enumeration value="GEO-MINOR (GIS)"/>
        </xsd:restriction>
      </xsd:simpleType>
    </xsd:element>
    <xsd:element name="Affiliation" ma:index="5" nillable="true" ma:displayName="Affiliation" ma:default="Student" ma:format="Dropdown" ma:internalName="Affiliation">
      <xsd:simpleType>
        <xsd:restriction base="dms:Choice">
          <xsd:enumeration value="Faculty"/>
          <xsd:enumeration value="Student"/>
          <xsd:enumeration value="Staff"/>
          <xsd:enumeration value="Community"/>
        </xsd:restriction>
      </xsd:simpleType>
    </xsd:element>
    <xsd:element name="Department_Academic" ma:index="6" nillable="true" ma:displayName="Department (Academic)" ma:format="Dropdown" ma:internalName="Department_Academic">
      <xsd:complexType>
        <xsd:complexContent>
          <xsd:extension base="dms:MultiChoice">
            <xsd:sequence>
              <xsd:element name="Value" maxOccurs="unbounded" minOccurs="0" nillable="true">
                <xsd:simpleType>
                  <xsd:restriction base="dms:Choice">
                    <xsd:enumeration value="CE"/>
                    <xsd:enumeration value="CSCE"/>
                    <xsd:enumeration value="EE"/>
                    <xsd:enumeration value="GEO"/>
                    <xsd:enumeration value="ME"/>
                  </xsd:restriction>
                </xsd:simpleType>
              </xsd:element>
            </xsd:sequence>
          </xsd:extension>
        </xsd:complexContent>
      </xsd:complexType>
    </xsd:element>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ServiceOCR" ma:index="22" nillable="true" ma:displayName="Extracted Text" ma:internalName="MediaServiceOCR" ma:readOnly="true">
      <xsd:simpleType>
        <xsd:restriction base="dms:Note">
          <xsd:maxLength value="255"/>
        </xsd:restriction>
      </xsd:simpleType>
    </xsd:element>
    <xsd:element name="AcademicYear" ma:index="26" nillable="true" ma:displayName="Academic Year" ma:format="Dropdown" ma:internalName="AcademicYear">
      <xsd:simpleType>
        <xsd:restriction base="dms:Choice">
          <xsd:enumeration value="2020-2021"/>
          <xsd:enumeration value="2019-2020"/>
          <xsd:enumeration value="2018-2019"/>
          <xsd:enumeration value="2017-2018"/>
          <xsd:enumeration value="2016-2017"/>
          <xsd:enumeration value="2015-2016"/>
          <xsd:enumeration value="2014-2015"/>
          <xsd:enumeration value="2013-2014"/>
          <xsd:enumeration value="2012-2013"/>
          <xsd:enumeration value="2011-2012"/>
          <xsd:enumeration value="2010-2011"/>
        </xsd:restriction>
      </xsd:simpleType>
    </xsd:element>
    <xsd:element name="Department0" ma:index="27" nillable="true" ma:displayName="Department" ma:format="Dropdown" ma:internalName="Department0">
      <xsd:simpleType>
        <xsd:restriction base="dms:Choice">
          <xsd:enumeration value="CE"/>
          <xsd:enumeration value="CSE"/>
          <xsd:enumeration value="EE"/>
          <xsd:enumeration value="GEO"/>
          <xsd:enumeration value="ME"/>
          <xsd:enumeration value="CoEng"/>
          <xsd:enumeration value="PM"/>
          <xsd:enumeration value="UAA"/>
          <xsd:enumeration value="N/A"/>
        </xsd:restriction>
      </xsd:simpleType>
    </xsd:element>
    <xsd:element name="Use" ma:index="28" nillable="true" ma:displayName="Use" ma:format="Dropdown" ma:internalName="Use">
      <xsd:simpleType>
        <xsd:restriction base="dms:Choice">
          <xsd:enumeration value="ProDev Seminar"/>
          <xsd:enumeration value="Student Spotlight"/>
          <xsd:enumeration value="FRC Robotics"/>
          <xsd:enumeration value="SEA"/>
          <xsd:enumeration value="Graduation Celebration"/>
          <xsd:enumeration value="Web/Social Media"/>
          <xsd:enumeration value="Video"/>
          <xsd:enumeration value="STEM Talks"/>
          <xsd:enumeration value="General Use"/>
        </xsd:restriction>
      </xsd:simpleType>
    </xsd:element>
    <xsd:element name="MediaLengthInSeconds" ma:index="29" nillable="true" ma:displayName="Length (seconds)" ma:internalName="MediaLengthInSeconds" ma:readOnly="true">
      <xsd:simpleType>
        <xsd:restriction base="dms:Unknown"/>
      </xsd:simpleType>
    </xsd:element>
    <xsd:element name="lcf76f155ced4ddcb4097134ff3c332f" ma:index="31" nillable="true" ma:taxonomy="true" ma:internalName="lcf76f155ced4ddcb4097134ff3c332f" ma:taxonomyFieldName="MediaServiceImageTags" ma:displayName="Image Tags" ma:readOnly="false" ma:fieldId="{5cf76f15-5ced-4ddc-b409-7134ff3c332f}" ma:taxonomyMulti="true" ma:sspId="98e39b9f-e49d-4856-a37c-03cf9060ff70" ma:termSetId="09814cd3-568e-fe90-9814-8d621ff8fb84" ma:anchorId="fba54fb3-c3e1-fe81-a776-ca4b69148c4d" ma:open="true" ma:isKeyword="false">
      <xsd:complexType>
        <xsd:sequence>
          <xsd:element ref="pc:Terms" minOccurs="0" maxOccurs="1"/>
        </xsd:sequence>
      </xsd:complexType>
    </xsd:element>
    <xsd:element name="MediaServiceSearchProperties" ma:index="33" nillable="true" ma:displayName="MediaServiceSearchProperties" ma:hidden="true" ma:internalName="MediaServiceSearchProperties" ma:readOnly="true">
      <xsd:simpleType>
        <xsd:restriction base="dms:Note"/>
      </xsd:simpleType>
    </xsd:element>
    <xsd:element name="MediaServiceObjectDetectorVersions" ma:index="34" nillable="true" ma:displayName="MediaServiceObjectDetectorVersions" ma:hidden="true" ma:indexed="true" ma:internalName="MediaServiceObjectDetectorVersions" ma:readOnly="true">
      <xsd:simpleType>
        <xsd:restriction base="dms:Text"/>
      </xsd:simpleType>
    </xsd:element>
    <xsd:element name="Discipline" ma:index="35" nillable="true" ma:displayName="Discipline" ma:format="Dropdown" ma:internalName="Discipline">
      <xsd:complexType>
        <xsd:complexContent>
          <xsd:extension base="dms:MultiChoiceFillIn">
            <xsd:sequence>
              <xsd:element name="Value" maxOccurs="unbounded" minOccurs="0" nillable="true">
                <xsd:simpleType>
                  <xsd:union memberTypes="dms:Text">
                    <xsd:simpleType>
                      <xsd:restriction base="dms:Choice">
                        <xsd:enumeration value="CE"/>
                        <xsd:enumeration value="ME"/>
                        <xsd:enumeration value="EE"/>
                      </xsd:restriction>
                    </xsd:simpleType>
                  </xsd:union>
                </xsd:simple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aeec3179-62db-417d-a8bd-224f9bcc02ca" elementFormDefault="qualified">
    <xsd:import namespace="http://schemas.microsoft.com/office/2006/documentManagement/types"/>
    <xsd:import namespace="http://schemas.microsoft.com/office/infopath/2007/PartnerControls"/>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element name="TaxCatchAll" ma:index="32" nillable="true" ma:displayName="Taxonomy Catch All Column" ma:hidden="true" ma:list="{42b9fbf2-cb8c-476e-80b3-5c7565a22008}" ma:internalName="TaxCatchAll" ma:showField="CatchAllData" ma:web="aeec3179-62db-417d-a8bd-224f9bcc02c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3"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AcademicYear xmlns="4875368b-44b2-4aba-bff5-6546d876b307" xsi:nil="true"/>
    <Department0 xmlns="4875368b-44b2-4aba-bff5-6546d876b307" xsi:nil="true"/>
    <Department_Academic xmlns="4875368b-44b2-4aba-bff5-6546d876b307">CE</Department_Academic>
    <_ip_UnifiedCompliancePolicyProperties xmlns="http://schemas.microsoft.com/sharepoint/v3" xsi:nil="true"/>
    <Use xmlns="4875368b-44b2-4aba-bff5-6546d876b307" xsi:nil="true"/>
    <Notes xmlns="4875368b-44b2-4aba-bff5-6546d876b307" xsi:nil="true"/>
    <Affiliation xmlns="4875368b-44b2-4aba-bff5-6546d876b307">Student</Affiliation>
    <Department xmlns="4875368b-44b2-4aba-bff5-6546d876b307" xsi:nil="true"/>
    <lcf76f155ced4ddcb4097134ff3c332f xmlns="4875368b-44b2-4aba-bff5-6546d876b307">
      <Terms xmlns="http://schemas.microsoft.com/office/infopath/2007/PartnerControls"/>
    </lcf76f155ced4ddcb4097134ff3c332f>
    <TaxCatchAll xmlns="aeec3179-62db-417d-a8bd-224f9bcc02ca" xsi:nil="true"/>
    <Discipline xmlns="4875368b-44b2-4aba-bff5-6546d876b307" xsi:nil="true"/>
  </documentManagement>
</p:properties>
</file>

<file path=customXml/itemProps1.xml><?xml version="1.0" encoding="utf-8"?>
<ds:datastoreItem xmlns:ds="http://schemas.openxmlformats.org/officeDocument/2006/customXml" ds:itemID="{75CFA51B-CA7D-49D3-A51A-279B56864741}"/>
</file>

<file path=customXml/itemProps2.xml><?xml version="1.0" encoding="utf-8"?>
<ds:datastoreItem xmlns:ds="http://schemas.openxmlformats.org/officeDocument/2006/customXml" ds:itemID="{F8F24F50-9B78-4C0A-AB6D-A108A93C7E7B}"/>
</file>

<file path=customXml/itemProps3.xml><?xml version="1.0" encoding="utf-8"?>
<ds:datastoreItem xmlns:ds="http://schemas.openxmlformats.org/officeDocument/2006/customXml" ds:itemID="{AEFF02F8-9905-48F6-802F-78B7A70C596E}"/>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0x010100E21CF2FAB5DBF44DA86302094257C49B</vt:lpwstr>
  </property>
</Properties>
</file>