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56" r:id="rId5"/>
    <p:sldId id="257" r:id="rId6"/>
    <p:sldId id="258" r:id="rId7"/>
    <p:sldId id="261" r:id="rId8"/>
    <p:sldId id="262" r:id="rId9"/>
    <p:sldId id="264" r:id="rId10"/>
    <p:sldId id="265" r:id="rId11"/>
    <p:sldId id="266" r:id="rId12"/>
  </p:sldIdLst>
  <p:sldSz cx="9144000" cy="5143500" type="screen16x9"/>
  <p:notesSz cx="6858000" cy="9144000"/>
  <p:embeddedFontLst>
    <p:embeddedFont>
      <p:font typeface="Abadi" panose="020B0604020104020204" pitchFamily="34" charset="0"/>
      <p:regular r:id="rId14"/>
    </p:embeddedFont>
    <p:embeddedFont>
      <p:font typeface="Franklin Gothic Demi" panose="020B0703020102020204" pitchFamily="34" charset="0"/>
      <p:regular r:id="rId15"/>
      <p:italic r:id="rId16"/>
    </p:embeddedFont>
    <p:embeddedFont>
      <p:font typeface="Miriam Fixed" panose="020B0509050101010101" pitchFamily="49" charset="-79"/>
      <p:regular r:id="rId17"/>
    </p:embeddedFont>
    <p:embeddedFont>
      <p:font typeface="Roboto Condensed"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E1B"/>
    <a:srgbClr val="DEA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08A8C-3758-CE16-A0B6-95C3920761C9}" v="422" dt="2022-02-17T00:20:49.708"/>
    <p1510:client id="{627466E4-8EAA-BAB8-2A3B-902D56CE31E2}" v="169" dt="2022-02-17T00:35:17.435"/>
    <p1510:client id="{C4DD93BF-ED9E-D54D-0189-6D8D67A56638}" v="370" dt="2022-03-04T23:24:33.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en Boyer" userId="S::cjboyer@alaska.edu::a9a03a1a-4dbd-4e1a-879a-fd91cb2bd812" providerId="AD" clId="Web-{C4DD93BF-ED9E-D54D-0189-6D8D67A56638}"/>
    <pc:docChg chg="delSld modSld">
      <pc:chgData name="Caden Boyer" userId="S::cjboyer@alaska.edu::a9a03a1a-4dbd-4e1a-879a-fd91cb2bd812" providerId="AD" clId="Web-{C4DD93BF-ED9E-D54D-0189-6D8D67A56638}" dt="2022-03-04T23:24:33.781" v="383" actId="1076"/>
      <pc:docMkLst>
        <pc:docMk/>
      </pc:docMkLst>
      <pc:sldChg chg="addSp delSp modSp">
        <pc:chgData name="Caden Boyer" userId="S::cjboyer@alaska.edu::a9a03a1a-4dbd-4e1a-879a-fd91cb2bd812" providerId="AD" clId="Web-{C4DD93BF-ED9E-D54D-0189-6D8D67A56638}" dt="2022-03-04T23:19:19.451" v="380" actId="1076"/>
        <pc:sldMkLst>
          <pc:docMk/>
          <pc:sldMk cId="0" sldId="256"/>
        </pc:sldMkLst>
        <pc:spChg chg="del">
          <ac:chgData name="Caden Boyer" userId="S::cjboyer@alaska.edu::a9a03a1a-4dbd-4e1a-879a-fd91cb2bd812" providerId="AD" clId="Web-{C4DD93BF-ED9E-D54D-0189-6D8D67A56638}" dt="2022-03-04T23:15:30.434" v="376"/>
          <ac:spMkLst>
            <pc:docMk/>
            <pc:sldMk cId="0" sldId="256"/>
            <ac:spMk id="54" creationId="{00000000-0000-0000-0000-000000000000}"/>
          </ac:spMkLst>
        </pc:spChg>
        <pc:spChg chg="mod">
          <ac:chgData name="Caden Boyer" userId="S::cjboyer@alaska.edu::a9a03a1a-4dbd-4e1a-879a-fd91cb2bd812" providerId="AD" clId="Web-{C4DD93BF-ED9E-D54D-0189-6D8D67A56638}" dt="2022-03-04T23:19:19.451" v="380" actId="1076"/>
          <ac:spMkLst>
            <pc:docMk/>
            <pc:sldMk cId="0" sldId="256"/>
            <ac:spMk id="55" creationId="{00000000-0000-0000-0000-000000000000}"/>
          </ac:spMkLst>
        </pc:spChg>
        <pc:picChg chg="add">
          <ac:chgData name="Caden Boyer" userId="S::cjboyer@alaska.edu::a9a03a1a-4dbd-4e1a-879a-fd91cb2bd812" providerId="AD" clId="Web-{C4DD93BF-ED9E-D54D-0189-6D8D67A56638}" dt="2022-03-04T23:19:07.701" v="377"/>
          <ac:picMkLst>
            <pc:docMk/>
            <pc:sldMk cId="0" sldId="256"/>
            <ac:picMk id="6" creationId="{9A42A39E-0A50-4828-82A5-C15B4B4E36CE}"/>
          </ac:picMkLst>
        </pc:picChg>
        <pc:picChg chg="del">
          <ac:chgData name="Caden Boyer" userId="S::cjboyer@alaska.edu::a9a03a1a-4dbd-4e1a-879a-fd91cb2bd812" providerId="AD" clId="Web-{C4DD93BF-ED9E-D54D-0189-6D8D67A56638}" dt="2022-03-04T23:15:27.731" v="375"/>
          <ac:picMkLst>
            <pc:docMk/>
            <pc:sldMk cId="0" sldId="256"/>
            <ac:picMk id="56" creationId="{00000000-0000-0000-0000-000000000000}"/>
          </ac:picMkLst>
        </pc:picChg>
      </pc:sldChg>
      <pc:sldChg chg="addSp delSp modSp modNotes">
        <pc:chgData name="Caden Boyer" userId="S::cjboyer@alaska.edu::a9a03a1a-4dbd-4e1a-879a-fd91cb2bd812" providerId="AD" clId="Web-{C4DD93BF-ED9E-D54D-0189-6D8D67A56638}" dt="2022-03-04T22:40:28.659" v="86"/>
        <pc:sldMkLst>
          <pc:docMk/>
          <pc:sldMk cId="0" sldId="258"/>
        </pc:sldMkLst>
        <pc:spChg chg="add mod ord">
          <ac:chgData name="Caden Boyer" userId="S::cjboyer@alaska.edu::a9a03a1a-4dbd-4e1a-879a-fd91cb2bd812" providerId="AD" clId="Web-{C4DD93BF-ED9E-D54D-0189-6D8D67A56638}" dt="2022-03-04T22:29:42.875" v="63" actId="1076"/>
          <ac:spMkLst>
            <pc:docMk/>
            <pc:sldMk cId="0" sldId="258"/>
            <ac:spMk id="3" creationId="{CAC749D6-4BCF-4EC8-BAED-ADC5E00C0AD6}"/>
          </ac:spMkLst>
        </pc:spChg>
        <pc:spChg chg="add del mod">
          <ac:chgData name="Caden Boyer" userId="S::cjboyer@alaska.edu::a9a03a1a-4dbd-4e1a-879a-fd91cb2bd812" providerId="AD" clId="Web-{C4DD93BF-ED9E-D54D-0189-6D8D67A56638}" dt="2022-03-04T22:32:51.610" v="65"/>
          <ac:spMkLst>
            <pc:docMk/>
            <pc:sldMk cId="0" sldId="258"/>
            <ac:spMk id="5" creationId="{06142C08-2314-41F4-9401-FB796FD7816E}"/>
          </ac:spMkLst>
        </pc:spChg>
        <pc:spChg chg="mod">
          <ac:chgData name="Caden Boyer" userId="S::cjboyer@alaska.edu::a9a03a1a-4dbd-4e1a-879a-fd91cb2bd812" providerId="AD" clId="Web-{C4DD93BF-ED9E-D54D-0189-6D8D67A56638}" dt="2022-03-04T22:18:12.746" v="56" actId="1076"/>
          <ac:spMkLst>
            <pc:docMk/>
            <pc:sldMk cId="0" sldId="258"/>
            <ac:spMk id="69" creationId="{00000000-0000-0000-0000-000000000000}"/>
          </ac:spMkLst>
        </pc:spChg>
        <pc:spChg chg="del">
          <ac:chgData name="Caden Boyer" userId="S::cjboyer@alaska.edu::a9a03a1a-4dbd-4e1a-879a-fd91cb2bd812" providerId="AD" clId="Web-{C4DD93BF-ED9E-D54D-0189-6D8D67A56638}" dt="2022-03-04T22:32:47.751" v="64"/>
          <ac:spMkLst>
            <pc:docMk/>
            <pc:sldMk cId="0" sldId="258"/>
            <ac:spMk id="70" creationId="{00000000-0000-0000-0000-000000000000}"/>
          </ac:spMkLst>
        </pc:spChg>
        <pc:picChg chg="add mod">
          <ac:chgData name="Caden Boyer" userId="S::cjboyer@alaska.edu::a9a03a1a-4dbd-4e1a-879a-fd91cb2bd812" providerId="AD" clId="Web-{C4DD93BF-ED9E-D54D-0189-6D8D67A56638}" dt="2022-03-04T22:18:06.028" v="55" actId="1076"/>
          <ac:picMkLst>
            <pc:docMk/>
            <pc:sldMk cId="0" sldId="258"/>
            <ac:picMk id="2" creationId="{AA7BEB33-09FC-40DE-91BB-69F3F52003E3}"/>
          </ac:picMkLst>
        </pc:picChg>
      </pc:sldChg>
      <pc:sldChg chg="del">
        <pc:chgData name="Caden Boyer" userId="S::cjboyer@alaska.edu::a9a03a1a-4dbd-4e1a-879a-fd91cb2bd812" providerId="AD" clId="Web-{C4DD93BF-ED9E-D54D-0189-6D8D67A56638}" dt="2022-03-04T22:40:29.346" v="87"/>
        <pc:sldMkLst>
          <pc:docMk/>
          <pc:sldMk cId="0" sldId="260"/>
        </pc:sldMkLst>
      </pc:sldChg>
      <pc:sldChg chg="addSp delSp modSp">
        <pc:chgData name="Caden Boyer" userId="S::cjboyer@alaska.edu::a9a03a1a-4dbd-4e1a-879a-fd91cb2bd812" providerId="AD" clId="Web-{C4DD93BF-ED9E-D54D-0189-6D8D67A56638}" dt="2022-03-04T22:57:35.961" v="96" actId="20577"/>
        <pc:sldMkLst>
          <pc:docMk/>
          <pc:sldMk cId="0" sldId="261"/>
        </pc:sldMkLst>
        <pc:spChg chg="mod">
          <ac:chgData name="Caden Boyer" userId="S::cjboyer@alaska.edu::a9a03a1a-4dbd-4e1a-879a-fd91cb2bd812" providerId="AD" clId="Web-{C4DD93BF-ED9E-D54D-0189-6D8D67A56638}" dt="2022-03-04T22:44:30.582" v="89" actId="20577"/>
          <ac:spMkLst>
            <pc:docMk/>
            <pc:sldMk cId="0" sldId="261"/>
            <ac:spMk id="92" creationId="{00000000-0000-0000-0000-000000000000}"/>
          </ac:spMkLst>
        </pc:spChg>
        <pc:spChg chg="mod">
          <ac:chgData name="Caden Boyer" userId="S::cjboyer@alaska.edu::a9a03a1a-4dbd-4e1a-879a-fd91cb2bd812" providerId="AD" clId="Web-{C4DD93BF-ED9E-D54D-0189-6D8D67A56638}" dt="2022-03-04T22:57:35.961" v="96" actId="20577"/>
          <ac:spMkLst>
            <pc:docMk/>
            <pc:sldMk cId="0" sldId="261"/>
            <ac:spMk id="93" creationId="{00000000-0000-0000-0000-000000000000}"/>
          </ac:spMkLst>
        </pc:spChg>
        <pc:picChg chg="add mod">
          <ac:chgData name="Caden Boyer" userId="S::cjboyer@alaska.edu::a9a03a1a-4dbd-4e1a-879a-fd91cb2bd812" providerId="AD" clId="Web-{C4DD93BF-ED9E-D54D-0189-6D8D67A56638}" dt="2022-03-04T22:50:59.631" v="93" actId="1076"/>
          <ac:picMkLst>
            <pc:docMk/>
            <pc:sldMk cId="0" sldId="261"/>
            <ac:picMk id="2" creationId="{C7C6CAE5-7E8D-4787-952F-CF060EC63ACB}"/>
          </ac:picMkLst>
        </pc:picChg>
        <pc:picChg chg="del">
          <ac:chgData name="Caden Boyer" userId="S::cjboyer@alaska.edu::a9a03a1a-4dbd-4e1a-879a-fd91cb2bd812" providerId="AD" clId="Web-{C4DD93BF-ED9E-D54D-0189-6D8D67A56638}" dt="2022-03-04T22:40:33.284" v="88"/>
          <ac:picMkLst>
            <pc:docMk/>
            <pc:sldMk cId="0" sldId="261"/>
            <ac:picMk id="94" creationId="{00000000-0000-0000-0000-000000000000}"/>
          </ac:picMkLst>
        </pc:picChg>
      </pc:sldChg>
      <pc:sldChg chg="modSp">
        <pc:chgData name="Caden Boyer" userId="S::cjboyer@alaska.edu::a9a03a1a-4dbd-4e1a-879a-fd91cb2bd812" providerId="AD" clId="Web-{C4DD93BF-ED9E-D54D-0189-6D8D67A56638}" dt="2022-03-04T22:59:36.742" v="218" actId="20577"/>
        <pc:sldMkLst>
          <pc:docMk/>
          <pc:sldMk cId="0" sldId="262"/>
        </pc:sldMkLst>
        <pc:spChg chg="mod">
          <ac:chgData name="Caden Boyer" userId="S::cjboyer@alaska.edu::a9a03a1a-4dbd-4e1a-879a-fd91cb2bd812" providerId="AD" clId="Web-{C4DD93BF-ED9E-D54D-0189-6D8D67A56638}" dt="2022-03-04T22:59:36.742" v="218" actId="20577"/>
          <ac:spMkLst>
            <pc:docMk/>
            <pc:sldMk cId="0" sldId="262"/>
            <ac:spMk id="100" creationId="{00000000-0000-0000-0000-000000000000}"/>
          </ac:spMkLst>
        </pc:spChg>
      </pc:sldChg>
      <pc:sldChg chg="del">
        <pc:chgData name="Caden Boyer" userId="S::cjboyer@alaska.edu::a9a03a1a-4dbd-4e1a-879a-fd91cb2bd812" providerId="AD" clId="Web-{C4DD93BF-ED9E-D54D-0189-6D8D67A56638}" dt="2022-03-04T23:00:21.383" v="219"/>
        <pc:sldMkLst>
          <pc:docMk/>
          <pc:sldMk cId="0" sldId="263"/>
        </pc:sldMkLst>
      </pc:sldChg>
      <pc:sldChg chg="addSp delSp modSp">
        <pc:chgData name="Caden Boyer" userId="S::cjboyer@alaska.edu::a9a03a1a-4dbd-4e1a-879a-fd91cb2bd812" providerId="AD" clId="Web-{C4DD93BF-ED9E-D54D-0189-6D8D67A56638}" dt="2022-03-04T23:24:33.781" v="383" actId="1076"/>
        <pc:sldMkLst>
          <pc:docMk/>
          <pc:sldMk cId="0" sldId="264"/>
        </pc:sldMkLst>
        <pc:spChg chg="mod">
          <ac:chgData name="Caden Boyer" userId="S::cjboyer@alaska.edu::a9a03a1a-4dbd-4e1a-879a-fd91cb2bd812" providerId="AD" clId="Web-{C4DD93BF-ED9E-D54D-0189-6D8D67A56638}" dt="2022-03-04T23:24:33.781" v="383" actId="1076"/>
          <ac:spMkLst>
            <pc:docMk/>
            <pc:sldMk cId="0" sldId="264"/>
            <ac:spMk id="2" creationId="{9CBC85D3-5EAE-4C54-B362-45AC1944407D}"/>
          </ac:spMkLst>
        </pc:spChg>
        <pc:spChg chg="add del mod">
          <ac:chgData name="Caden Boyer" userId="S::cjboyer@alaska.edu::a9a03a1a-4dbd-4e1a-879a-fd91cb2bd812" providerId="AD" clId="Web-{C4DD93BF-ED9E-D54D-0189-6D8D67A56638}" dt="2022-03-04T23:05:18.697" v="311"/>
          <ac:spMkLst>
            <pc:docMk/>
            <pc:sldMk cId="0" sldId="264"/>
            <ac:spMk id="4" creationId="{5332399C-CC55-4756-ACC3-982DE969A57E}"/>
          </ac:spMkLst>
        </pc:spChg>
        <pc:spChg chg="del">
          <ac:chgData name="Caden Boyer" userId="S::cjboyer@alaska.edu::a9a03a1a-4dbd-4e1a-879a-fd91cb2bd812" providerId="AD" clId="Web-{C4DD93BF-ED9E-D54D-0189-6D8D67A56638}" dt="2022-03-04T23:05:14.556" v="310"/>
          <ac:spMkLst>
            <pc:docMk/>
            <pc:sldMk cId="0" sldId="264"/>
            <ac:spMk id="114" creationId="{00000000-0000-0000-0000-000000000000}"/>
          </ac:spMkLst>
        </pc:spChg>
        <pc:picChg chg="del">
          <ac:chgData name="Caden Boyer" userId="S::cjboyer@alaska.edu::a9a03a1a-4dbd-4e1a-879a-fd91cb2bd812" providerId="AD" clId="Web-{C4DD93BF-ED9E-D54D-0189-6D8D67A56638}" dt="2022-03-04T23:00:23.852" v="220"/>
          <ac:picMkLst>
            <pc:docMk/>
            <pc:sldMk cId="0" sldId="264"/>
            <ac:picMk id="6" creationId="{56FF8E98-C78A-5C4E-8CCD-0F5D02433169}"/>
          </ac:picMkLst>
        </pc:picChg>
        <pc:picChg chg="del">
          <ac:chgData name="Caden Boyer" userId="S::cjboyer@alaska.edu::a9a03a1a-4dbd-4e1a-879a-fd91cb2bd812" providerId="AD" clId="Web-{C4DD93BF-ED9E-D54D-0189-6D8D67A56638}" dt="2022-03-04T23:00:25.618" v="221"/>
          <ac:picMkLst>
            <pc:docMk/>
            <pc:sldMk cId="0" sldId="264"/>
            <ac:picMk id="115" creationId="{00000000-0000-0000-0000-000000000000}"/>
          </ac:picMkLst>
        </pc:picChg>
      </pc:sldChg>
      <pc:sldChg chg="modSp">
        <pc:chgData name="Caden Boyer" userId="S::cjboyer@alaska.edu::a9a03a1a-4dbd-4e1a-879a-fd91cb2bd812" providerId="AD" clId="Web-{C4DD93BF-ED9E-D54D-0189-6D8D67A56638}" dt="2022-03-04T23:01:09.555" v="234" actId="20577"/>
        <pc:sldMkLst>
          <pc:docMk/>
          <pc:sldMk cId="0" sldId="265"/>
        </pc:sldMkLst>
        <pc:spChg chg="mod">
          <ac:chgData name="Caden Boyer" userId="S::cjboyer@alaska.edu::a9a03a1a-4dbd-4e1a-879a-fd91cb2bd812" providerId="AD" clId="Web-{C4DD93BF-ED9E-D54D-0189-6D8D67A56638}" dt="2022-03-04T23:01:09.555" v="234" actId="20577"/>
          <ac:spMkLst>
            <pc:docMk/>
            <pc:sldMk cId="0" sldId="265"/>
            <ac:spMk id="122" creationId="{00000000-0000-0000-0000-000000000000}"/>
          </ac:spMkLst>
        </pc:spChg>
      </pc:sldChg>
      <pc:sldChg chg="delSp del">
        <pc:chgData name="Caden Boyer" userId="S::cjboyer@alaska.edu::a9a03a1a-4dbd-4e1a-879a-fd91cb2bd812" providerId="AD" clId="Web-{C4DD93BF-ED9E-D54D-0189-6D8D67A56638}" dt="2022-03-04T23:05:20.541" v="312"/>
        <pc:sldMkLst>
          <pc:docMk/>
          <pc:sldMk cId="1179674397" sldId="268"/>
        </pc:sldMkLst>
        <pc:picChg chg="del">
          <ac:chgData name="Caden Boyer" userId="S::cjboyer@alaska.edu::a9a03a1a-4dbd-4e1a-879a-fd91cb2bd812" providerId="AD" clId="Web-{C4DD93BF-ED9E-D54D-0189-6D8D67A56638}" dt="2022-03-04T23:00:28.508" v="222"/>
          <ac:picMkLst>
            <pc:docMk/>
            <pc:sldMk cId="1179674397" sldId="268"/>
            <ac:picMk id="6" creationId="{DF915E24-FBF3-BB40-9540-7D0FC1A9B5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Note that all images in this presentation are placeholders, and should be replaced by more appropriate images.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5b4b8a6c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5b4b8a6c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b4b8a6c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b4b8a6c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Engineers ask critical questions about what they want to create, whether it be a skyscraper, amusement park ride, bicycle or smartphone. These questions include: What is the problem to solve? What do we want to design? Who is it for? What do we want to accomplish? What are the project requirements? What are the limitations? What is our goal?</a:t>
            </a:r>
          </a:p>
          <a:p>
            <a:pPr marL="0" indent="0">
              <a:buNone/>
            </a:pPr>
            <a:endParaRPr lang="en-US" dirty="0"/>
          </a:p>
          <a:p>
            <a:pPr marL="0" indent="0">
              <a:buNone/>
            </a:pPr>
            <a:r>
              <a:rPr lang="en-US" dirty="0"/>
              <a:t>This includes talking to people from many different backgrounds and specialties to assist with researching what products or solutions already exist, or what technologies might be adaptable to your needs.</a:t>
            </a:r>
          </a:p>
          <a:p>
            <a:pPr marL="0" indent="0">
              <a:buNone/>
            </a:pPr>
            <a:endParaRPr lang="en-US" dirty="0"/>
          </a:p>
          <a:p>
            <a:pPr marL="0" indent="0">
              <a:buNone/>
            </a:pPr>
            <a:r>
              <a:rPr lang="en-US" dirty="0"/>
              <a:t>You work with a team to brainstorm ideas and develop as many solutions as possible. This is the time to encourage wild ideas and defer judgment! Build on the ideas of others! Stay focused on topic, and have one conversation at a time! Remember: good design is all about teamwork!</a:t>
            </a:r>
          </a:p>
          <a:p>
            <a:pPr marL="0" indent="0">
              <a:buNone/>
            </a:pPr>
            <a:endParaRPr lang="en-US" dirty="0"/>
          </a:p>
          <a:p>
            <a:pPr marL="0" indent="0">
              <a:buNone/>
            </a:pPr>
            <a:r>
              <a:rPr lang="en-US" dirty="0"/>
              <a:t>For many teams this is the hardest step! Revisit the needs, constraints and research from the earlier steps, compare your best ideas, select one solution and make a plan to move forward with it.</a:t>
            </a:r>
          </a:p>
          <a:p>
            <a:pPr marL="0" indent="0">
              <a:buNone/>
            </a:pPr>
            <a:endParaRPr lang="en-US" dirty="0"/>
          </a:p>
          <a:p>
            <a:pPr marL="0" indent="0">
              <a:buNone/>
            </a:pPr>
            <a:r>
              <a:rPr lang="en-US" dirty="0"/>
              <a:t>Building a prototype makes your ideas real! These early versions of the design solution help your team verify whether the design meets the original challenge objectives. Push yourself for creativity, imagination and excellence in design.</a:t>
            </a:r>
          </a:p>
          <a:p>
            <a:pPr marL="0" indent="0">
              <a:buNone/>
            </a:pPr>
            <a:endParaRPr lang="en-US" dirty="0"/>
          </a:p>
          <a:p>
            <a:pPr marL="0" indent="0">
              <a:buNone/>
            </a:pPr>
            <a:r>
              <a:rPr lang="en-US" dirty="0"/>
              <a:t>Does it work? Does it solve the need? Communicate the results and get feedback. Analyze and talk about what works, what doesn't and what could be improved.</a:t>
            </a:r>
          </a:p>
          <a:p>
            <a:pPr marL="0" indent="0">
              <a:buNone/>
            </a:pPr>
            <a:endParaRPr lang="en-US" dirty="0"/>
          </a:p>
          <a:p>
            <a:pPr marL="0" indent="0">
              <a:buNone/>
            </a:pPr>
            <a:r>
              <a:rPr lang="en-US" dirty="0"/>
              <a:t>Discuss how you could improve your solution. Make revisions. Draw new designs. Iterate your design to make your product the best it can be.</a:t>
            </a:r>
            <a:br>
              <a:rPr lang="en-US" dirty="0"/>
            </a:br>
            <a:r>
              <a:rPr lang="en-US" dirty="0"/>
              <a:t>And now, REPEAT!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b4b8a6c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b4b8a6c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b4b8a6c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5b4b8a6c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00cd6ad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00cd6ad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100cd6a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100cd6a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3AE1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720" y="3128009"/>
            <a:ext cx="9145440" cy="1563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endParaRPr lang="en-US" sz="1400" dirty="0">
              <a:solidFill>
                <a:schemeClr val="bg1"/>
              </a:solidFill>
            </a:endParaRPr>
          </a:p>
          <a:p>
            <a:pPr marL="0" indent="0"/>
            <a:r>
              <a:rPr lang="en" sz="1400" dirty="0">
                <a:solidFill>
                  <a:schemeClr val="tx1"/>
                </a:solidFill>
                <a:latin typeface="Abadi"/>
              </a:rPr>
              <a:t>Exploring the Engineering Design Process through the</a:t>
            </a:r>
            <a:endParaRPr sz="1400" dirty="0">
              <a:solidFill>
                <a:schemeClr val="tx1"/>
              </a:solidFill>
              <a:latin typeface="Abadi"/>
            </a:endParaRPr>
          </a:p>
          <a:p>
            <a:pPr marL="0" indent="0"/>
            <a:r>
              <a:rPr lang="en" sz="3600" dirty="0">
                <a:solidFill>
                  <a:schemeClr val="tx1"/>
                </a:solidFill>
                <a:latin typeface="Franklin Gothic Demi"/>
              </a:rPr>
              <a:t>Egg Drop</a:t>
            </a:r>
          </a:p>
          <a:p>
            <a:pPr marL="0" indent="0"/>
            <a:endParaRPr lang="en" sz="1300" dirty="0">
              <a:solidFill>
                <a:schemeClr val="dk1"/>
              </a:solidFill>
              <a:latin typeface="Miriam Fixed"/>
            </a:endParaRPr>
          </a:p>
        </p:txBody>
      </p:sp>
      <p:pic>
        <p:nvPicPr>
          <p:cNvPr id="57" name="Google Shape;57;p13"/>
          <p:cNvPicPr preferRelativeResize="0"/>
          <p:nvPr/>
        </p:nvPicPr>
        <p:blipFill>
          <a:blip r:embed="rId3">
            <a:alphaModFix/>
          </a:blip>
          <a:stretch>
            <a:fillRect/>
          </a:stretch>
        </p:blipFill>
        <p:spPr>
          <a:xfrm>
            <a:off x="3100025" y="4463525"/>
            <a:ext cx="2943952" cy="602150"/>
          </a:xfrm>
          <a:prstGeom prst="rect">
            <a:avLst/>
          </a:prstGeom>
          <a:noFill/>
          <a:ln>
            <a:noFill/>
          </a:ln>
        </p:spPr>
      </p:pic>
      <p:pic>
        <p:nvPicPr>
          <p:cNvPr id="6" name="Picture 5" descr="A picture containing indoor, counter&#10;&#10;Description automatically generated">
            <a:extLst>
              <a:ext uri="{FF2B5EF4-FFF2-40B4-BE49-F238E27FC236}">
                <a16:creationId xmlns:a16="http://schemas.microsoft.com/office/drawing/2014/main" id="{9A42A39E-0A50-4828-82A5-C15B4B4E36CE}"/>
              </a:ext>
            </a:extLst>
          </p:cNvPr>
          <p:cNvPicPr>
            <a:picLocks noChangeAspect="1"/>
          </p:cNvPicPr>
          <p:nvPr/>
        </p:nvPicPr>
        <p:blipFill>
          <a:blip r:embed="rId4"/>
          <a:stretch>
            <a:fillRect/>
          </a:stretch>
        </p:blipFill>
        <p:spPr>
          <a:xfrm>
            <a:off x="0" y="1429"/>
            <a:ext cx="9144000" cy="31289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Franklin Gothic Demi"/>
              </a:rPr>
              <a:t>Presenter’s Name</a:t>
            </a:r>
            <a:endParaRPr lang="en-US">
              <a:latin typeface="Franklin Gothic Demi"/>
            </a:endParaRPr>
          </a:p>
        </p:txBody>
      </p:sp>
      <p:sp>
        <p:nvSpPr>
          <p:cNvPr id="63" name="Google Shape;63;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Franklin Gothic Demi"/>
              </a:rPr>
              <a:t>Title</a:t>
            </a:r>
            <a:endParaRPr lang="en-US" dirty="0">
              <a:latin typeface="Franklin Gothic Demi"/>
            </a:endParaRPr>
          </a:p>
        </p:txBody>
      </p:sp>
      <p:sp>
        <p:nvSpPr>
          <p:cNvPr id="64" name="Google Shape;64;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latin typeface="Abadi"/>
              </a:rPr>
              <a:t>Short bio/</a:t>
            </a:r>
          </a:p>
          <a:p>
            <a:pPr marL="0" lvl="0" indent="0" algn="ctr" rtl="0">
              <a:spcBef>
                <a:spcPts val="0"/>
              </a:spcBef>
              <a:spcAft>
                <a:spcPts val="1600"/>
              </a:spcAft>
              <a:buNone/>
            </a:pPr>
            <a:r>
              <a:rPr lang="en" dirty="0">
                <a:latin typeface="Abadi"/>
              </a:rPr>
              <a:t>Accomplishments</a:t>
            </a:r>
            <a:endParaRPr>
              <a:latin typeface="Abad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AC749D6-4BCF-4EC8-BAED-ADC5E00C0AD6}"/>
              </a:ext>
            </a:extLst>
          </p:cNvPr>
          <p:cNvSpPr/>
          <p:nvPr/>
        </p:nvSpPr>
        <p:spPr>
          <a:xfrm>
            <a:off x="1386840" y="902970"/>
            <a:ext cx="6362700" cy="4038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5"/>
          <p:cNvSpPr txBox="1">
            <a:spLocks noGrp="1"/>
          </p:cNvSpPr>
          <p:nvPr>
            <p:ph type="title"/>
          </p:nvPr>
        </p:nvSpPr>
        <p:spPr>
          <a:xfrm>
            <a:off x="311700" y="208805"/>
            <a:ext cx="8520600" cy="572700"/>
          </a:xfrm>
          <a:prstGeom prst="rect">
            <a:avLst/>
          </a:prstGeom>
        </p:spPr>
        <p:txBody>
          <a:bodyPr spcFirstLastPara="1" wrap="square" lIns="91425" tIns="91425" rIns="91425" bIns="91425" anchor="t" anchorCtr="0">
            <a:noAutofit/>
          </a:bodyPr>
          <a:lstStyle/>
          <a:p>
            <a:pPr algn="ctr"/>
            <a:r>
              <a:rPr lang="en" sz="3600" dirty="0">
                <a:latin typeface="Franklin Gothic Demi"/>
              </a:rPr>
              <a:t>What is the Engineering Design Process?</a:t>
            </a:r>
            <a:endParaRPr lang="en-US" sz="3600" dirty="0">
              <a:latin typeface="Franklin Gothic Demi"/>
            </a:endParaRPr>
          </a:p>
        </p:txBody>
      </p:sp>
      <p:pic>
        <p:nvPicPr>
          <p:cNvPr id="2" name="Picture 2" descr="Diagram, schematic&#10;&#10;Description automatically generated">
            <a:extLst>
              <a:ext uri="{FF2B5EF4-FFF2-40B4-BE49-F238E27FC236}">
                <a16:creationId xmlns:a16="http://schemas.microsoft.com/office/drawing/2014/main" id="{AA7BEB33-09FC-40DE-91BB-69F3F52003E3}"/>
              </a:ext>
            </a:extLst>
          </p:cNvPr>
          <p:cNvPicPr>
            <a:picLocks noChangeAspect="1"/>
          </p:cNvPicPr>
          <p:nvPr/>
        </p:nvPicPr>
        <p:blipFill>
          <a:blip r:embed="rId3"/>
          <a:stretch>
            <a:fillRect/>
          </a:stretch>
        </p:blipFill>
        <p:spPr>
          <a:xfrm>
            <a:off x="2491740" y="1063249"/>
            <a:ext cx="4152900" cy="3809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65500" y="543062"/>
            <a:ext cx="4045200" cy="1482300"/>
          </a:xfrm>
          <a:prstGeom prst="rect">
            <a:avLst/>
          </a:prstGeom>
        </p:spPr>
        <p:txBody>
          <a:bodyPr spcFirstLastPara="1" wrap="square" lIns="91425" tIns="91425" rIns="91425" bIns="91425" anchor="b" anchorCtr="0">
            <a:noAutofit/>
          </a:bodyPr>
          <a:lstStyle/>
          <a:p>
            <a:r>
              <a:rPr lang="en" dirty="0">
                <a:latin typeface="Franklin Gothic Demi"/>
              </a:rPr>
              <a:t>Egg Drop</a:t>
            </a:r>
          </a:p>
        </p:txBody>
      </p:sp>
      <p:sp>
        <p:nvSpPr>
          <p:cNvPr id="93" name="Google Shape;93;p18"/>
          <p:cNvSpPr txBox="1">
            <a:spLocks noGrp="1"/>
          </p:cNvSpPr>
          <p:nvPr>
            <p:ph type="body" idx="2"/>
          </p:nvPr>
        </p:nvSpPr>
        <p:spPr>
          <a:xfrm>
            <a:off x="4948718" y="724075"/>
            <a:ext cx="3837000" cy="3695100"/>
          </a:xfrm>
          <a:prstGeom prst="rect">
            <a:avLst/>
          </a:prstGeom>
        </p:spPr>
        <p:txBody>
          <a:bodyPr spcFirstLastPara="1" wrap="square" lIns="91425" tIns="91425" rIns="91425" bIns="91425" anchor="ctr" anchorCtr="0">
            <a:noAutofit/>
          </a:bodyPr>
          <a:lstStyle/>
          <a:p>
            <a:pPr marL="0" indent="0">
              <a:buNone/>
            </a:pPr>
            <a:r>
              <a:rPr lang="en" dirty="0">
                <a:solidFill>
                  <a:schemeClr val="dk1"/>
                </a:solidFill>
                <a:latin typeface="Abadi"/>
                <a:ea typeface="Times New Roman"/>
                <a:cs typeface="Times New Roman"/>
                <a:sym typeface="Times New Roman"/>
              </a:rPr>
              <a:t>Your challenge is to </a:t>
            </a:r>
            <a:r>
              <a:rPr lang="en" dirty="0">
                <a:solidFill>
                  <a:schemeClr val="tx1"/>
                </a:solidFill>
                <a:latin typeface="Abadi"/>
                <a:ea typeface="Times New Roman"/>
                <a:sym typeface="Times New Roman"/>
              </a:rPr>
              <a:t>design, build, and test a container to protect an egg when dropped from a great height.</a:t>
            </a:r>
            <a:endParaRPr lang="en" dirty="0">
              <a:solidFill>
                <a:schemeClr val="tx1"/>
              </a:solidFill>
              <a:latin typeface="Abadi"/>
              <a:cs typeface="Times New Roman"/>
            </a:endParaRPr>
          </a:p>
        </p:txBody>
      </p:sp>
      <p:pic>
        <p:nvPicPr>
          <p:cNvPr id="2" name="Picture 2" descr="A picture containing person, child, little, sport&#10;&#10;Description automatically generated">
            <a:extLst>
              <a:ext uri="{FF2B5EF4-FFF2-40B4-BE49-F238E27FC236}">
                <a16:creationId xmlns:a16="http://schemas.microsoft.com/office/drawing/2014/main" id="{C7C6CAE5-7E8D-4787-952F-CF060EC63ACB}"/>
              </a:ext>
            </a:extLst>
          </p:cNvPr>
          <p:cNvPicPr>
            <a:picLocks noChangeAspect="1"/>
          </p:cNvPicPr>
          <p:nvPr/>
        </p:nvPicPr>
        <p:blipFill>
          <a:blip r:embed="rId3"/>
          <a:stretch>
            <a:fillRect/>
          </a:stretch>
        </p:blipFill>
        <p:spPr>
          <a:xfrm>
            <a:off x="292769" y="2024891"/>
            <a:ext cx="3996489" cy="23269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a:buClr>
                <a:srgbClr val="000000"/>
              </a:buClr>
              <a:buFont typeface="Times New Roman"/>
              <a:buChar char="●"/>
            </a:pPr>
            <a:r>
              <a:rPr lang="en" dirty="0">
                <a:solidFill>
                  <a:srgbClr val="000000"/>
                </a:solidFill>
                <a:latin typeface="Abadi"/>
                <a:ea typeface="Times New Roman"/>
                <a:cs typeface="Times New Roman"/>
                <a:sym typeface="Times New Roman"/>
              </a:rPr>
              <a:t>Only drop your eggs in the drop zone, and with an instructor's approval. </a:t>
            </a:r>
            <a:endParaRPr lang="en" dirty="0">
              <a:latin typeface="Abadi"/>
              <a:ea typeface="Times New Roman"/>
              <a:cs typeface="Times New Roman"/>
            </a:endParaRPr>
          </a:p>
          <a:p>
            <a:pPr>
              <a:buClr>
                <a:srgbClr val="000000"/>
              </a:buClr>
              <a:buFont typeface="Times New Roman"/>
              <a:buChar char="●"/>
            </a:pPr>
            <a:r>
              <a:rPr lang="en" dirty="0">
                <a:solidFill>
                  <a:srgbClr val="000000"/>
                </a:solidFill>
                <a:latin typeface="Abadi"/>
                <a:ea typeface="Times New Roman"/>
                <a:cs typeface="Times New Roman"/>
              </a:rPr>
              <a:t>Don't walk through the drop zone.</a:t>
            </a:r>
          </a:p>
          <a:p>
            <a:pPr>
              <a:buClr>
                <a:srgbClr val="000000"/>
              </a:buClr>
              <a:buFont typeface="Times New Roman"/>
              <a:buChar char="●"/>
            </a:pPr>
            <a:r>
              <a:rPr lang="en" dirty="0">
                <a:solidFill>
                  <a:srgbClr val="000000"/>
                </a:solidFill>
                <a:latin typeface="Abadi"/>
                <a:ea typeface="Times New Roman"/>
                <a:cs typeface="Times New Roman"/>
              </a:rPr>
              <a:t>If you get egg on your hands, wash them immediately. </a:t>
            </a:r>
          </a:p>
          <a:p>
            <a:pPr marL="457200" lvl="0" indent="0" algn="l" rtl="0">
              <a:spcBef>
                <a:spcPts val="1600"/>
              </a:spcBef>
              <a:spcAft>
                <a:spcPts val="1600"/>
              </a:spcAft>
              <a:buNone/>
            </a:pPr>
            <a:endParaRPr dirty="0">
              <a:solidFill>
                <a:srgbClr val="000000"/>
              </a:solidFill>
              <a:latin typeface="Abadi"/>
              <a:ea typeface="Times New Roman"/>
              <a:cs typeface="Times New Roman"/>
            </a:endParaRPr>
          </a:p>
        </p:txBody>
      </p:sp>
      <p:pic>
        <p:nvPicPr>
          <p:cNvPr id="101" name="Google Shape;101;p19"/>
          <p:cNvPicPr preferRelativeResize="0"/>
          <p:nvPr/>
        </p:nvPicPr>
        <p:blipFill>
          <a:blip r:embed="rId3">
            <a:alphaModFix/>
          </a:blip>
          <a:stretch>
            <a:fillRect/>
          </a:stretch>
        </p:blipFill>
        <p:spPr>
          <a:xfrm>
            <a:off x="654124" y="1478664"/>
            <a:ext cx="3252050" cy="1512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Franklin Gothic Demi"/>
              </a:rPr>
              <a:t>Instructions</a:t>
            </a:r>
            <a:endParaRPr lang="en-US" sz="3600" dirty="0">
              <a:latin typeface="Franklin Gothic Demi"/>
            </a:endParaRPr>
          </a:p>
        </p:txBody>
      </p:sp>
      <p:sp>
        <p:nvSpPr>
          <p:cNvPr id="2" name="Google Shape;114;p21">
            <a:extLst>
              <a:ext uri="{FF2B5EF4-FFF2-40B4-BE49-F238E27FC236}">
                <a16:creationId xmlns:a16="http://schemas.microsoft.com/office/drawing/2014/main" id="{9CBC85D3-5EAE-4C54-B362-45AC1944407D}"/>
              </a:ext>
            </a:extLst>
          </p:cNvPr>
          <p:cNvSpPr txBox="1">
            <a:spLocks/>
          </p:cNvSpPr>
          <p:nvPr/>
        </p:nvSpPr>
        <p:spPr>
          <a:xfrm>
            <a:off x="1312293" y="1389267"/>
            <a:ext cx="6522588" cy="25302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39700" indent="0">
              <a:buClr>
                <a:srgbClr val="000000"/>
              </a:buClr>
              <a:buSzPts val="1400"/>
              <a:buNone/>
            </a:pPr>
            <a:r>
              <a:rPr lang="en" sz="2000" dirty="0">
                <a:solidFill>
                  <a:schemeClr val="dk1"/>
                </a:solidFill>
                <a:latin typeface="Abadi"/>
              </a:rPr>
              <a:t>Start thinking about what kinds of materials and designs will protect your egg from the fall. Then, get building!</a:t>
            </a:r>
            <a:endParaRPr lang="en" sz="2000" b="1" u="sng">
              <a:solidFill>
                <a:schemeClr val="dk1"/>
              </a:solidFill>
              <a:latin typeface="Abadi"/>
            </a:endParaRPr>
          </a:p>
          <a:p>
            <a:pPr marL="139700" indent="0">
              <a:lnSpc>
                <a:spcPct val="114999"/>
              </a:lnSpc>
              <a:buSzPts val="1400"/>
              <a:buNone/>
            </a:pPr>
            <a:endParaRPr lang="en" sz="2000" dirty="0">
              <a:solidFill>
                <a:schemeClr val="dk1"/>
              </a:solidFill>
              <a:latin typeface="Abadi"/>
            </a:endParaRPr>
          </a:p>
          <a:p>
            <a:pPr marL="139700" indent="0">
              <a:lnSpc>
                <a:spcPct val="114999"/>
              </a:lnSpc>
              <a:buSzPts val="1400"/>
              <a:buNone/>
            </a:pPr>
            <a:r>
              <a:rPr lang="en" sz="2000" dirty="0">
                <a:solidFill>
                  <a:schemeClr val="dk1"/>
                </a:solidFill>
                <a:latin typeface="Abadi"/>
              </a:rPr>
              <a:t>After you've tested your design, re-design it to be more effective. </a:t>
            </a:r>
            <a:endParaRPr lang="en" sz="2000" b="1" u="sng">
              <a:solidFill>
                <a:schemeClr val="dk1"/>
              </a:solidFill>
              <a:latin typeface="Abad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265500" y="272828"/>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Franklin Gothic Demi"/>
              </a:rPr>
              <a:t>Discussion</a:t>
            </a:r>
            <a:endParaRPr dirty="0">
              <a:latin typeface="Franklin Gothic Demi"/>
            </a:endParaRPr>
          </a:p>
        </p:txBody>
      </p:sp>
      <p:sp>
        <p:nvSpPr>
          <p:cNvPr id="122" name="Google Shape;12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a:lnSpc>
                <a:spcPct val="100000"/>
              </a:lnSpc>
              <a:buClr>
                <a:srgbClr val="000000"/>
              </a:buClr>
            </a:pPr>
            <a:r>
              <a:rPr lang="en" sz="2000" dirty="0">
                <a:solidFill>
                  <a:schemeClr val="tx1"/>
                </a:solidFill>
                <a:latin typeface="Abadi"/>
              </a:rPr>
              <a:t>Did your crash-test egg survive the fall? Why do you think that is?</a:t>
            </a:r>
            <a:endParaRPr lang="en-US" sz="2000" dirty="0">
              <a:solidFill>
                <a:schemeClr val="tx1"/>
              </a:solidFill>
              <a:latin typeface="Abadi"/>
            </a:endParaRPr>
          </a:p>
          <a:p>
            <a:pPr>
              <a:lnSpc>
                <a:spcPct val="100000"/>
              </a:lnSpc>
              <a:buClr>
                <a:srgbClr val="000000"/>
              </a:buClr>
            </a:pPr>
            <a:r>
              <a:rPr lang="en" sz="2000" dirty="0">
                <a:solidFill>
                  <a:schemeClr val="tx1"/>
                </a:solidFill>
                <a:latin typeface="Abadi"/>
              </a:rPr>
              <a:t>What was the strongest part of your design?</a:t>
            </a:r>
            <a:endParaRPr lang="en-US" sz="2000" dirty="0">
              <a:solidFill>
                <a:schemeClr val="tx1"/>
              </a:solidFill>
              <a:latin typeface="Abadi"/>
            </a:endParaRPr>
          </a:p>
          <a:p>
            <a:pPr>
              <a:lnSpc>
                <a:spcPct val="100000"/>
              </a:lnSpc>
              <a:buClr>
                <a:srgbClr val="000000"/>
              </a:buClr>
            </a:pPr>
            <a:r>
              <a:rPr lang="en" sz="2000" dirty="0">
                <a:solidFill>
                  <a:schemeClr val="tx1"/>
                </a:solidFill>
                <a:latin typeface="Abadi"/>
              </a:rPr>
              <a:t>What was the weakest part of your design?</a:t>
            </a:r>
            <a:endParaRPr lang="en-US" sz="2000" dirty="0">
              <a:solidFill>
                <a:schemeClr val="tx1"/>
              </a:solidFill>
              <a:latin typeface="Abadi"/>
            </a:endParaRPr>
          </a:p>
          <a:p>
            <a:pPr>
              <a:lnSpc>
                <a:spcPct val="100000"/>
              </a:lnSpc>
              <a:buClr>
                <a:srgbClr val="000000"/>
              </a:buClr>
            </a:pPr>
            <a:r>
              <a:rPr lang="en" sz="2000" dirty="0">
                <a:solidFill>
                  <a:schemeClr val="tx1"/>
                </a:solidFill>
                <a:latin typeface="Abadi"/>
              </a:rPr>
              <a:t>What would you do differently if you built a prototype again?</a:t>
            </a:r>
            <a:endParaRPr lang="en-US" sz="2000">
              <a:solidFill>
                <a:schemeClr val="tx1"/>
              </a:solidFill>
              <a:latin typeface="Abadi"/>
            </a:endParaRPr>
          </a:p>
        </p:txBody>
      </p:sp>
      <p:pic>
        <p:nvPicPr>
          <p:cNvPr id="123" name="Google Shape;123;p22" descr="Shape&#10;&#10;Description automatically generated"/>
          <p:cNvPicPr preferRelativeResize="0"/>
          <p:nvPr/>
        </p:nvPicPr>
        <p:blipFill>
          <a:blip r:embed="rId3"/>
          <a:stretch>
            <a:fillRect/>
          </a:stretch>
        </p:blipFill>
        <p:spPr>
          <a:xfrm>
            <a:off x="851298" y="1934498"/>
            <a:ext cx="2865067" cy="2290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565775" y="581050"/>
            <a:ext cx="7966500" cy="4006200"/>
          </a:xfrm>
          <a:prstGeom prst="rect">
            <a:avLst/>
          </a:prstGeom>
          <a:solidFill>
            <a:srgbClr val="00583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C425"/>
                </a:solidFill>
                <a:latin typeface="Roboto Condensed"/>
                <a:ea typeface="Roboto Condensed"/>
                <a:cs typeface="Roboto Condensed"/>
                <a:sym typeface="Roboto Condensed"/>
              </a:rPr>
              <a:t>Questions?</a:t>
            </a:r>
            <a:endParaRPr sz="6000" b="1">
              <a:solidFill>
                <a:srgbClr val="FFC425"/>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CF2FAB5DBF44DA86302094257C49B" ma:contentTypeVersion="31" ma:contentTypeDescription="Create a new document." ma:contentTypeScope="" ma:versionID="ad225eee8d151241e850172758f237a7">
  <xsd:schema xmlns:xsd="http://www.w3.org/2001/XMLSchema" xmlns:xs="http://www.w3.org/2001/XMLSchema" xmlns:p="http://schemas.microsoft.com/office/2006/metadata/properties" xmlns:ns1="http://schemas.microsoft.com/sharepoint/v3" xmlns:ns2="4875368b-44b2-4aba-bff5-6546d876b307" xmlns:ns3="aeec3179-62db-417d-a8bd-224f9bcc02ca" targetNamespace="http://schemas.microsoft.com/office/2006/metadata/properties" ma:root="true" ma:fieldsID="43022a5611ad955fd1b6686fef05f78e" ns1:_="" ns2:_="" ns3:_="">
    <xsd:import namespace="http://schemas.microsoft.com/sharepoint/v3"/>
    <xsd:import namespace="4875368b-44b2-4aba-bff5-6546d876b307"/>
    <xsd:import namespace="aeec3179-62db-417d-a8bd-224f9bcc02ca"/>
    <xsd:element name="properties">
      <xsd:complexType>
        <xsd:sequence>
          <xsd:element name="documentManagement">
            <xsd:complexType>
              <xsd:all>
                <xsd:element ref="ns1:_ip_UnifiedCompliancePolicyProperties" minOccurs="0"/>
                <xsd:element ref="ns2:Notes" minOccurs="0"/>
                <xsd:element ref="ns2:Department" minOccurs="0"/>
                <xsd:element ref="ns2:Affiliation" minOccurs="0"/>
                <xsd:element ref="ns2:Department_Academic" minOccurs="0"/>
                <xsd:element ref="ns2:MediaServiceMetadata" minOccurs="0"/>
                <xsd:element ref="ns2:MediaServiceFastMetadata" minOccurs="0"/>
                <xsd:element ref="ns1:_ip_UnifiedCompliancePolicyUIActio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AcademicYear" minOccurs="0"/>
                <xsd:element ref="ns2:Department0" minOccurs="0"/>
                <xsd:element ref="ns2:Us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iscip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5368b-44b2-4aba-bff5-6546d876b307"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xsd:simpleType>
        <xsd:restriction base="dms:Text">
          <xsd:maxLength value="255"/>
        </xsd:restriction>
      </xsd:simpleType>
    </xsd:element>
    <xsd:element name="Department" ma:index="4" nillable="true" ma:displayName="Program" ma:format="Dropdown" ma:indexed="true" ma:internalName="Department">
      <xsd:simpleType>
        <xsd:restriction base="dms:Choice">
          <xsd:enumeration value="CE-BS"/>
          <xsd:enumeration value="CSE-BS"/>
          <xsd:enumeration value="EE-BS"/>
          <xsd:enumeration value="GEO-AAS"/>
          <xsd:enumeration value="ME-BS"/>
          <xsd:enumeration value="CS-BA"/>
          <xsd:enumeration value="CS-BS"/>
          <xsd:enumeration value="GEO-BS (Developer)"/>
          <xsd:enumeration value="GEO-BS (GIS)"/>
          <xsd:enumeration value="GEO-BS (Surveying)"/>
          <xsd:enumeration value="GEO-MINOR (GIS)"/>
        </xsd:restriction>
      </xsd:simpleType>
    </xsd:element>
    <xsd:element name="Affiliation" ma:index="5" nillable="true" ma:displayName="Affiliation" ma:default="Student" ma:format="Dropdown" ma:internalName="Affiliation">
      <xsd:simpleType>
        <xsd:restriction base="dms:Choice">
          <xsd:enumeration value="Faculty"/>
          <xsd:enumeration value="Student"/>
          <xsd:enumeration value="Staff"/>
          <xsd:enumeration value="Community"/>
        </xsd:restriction>
      </xsd:simpleType>
    </xsd:element>
    <xsd:element name="Department_Academic" ma:index="6" nillable="true" ma:displayName="Department (Academic)" ma:format="Dropdown" ma:internalName="Department_Academic">
      <xsd:complexType>
        <xsd:complexContent>
          <xsd:extension base="dms:MultiChoice">
            <xsd:sequence>
              <xsd:element name="Value" maxOccurs="unbounded" minOccurs="0" nillable="true">
                <xsd:simpleType>
                  <xsd:restriction base="dms:Choice">
                    <xsd:enumeration value="CE"/>
                    <xsd:enumeration value="CSCE"/>
                    <xsd:enumeration value="EE"/>
                    <xsd:enumeration value="GEO"/>
                    <xsd:enumeration value="ME"/>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AcademicYear" ma:index="26" nillable="true" ma:displayName="Academic Year" ma:format="Dropdown" ma:internalName="AcademicYear">
      <xsd:simpleType>
        <xsd:restriction base="dms:Choice">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restriction>
      </xsd:simpleType>
    </xsd:element>
    <xsd:element name="Department0" ma:index="27" nillable="true" ma:displayName="Department" ma:format="Dropdown" ma:internalName="Department0">
      <xsd:simpleType>
        <xsd:restriction base="dms:Choice">
          <xsd:enumeration value="CE"/>
          <xsd:enumeration value="CSE"/>
          <xsd:enumeration value="EE"/>
          <xsd:enumeration value="GEO"/>
          <xsd:enumeration value="ME"/>
          <xsd:enumeration value="CoEng"/>
          <xsd:enumeration value="PM"/>
          <xsd:enumeration value="UAA"/>
          <xsd:enumeration value="N/A"/>
        </xsd:restriction>
      </xsd:simpleType>
    </xsd:element>
    <xsd:element name="Use" ma:index="28" nillable="true" ma:displayName="Use" ma:format="Dropdown" ma:internalName="Use">
      <xsd:simpleType>
        <xsd:restriction base="dms:Choice">
          <xsd:enumeration value="ProDev Seminar"/>
          <xsd:enumeration value="Student Spotlight"/>
          <xsd:enumeration value="FRC Robotics"/>
          <xsd:enumeration value="SEA"/>
          <xsd:enumeration value="Graduation Celebration"/>
          <xsd:enumeration value="Web/Social Media"/>
          <xsd:enumeration value="Video"/>
          <xsd:enumeration value="STEM Talks"/>
          <xsd:enumeration value="General Use"/>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8e39b9f-e49d-4856-a37c-03cf9060ff70"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Discipline" ma:index="35" nillable="true" ma:displayName="Discipline" ma:format="Dropdown" ma:internalName="Discipline">
      <xsd:complexType>
        <xsd:complexContent>
          <xsd:extension base="dms:MultiChoiceFillIn">
            <xsd:sequence>
              <xsd:element name="Value" maxOccurs="unbounded" minOccurs="0" nillable="true">
                <xsd:simpleType>
                  <xsd:union memberTypes="dms:Text">
                    <xsd:simpleType>
                      <xsd:restriction base="dms:Choice">
                        <xsd:enumeration value="CE"/>
                        <xsd:enumeration value="ME"/>
                        <xsd:enumeration value="E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ec3179-62db-417d-a8bd-224f9bcc02c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42b9fbf2-cb8c-476e-80b3-5c7565a22008}" ma:internalName="TaxCatchAll" ma:showField="CatchAllData" ma:web="aeec3179-62db-417d-a8bd-224f9bcc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cademicYear xmlns="4875368b-44b2-4aba-bff5-6546d876b307" xsi:nil="true"/>
    <Department0 xmlns="4875368b-44b2-4aba-bff5-6546d876b307" xsi:nil="true"/>
    <Department_Academic xmlns="4875368b-44b2-4aba-bff5-6546d876b307" xsi:nil="true"/>
    <_ip_UnifiedCompliancePolicyProperties xmlns="http://schemas.microsoft.com/sharepoint/v3" xsi:nil="true"/>
    <Use xmlns="4875368b-44b2-4aba-bff5-6546d876b307" xsi:nil="true"/>
    <Notes xmlns="4875368b-44b2-4aba-bff5-6546d876b307" xsi:nil="true"/>
    <Affiliation xmlns="4875368b-44b2-4aba-bff5-6546d876b307">Student</Affiliation>
    <Department xmlns="4875368b-44b2-4aba-bff5-6546d876b307" xsi:nil="true"/>
    <lcf76f155ced4ddcb4097134ff3c332f xmlns="4875368b-44b2-4aba-bff5-6546d876b307">
      <Terms xmlns="http://schemas.microsoft.com/office/infopath/2007/PartnerControls"/>
    </lcf76f155ced4ddcb4097134ff3c332f>
    <TaxCatchAll xmlns="aeec3179-62db-417d-a8bd-224f9bcc02ca" xsi:nil="true"/>
    <Discipline xmlns="4875368b-44b2-4aba-bff5-6546d876b307" xsi:nil="true"/>
  </documentManagement>
</p:properties>
</file>

<file path=customXml/itemProps1.xml><?xml version="1.0" encoding="utf-8"?>
<ds:datastoreItem xmlns:ds="http://schemas.openxmlformats.org/officeDocument/2006/customXml" ds:itemID="{9428D3AC-4F82-4225-8CD0-74B8175100ED}"/>
</file>

<file path=customXml/itemProps2.xml><?xml version="1.0" encoding="utf-8"?>
<ds:datastoreItem xmlns:ds="http://schemas.openxmlformats.org/officeDocument/2006/customXml" ds:itemID="{40B40ED1-D5C8-40E6-A331-80D584E6CA4C}">
  <ds:schemaRefs>
    <ds:schemaRef ds:uri="http://schemas.microsoft.com/sharepoint/v3/contenttype/forms"/>
  </ds:schemaRefs>
</ds:datastoreItem>
</file>

<file path=customXml/itemProps3.xml><?xml version="1.0" encoding="utf-8"?>
<ds:datastoreItem xmlns:ds="http://schemas.openxmlformats.org/officeDocument/2006/customXml" ds:itemID="{FDA9E49C-2B6E-42FD-9592-ABC64097EABD}">
  <ds:schemaRefs>
    <ds:schemaRef ds:uri="http://schemas.microsoft.com/office/2006/metadata/properties"/>
    <ds:schemaRef ds:uri="http://schemas.microsoft.com/office/infopath/2007/PartnerControls"/>
    <ds:schemaRef ds:uri="http://schemas.microsoft.com/sharepoint/v3"/>
    <ds:schemaRef ds:uri="4875368b-44b2-4aba-bff5-6546d876b307"/>
  </ds:schemaRefs>
</ds:datastoreItem>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On-screen Show (16:9)</PresentationFormat>
  <Paragraphs>68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Simple Light</vt:lpstr>
      <vt:lpstr>PowerPoint Presentation</vt:lpstr>
      <vt:lpstr>Presenter’s Name</vt:lpstr>
      <vt:lpstr>What is the Engineering Design Process?</vt:lpstr>
      <vt:lpstr>Egg Drop</vt:lpstr>
      <vt:lpstr>PowerPoint Presentation</vt:lpstr>
      <vt:lpstr>Instructions</vt:lpstr>
      <vt:lpstr>Discussion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Nechodomu</cp:lastModifiedBy>
  <cp:revision>380</cp:revision>
  <dcterms:modified xsi:type="dcterms:W3CDTF">2022-03-04T23:24:37Z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0x010100E21CF2FAB5DBF44DA86302094257C49B</vt:lpwstr>
  </property>
</Properties>
</file>