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4"/>
  </p:sldMasterIdLst>
  <p:notesMasterIdLst>
    <p:notesMasterId r:id="rId24"/>
  </p:notesMasterIdLst>
  <p:sldIdLst>
    <p:sldId id="256" r:id="rId5"/>
    <p:sldId id="257" r:id="rId6"/>
    <p:sldId id="261" r:id="rId7"/>
    <p:sldId id="258" r:id="rId8"/>
    <p:sldId id="260" r:id="rId9"/>
    <p:sldId id="275" r:id="rId10"/>
    <p:sldId id="262" r:id="rId11"/>
    <p:sldId id="274" r:id="rId12"/>
    <p:sldId id="263" r:id="rId13"/>
    <p:sldId id="264" r:id="rId14"/>
    <p:sldId id="265" r:id="rId15"/>
    <p:sldId id="266" r:id="rId16"/>
    <p:sldId id="267" r:id="rId17"/>
    <p:sldId id="268" r:id="rId18"/>
    <p:sldId id="269" r:id="rId19"/>
    <p:sldId id="270" r:id="rId20"/>
    <p:sldId id="271" r:id="rId21"/>
    <p:sldId id="272" r:id="rId22"/>
    <p:sldId id="273" r:id="rId23"/>
  </p:sldIdLst>
  <p:sldSz cx="9144000" cy="5143500" type="screen16x9"/>
  <p:notesSz cx="6858000" cy="9144000"/>
  <p:embeddedFontLst>
    <p:embeddedFont>
      <p:font typeface="Roboto" panose="02000000000000000000" pitchFamily="2" charset="0"/>
      <p:regular r:id="rId25"/>
      <p:bold r:id="rId26"/>
      <p:italic r:id="rId27"/>
      <p:boldItalic r:id="rId28"/>
    </p:embeddedFont>
    <p:embeddedFont>
      <p:font typeface="Roboto Condensed" panose="02000000000000000000" pitchFamily="2" charset="0"/>
      <p:regular r:id="rId29"/>
      <p:bold r:id="rId30"/>
      <p:italic r:id="rId31"/>
      <p:boldItalic r:id="rId32"/>
    </p:embeddedFont>
    <p:embeddedFont>
      <p:font typeface="Roboto Condensed Light" panose="02000000000000000000" pitchFamily="2" charset="0"/>
      <p:regular r:id="rId33"/>
      <p:bold r:id="rId34"/>
      <p:italic r:id="rId35"/>
      <p:boldItalic r:id="rId3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CBD9C53-3313-235A-1E89-6713B99F13AA}" v="4" dt="2022-02-23T22:25:52.008"/>
    <p1510:client id="{C7B6C69F-F066-C000-2280-7C6A9487BD7B}" v="1" dt="2021-05-11T02:27:28.123"/>
    <p1510:client id="{CB5F3FBA-E415-14A2-4A1D-6550C471AD9C}" v="1" dt="2022-02-19T00:02:11.09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94"/>
  </p:normalViewPr>
  <p:slideViewPr>
    <p:cSldViewPr snapToGrid="0">
      <p:cViewPr varScale="1">
        <p:scale>
          <a:sx n="161" d="100"/>
          <a:sy n="161" d="100"/>
        </p:scale>
        <p:origin x="784" y="20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2.fntdata"/><Relationship Id="rId39" Type="http://schemas.openxmlformats.org/officeDocument/2006/relationships/theme" Target="theme/theme1.xml"/><Relationship Id="rId21" Type="http://schemas.openxmlformats.org/officeDocument/2006/relationships/slide" Target="slides/slide17.xml"/><Relationship Id="rId34" Type="http://schemas.openxmlformats.org/officeDocument/2006/relationships/font" Target="fonts/font10.fntdata"/><Relationship Id="rId42"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5.fntdata"/><Relationship Id="rId41"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4.fntdata"/><Relationship Id="rId36" Type="http://schemas.openxmlformats.org/officeDocument/2006/relationships/font" Target="fonts/font12.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7.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ictoria Nechodomu" userId="S::vnechodomu@alaska.edu::70567d24-d07a-463a-93a1-82fca1bb4471" providerId="AD" clId="Web-{C7B6C69F-F066-C000-2280-7C6A9487BD7B}"/>
    <pc:docChg chg="modSld">
      <pc:chgData name="Victoria Nechodomu" userId="S::vnechodomu@alaska.edu::70567d24-d07a-463a-93a1-82fca1bb4471" providerId="AD" clId="Web-{C7B6C69F-F066-C000-2280-7C6A9487BD7B}" dt="2021-05-11T02:27:28.123" v="0"/>
      <pc:docMkLst>
        <pc:docMk/>
      </pc:docMkLst>
      <pc:sldChg chg="delSp">
        <pc:chgData name="Victoria Nechodomu" userId="S::vnechodomu@alaska.edu::70567d24-d07a-463a-93a1-82fca1bb4471" providerId="AD" clId="Web-{C7B6C69F-F066-C000-2280-7C6A9487BD7B}" dt="2021-05-11T02:27:28.123" v="0"/>
        <pc:sldMkLst>
          <pc:docMk/>
          <pc:sldMk cId="0" sldId="262"/>
        </pc:sldMkLst>
        <pc:spChg chg="del">
          <ac:chgData name="Victoria Nechodomu" userId="S::vnechodomu@alaska.edu::70567d24-d07a-463a-93a1-82fca1bb4471" providerId="AD" clId="Web-{C7B6C69F-F066-C000-2280-7C6A9487BD7B}" dt="2021-05-11T02:27:28.123" v="0"/>
          <ac:spMkLst>
            <pc:docMk/>
            <pc:sldMk cId="0" sldId="262"/>
            <ac:spMk id="105" creationId="{00000000-0000-0000-0000-000000000000}"/>
          </ac:spMkLst>
        </pc:spChg>
      </pc:sldChg>
    </pc:docChg>
  </pc:docChgLst>
  <pc:docChgLst>
    <pc:chgData name="Caden Boyer" userId="S::cjboyer@alaska.edu::a9a03a1a-4dbd-4e1a-879a-fd91cb2bd812" providerId="AD" clId="Web-{ACBD9C53-3313-235A-1E89-6713B99F13AA}"/>
    <pc:docChg chg="modSld">
      <pc:chgData name="Caden Boyer" userId="S::cjboyer@alaska.edu::a9a03a1a-4dbd-4e1a-879a-fd91cb2bd812" providerId="AD" clId="Web-{ACBD9C53-3313-235A-1E89-6713B99F13AA}" dt="2022-02-23T22:25:52.008" v="3" actId="1076"/>
      <pc:docMkLst>
        <pc:docMk/>
      </pc:docMkLst>
      <pc:sldChg chg="modSp">
        <pc:chgData name="Caden Boyer" userId="S::cjboyer@alaska.edu::a9a03a1a-4dbd-4e1a-879a-fd91cb2bd812" providerId="AD" clId="Web-{ACBD9C53-3313-235A-1E89-6713B99F13AA}" dt="2022-02-23T22:13:16.338" v="2" actId="20577"/>
        <pc:sldMkLst>
          <pc:docMk/>
          <pc:sldMk cId="0" sldId="267"/>
        </pc:sldMkLst>
        <pc:spChg chg="mod">
          <ac:chgData name="Caden Boyer" userId="S::cjboyer@alaska.edu::a9a03a1a-4dbd-4e1a-879a-fd91cb2bd812" providerId="AD" clId="Web-{ACBD9C53-3313-235A-1E89-6713B99F13AA}" dt="2022-02-23T22:13:16.338" v="2" actId="20577"/>
          <ac:spMkLst>
            <pc:docMk/>
            <pc:sldMk cId="0" sldId="267"/>
            <ac:spMk id="147" creationId="{00000000-0000-0000-0000-000000000000}"/>
          </ac:spMkLst>
        </pc:spChg>
      </pc:sldChg>
      <pc:sldChg chg="addSp modSp">
        <pc:chgData name="Caden Boyer" userId="S::cjboyer@alaska.edu::a9a03a1a-4dbd-4e1a-879a-fd91cb2bd812" providerId="AD" clId="Web-{ACBD9C53-3313-235A-1E89-6713B99F13AA}" dt="2022-02-23T22:25:52.008" v="3" actId="1076"/>
        <pc:sldMkLst>
          <pc:docMk/>
          <pc:sldMk cId="3374688283" sldId="274"/>
        </pc:sldMkLst>
        <pc:spChg chg="add">
          <ac:chgData name="Caden Boyer" userId="S::cjboyer@alaska.edu::a9a03a1a-4dbd-4e1a-879a-fd91cb2bd812" providerId="AD" clId="Web-{ACBD9C53-3313-235A-1E89-6713B99F13AA}" dt="2022-02-23T21:56:29.966" v="0"/>
          <ac:spMkLst>
            <pc:docMk/>
            <pc:sldMk cId="3374688283" sldId="274"/>
            <ac:spMk id="2" creationId="{2747A44D-A428-4B38-8530-65C5779ACCCD}"/>
          </ac:spMkLst>
        </pc:spChg>
        <pc:picChg chg="mod">
          <ac:chgData name="Caden Boyer" userId="S::cjboyer@alaska.edu::a9a03a1a-4dbd-4e1a-879a-fd91cb2bd812" providerId="AD" clId="Web-{ACBD9C53-3313-235A-1E89-6713B99F13AA}" dt="2022-02-23T22:25:52.008" v="3" actId="1076"/>
          <ac:picMkLst>
            <pc:docMk/>
            <pc:sldMk cId="3374688283" sldId="274"/>
            <ac:picMk id="108" creationId="{00000000-0000-0000-0000-000000000000}"/>
          </ac:picMkLst>
        </pc:picChg>
      </pc:sldChg>
    </pc:docChg>
  </pc:docChgLst>
  <pc:docChgLst>
    <pc:chgData name="Caden Boyer" userId="S::cjboyer@alaska.edu::a9a03a1a-4dbd-4e1a-879a-fd91cb2bd812" providerId="AD" clId="Web-{CB5F3FBA-E415-14A2-4A1D-6550C471AD9C}"/>
    <pc:docChg chg="modSld">
      <pc:chgData name="Caden Boyer" userId="S::cjboyer@alaska.edu::a9a03a1a-4dbd-4e1a-879a-fd91cb2bd812" providerId="AD" clId="Web-{CB5F3FBA-E415-14A2-4A1D-6550C471AD9C}" dt="2022-02-19T00:02:11.091" v="0" actId="1076"/>
      <pc:docMkLst>
        <pc:docMk/>
      </pc:docMkLst>
      <pc:sldChg chg="modSp">
        <pc:chgData name="Caden Boyer" userId="S::cjboyer@alaska.edu::a9a03a1a-4dbd-4e1a-879a-fd91cb2bd812" providerId="AD" clId="Web-{CB5F3FBA-E415-14A2-4A1D-6550C471AD9C}" dt="2022-02-19T00:02:11.091" v="0" actId="1076"/>
        <pc:sldMkLst>
          <pc:docMk/>
          <pc:sldMk cId="0" sldId="264"/>
        </pc:sldMkLst>
        <pc:spChg chg="mod">
          <ac:chgData name="Caden Boyer" userId="S::cjboyer@alaska.edu::a9a03a1a-4dbd-4e1a-879a-fd91cb2bd812" providerId="AD" clId="Web-{CB5F3FBA-E415-14A2-4A1D-6550C471AD9C}" dt="2022-02-19T00:02:11.091" v="0" actId="1076"/>
          <ac:spMkLst>
            <pc:docMk/>
            <pc:sldMk cId="0" sldId="264"/>
            <ac:spMk id="127"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480ff4049f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g480ff4049f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480ff4049f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 name="Google Shape;130;g480ff4049f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480ff4049f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 name="Google Shape;135;g480ff4049f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4a12c8c334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 name="Google Shape;143;g4a12c8c334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4a12c8c334_1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 name="Google Shape;151;g4a12c8c334_1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480ff4049f_0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 name="Google Shape;159;g480ff4049f_0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Just used as an example</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480ff4049f_0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 name="Google Shape;175;g480ff4049f_0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4a12c8c33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 name="Google Shape;181;g4a12c8c33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4a12c8c334_0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 name="Google Shape;187;g4a12c8c334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Just used as an example</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g480ff4049f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 name="Google Shape;197;g480ff4049f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g4a12c8c334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g4a12c8c334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4fc51f4377_1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 name="Google Shape;90;g4fc51f4377_1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Top from left</a:t>
            </a:r>
            <a:r>
              <a:rPr lang="en"/>
              <a:t>: Arch Bridge Hurricane Bridge in Denali National Park, Beam Bridge Tanana Crossing in Fairbanks, Truss Bridge Mears Memorial Bridge in Fairbanks </a:t>
            </a:r>
            <a:endParaRPr/>
          </a:p>
          <a:p>
            <a:pPr marL="0" lvl="0" indent="0" algn="l" rtl="0">
              <a:spcBef>
                <a:spcPts val="0"/>
              </a:spcBef>
              <a:spcAft>
                <a:spcPts val="0"/>
              </a:spcAft>
              <a:buNone/>
            </a:pPr>
            <a:r>
              <a:rPr lang="en" b="1"/>
              <a:t>Bottom from left</a:t>
            </a:r>
            <a:r>
              <a:rPr lang="en"/>
              <a:t>: Suspension Bridge in Skagway, Golden Gate Bridge suspension bridge in San Fransisco, CA, Minato Bridge Cantilever Bridge in Osaka, Japan</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g4a12c8c334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 name="Google Shape;69;g4a12c8c334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g4fc51f4377_1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 name="Google Shape;83;g4fc51f4377_1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4fc51f4377_1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 name="Google Shape;90;g4fc51f4377_1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Top from left</a:t>
            </a:r>
            <a:r>
              <a:rPr lang="en"/>
              <a:t>: Arch Bridge Hurricane Bridge in Denali National Park, Beam Bridge Tanana Crossing in Fairbanks, Truss Bridge Mears Memorial Bridge in Fairbanks </a:t>
            </a:r>
            <a:endParaRPr/>
          </a:p>
          <a:p>
            <a:pPr marL="0" lvl="0" indent="0" algn="l" rtl="0">
              <a:spcBef>
                <a:spcPts val="0"/>
              </a:spcBef>
              <a:spcAft>
                <a:spcPts val="0"/>
              </a:spcAft>
              <a:buNone/>
            </a:pPr>
            <a:r>
              <a:rPr lang="en" b="1"/>
              <a:t>Bottom from left</a:t>
            </a:r>
            <a:r>
              <a:rPr lang="en"/>
              <a:t>: Suspension Bridge in Skagway, Golden Gate Bridge suspension bridge in San Fransisco, CA, Minato Bridge Cantilever Bridge in Osaka, Japan</a:t>
            </a:r>
            <a:endParaRPr/>
          </a:p>
        </p:txBody>
      </p:sp>
    </p:spTree>
    <p:extLst>
      <p:ext uri="{BB962C8B-B14F-4D97-AF65-F5344CB8AC3E}">
        <p14:creationId xmlns:p14="http://schemas.microsoft.com/office/powerpoint/2010/main" val="9390907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4fc51f4377_1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 name="Google Shape;102;g4fc51f4377_1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4fc51f4377_1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 name="Google Shape;102;g4fc51f4377_1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53822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4fc51f4377_1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 name="Google Shape;115;g4fc51f4377_1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FFC425"/>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8" Type="http://schemas.openxmlformats.org/officeDocument/2006/relationships/image" Target="../media/image12.jpg"/><Relationship Id="rId3" Type="http://schemas.openxmlformats.org/officeDocument/2006/relationships/image" Target="../media/image7.jpg"/><Relationship Id="rId7" Type="http://schemas.openxmlformats.org/officeDocument/2006/relationships/image" Target="../media/image11.jp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10.jpg"/><Relationship Id="rId5" Type="http://schemas.openxmlformats.org/officeDocument/2006/relationships/image" Target="../media/image9.jpg"/><Relationship Id="rId4" Type="http://schemas.openxmlformats.org/officeDocument/2006/relationships/image" Target="../media/image8.jpg"/></Relationships>
</file>

<file path=ppt/slides/_rels/slide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14.jpg"/></Relationships>
</file>

<file path=ppt/slides/_rels/slide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17.jpg"/><Relationship Id="rId4" Type="http://schemas.openxmlformats.org/officeDocument/2006/relationships/image" Target="../media/image16.jpg"/></Relationships>
</file>

<file path=ppt/slides/_rels/slide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p:nvPr/>
        </p:nvSpPr>
        <p:spPr>
          <a:xfrm>
            <a:off x="856125" y="3293138"/>
            <a:ext cx="7431750" cy="1539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dirty="0"/>
              <a:t>Exploring Civil Engineering through</a:t>
            </a:r>
            <a:endParaRPr dirty="0"/>
          </a:p>
          <a:p>
            <a:pPr marL="0" lvl="0" indent="0" algn="ctr" rtl="0">
              <a:spcBef>
                <a:spcPts val="0"/>
              </a:spcBef>
              <a:spcAft>
                <a:spcPts val="0"/>
              </a:spcAft>
              <a:buNone/>
            </a:pPr>
            <a:endParaRPr dirty="0"/>
          </a:p>
          <a:p>
            <a:pPr marL="0" lvl="0" indent="0" algn="ctr" rtl="0">
              <a:spcBef>
                <a:spcPts val="0"/>
              </a:spcBef>
              <a:spcAft>
                <a:spcPts val="0"/>
              </a:spcAft>
              <a:buNone/>
            </a:pPr>
            <a:r>
              <a:rPr lang="en" sz="3000" dirty="0"/>
              <a:t>The Great Popsicle Stick Bridge Challenge </a:t>
            </a:r>
            <a:endParaRPr dirty="0"/>
          </a:p>
        </p:txBody>
      </p:sp>
      <p:pic>
        <p:nvPicPr>
          <p:cNvPr id="55" name="Google Shape;55;p13"/>
          <p:cNvPicPr preferRelativeResize="0"/>
          <p:nvPr/>
        </p:nvPicPr>
        <p:blipFill rotWithShape="1">
          <a:blip r:embed="rId3">
            <a:alphaModFix/>
          </a:blip>
          <a:srcRect t="26905" b="13449"/>
          <a:stretch/>
        </p:blipFill>
        <p:spPr>
          <a:xfrm>
            <a:off x="0" y="394900"/>
            <a:ext cx="9144000" cy="2748825"/>
          </a:xfrm>
          <a:prstGeom prst="rect">
            <a:avLst/>
          </a:prstGeom>
          <a:noFill/>
          <a:ln>
            <a:noFill/>
          </a:ln>
        </p:spPr>
      </p:pic>
      <p:pic>
        <p:nvPicPr>
          <p:cNvPr id="56" name="Google Shape;56;p13"/>
          <p:cNvPicPr preferRelativeResize="0"/>
          <p:nvPr/>
        </p:nvPicPr>
        <p:blipFill>
          <a:blip r:embed="rId4">
            <a:alphaModFix/>
          </a:blip>
          <a:stretch>
            <a:fillRect/>
          </a:stretch>
        </p:blipFill>
        <p:spPr>
          <a:xfrm>
            <a:off x="3100025" y="4541350"/>
            <a:ext cx="2943952" cy="602150"/>
          </a:xfrm>
          <a:prstGeom prst="rect">
            <a:avLst/>
          </a:prstGeom>
          <a:noFill/>
          <a:ln>
            <a:noFill/>
          </a:ln>
        </p:spPr>
      </p:pic>
      <p:pic>
        <p:nvPicPr>
          <p:cNvPr id="57" name="Google Shape;57;p13"/>
          <p:cNvPicPr preferRelativeResize="0"/>
          <p:nvPr/>
        </p:nvPicPr>
        <p:blipFill rotWithShape="1">
          <a:blip r:embed="rId5">
            <a:alphaModFix/>
          </a:blip>
          <a:srcRect t="23547" b="22346"/>
          <a:stretch/>
        </p:blipFill>
        <p:spPr>
          <a:xfrm>
            <a:off x="0" y="155575"/>
            <a:ext cx="9144000" cy="3102724"/>
          </a:xfrm>
          <a:prstGeom prst="rect">
            <a:avLst/>
          </a:prstGeom>
          <a:noFill/>
          <a:ln>
            <a:noFill/>
          </a:ln>
        </p:spPr>
      </p:pic>
      <p:pic>
        <p:nvPicPr>
          <p:cNvPr id="58" name="Google Shape;58;p13"/>
          <p:cNvPicPr preferRelativeResize="0"/>
          <p:nvPr/>
        </p:nvPicPr>
        <p:blipFill rotWithShape="1">
          <a:blip r:embed="rId6">
            <a:alphaModFix/>
          </a:blip>
          <a:srcRect t="36076" b="10381"/>
          <a:stretch/>
        </p:blipFill>
        <p:spPr>
          <a:xfrm>
            <a:off x="0" y="155577"/>
            <a:ext cx="9144000" cy="3102724"/>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21"/>
          <p:cNvSpPr txBox="1">
            <a:spLocks noGrp="1"/>
          </p:cNvSpPr>
          <p:nvPr>
            <p:ph type="title"/>
          </p:nvPr>
        </p:nvSpPr>
        <p:spPr>
          <a:xfrm>
            <a:off x="265500" y="279000"/>
            <a:ext cx="4045200" cy="1482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a:solidFill>
                  <a:srgbClr val="00583D"/>
                </a:solidFill>
                <a:latin typeface="Roboto Condensed"/>
                <a:ea typeface="Roboto Condensed"/>
                <a:cs typeface="Roboto Condensed"/>
                <a:sym typeface="Roboto Condensed"/>
              </a:rPr>
              <a:t>What is Civil Engineering?</a:t>
            </a:r>
            <a:endParaRPr dirty="0">
              <a:solidFill>
                <a:srgbClr val="00583D"/>
              </a:solidFill>
              <a:latin typeface="Roboto Condensed"/>
              <a:ea typeface="Roboto Condensed"/>
              <a:cs typeface="Roboto Condensed"/>
              <a:sym typeface="Roboto Condensed"/>
            </a:endParaRPr>
          </a:p>
        </p:txBody>
      </p:sp>
      <p:sp>
        <p:nvSpPr>
          <p:cNvPr id="125" name="Google Shape;125;p21"/>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endParaRPr/>
          </a:p>
        </p:txBody>
      </p:sp>
      <p:pic>
        <p:nvPicPr>
          <p:cNvPr id="126" name="Google Shape;126;p21"/>
          <p:cNvPicPr preferRelativeResize="0"/>
          <p:nvPr/>
        </p:nvPicPr>
        <p:blipFill>
          <a:blip r:embed="rId3">
            <a:alphaModFix/>
          </a:blip>
          <a:stretch>
            <a:fillRect/>
          </a:stretch>
        </p:blipFill>
        <p:spPr>
          <a:xfrm>
            <a:off x="299724" y="1931025"/>
            <a:ext cx="3976750" cy="2639899"/>
          </a:xfrm>
          <a:prstGeom prst="rect">
            <a:avLst/>
          </a:prstGeom>
          <a:noFill/>
          <a:ln>
            <a:noFill/>
          </a:ln>
        </p:spPr>
      </p:pic>
      <p:sp>
        <p:nvSpPr>
          <p:cNvPr id="127" name="Google Shape;127;p21"/>
          <p:cNvSpPr txBox="1"/>
          <p:nvPr/>
        </p:nvSpPr>
        <p:spPr>
          <a:xfrm>
            <a:off x="4753980" y="42780"/>
            <a:ext cx="4306200" cy="4640400"/>
          </a:xfrm>
          <a:prstGeom prst="rect">
            <a:avLst/>
          </a:prstGeom>
          <a:noFill/>
          <a:ln>
            <a:noFill/>
          </a:ln>
        </p:spPr>
        <p:txBody>
          <a:bodyPr spcFirstLastPara="1" wrap="square" lIns="91425" tIns="91425" rIns="91425" bIns="91425" anchor="t" anchorCtr="0">
            <a:noAutofit/>
          </a:bodyPr>
          <a:lstStyle/>
          <a:p>
            <a:pPr marL="457200" lvl="0" indent="-381000" algn="l" rtl="0">
              <a:lnSpc>
                <a:spcPct val="150000"/>
              </a:lnSpc>
              <a:spcBef>
                <a:spcPts val="0"/>
              </a:spcBef>
              <a:spcAft>
                <a:spcPts val="0"/>
              </a:spcAft>
              <a:buClr>
                <a:srgbClr val="00583D"/>
              </a:buClr>
              <a:buSzPts val="2400"/>
              <a:buFont typeface="Roboto Condensed Light"/>
              <a:buChar char="●"/>
            </a:pPr>
            <a:r>
              <a:rPr lang="en" sz="2400">
                <a:solidFill>
                  <a:srgbClr val="00583D"/>
                </a:solidFill>
                <a:latin typeface="Roboto Condensed Light"/>
                <a:ea typeface="Roboto Condensed Light"/>
                <a:cs typeface="Roboto Condensed Light"/>
                <a:sym typeface="Roboto Condensed Light"/>
              </a:rPr>
              <a:t>Engineering discipline that deals with designing, building, and maintaining infrastructure.</a:t>
            </a:r>
            <a:endParaRPr sz="2400">
              <a:solidFill>
                <a:srgbClr val="00583D"/>
              </a:solidFill>
              <a:latin typeface="Roboto Condensed Light"/>
              <a:ea typeface="Roboto Condensed Light"/>
              <a:cs typeface="Roboto Condensed Light"/>
              <a:sym typeface="Roboto Condensed Light"/>
            </a:endParaRPr>
          </a:p>
          <a:p>
            <a:pPr marL="457200" lvl="0" indent="-381000" algn="l" rtl="0">
              <a:lnSpc>
                <a:spcPct val="150000"/>
              </a:lnSpc>
              <a:spcBef>
                <a:spcPts val="0"/>
              </a:spcBef>
              <a:spcAft>
                <a:spcPts val="0"/>
              </a:spcAft>
              <a:buClr>
                <a:srgbClr val="00583D"/>
              </a:buClr>
              <a:buSzPts val="2400"/>
              <a:buFont typeface="Roboto Condensed Light"/>
              <a:buChar char="●"/>
            </a:pPr>
            <a:r>
              <a:rPr lang="en" sz="2400">
                <a:solidFill>
                  <a:srgbClr val="00583D"/>
                </a:solidFill>
                <a:latin typeface="Roboto Condensed Light"/>
                <a:ea typeface="Roboto Condensed Light"/>
                <a:cs typeface="Roboto Condensed Light"/>
                <a:sym typeface="Roboto Condensed Light"/>
              </a:rPr>
              <a:t>Makes transportation, water and waste systems, housing, public monuments, and many more things possible. </a:t>
            </a:r>
            <a:endParaRPr sz="2400">
              <a:solidFill>
                <a:srgbClr val="00583D"/>
              </a:solidFill>
              <a:latin typeface="Roboto Condensed Light"/>
              <a:ea typeface="Roboto Condensed Light"/>
              <a:cs typeface="Roboto Condensed Light"/>
              <a:sym typeface="Roboto Condensed Light"/>
            </a:endParaRPr>
          </a:p>
          <a:p>
            <a:pPr marL="457200" lvl="0" indent="-381000" algn="l" rtl="0">
              <a:lnSpc>
                <a:spcPct val="150000"/>
              </a:lnSpc>
              <a:spcBef>
                <a:spcPts val="0"/>
              </a:spcBef>
              <a:spcAft>
                <a:spcPts val="0"/>
              </a:spcAft>
              <a:buClr>
                <a:srgbClr val="00583D"/>
              </a:buClr>
              <a:buSzPts val="2400"/>
              <a:buFont typeface="Roboto Condensed Light"/>
              <a:buChar char="●"/>
            </a:pPr>
            <a:r>
              <a:rPr lang="en" sz="2400">
                <a:solidFill>
                  <a:srgbClr val="00583D"/>
                </a:solidFill>
                <a:latin typeface="Roboto Condensed Light"/>
                <a:ea typeface="Roboto Condensed Light"/>
                <a:cs typeface="Roboto Condensed Light"/>
                <a:sym typeface="Roboto Condensed Light"/>
              </a:rPr>
              <a:t>Second oldest engineering discipline</a:t>
            </a:r>
            <a:endParaRPr sz="2400">
              <a:solidFill>
                <a:srgbClr val="00583D"/>
              </a:solidFill>
              <a:latin typeface="Roboto Condensed Light"/>
              <a:ea typeface="Roboto Condensed Light"/>
              <a:cs typeface="Roboto Condensed Light"/>
              <a:sym typeface="Roboto Condensed Light"/>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31"/>
        <p:cNvGrpSpPr/>
        <p:nvPr/>
      </p:nvGrpSpPr>
      <p:grpSpPr>
        <a:xfrm>
          <a:off x="0" y="0"/>
          <a:ext cx="0" cy="0"/>
          <a:chOff x="0" y="0"/>
          <a:chExt cx="0" cy="0"/>
        </a:xfrm>
      </p:grpSpPr>
      <p:sp>
        <p:nvSpPr>
          <p:cNvPr id="132" name="Google Shape;132;p22"/>
          <p:cNvSpPr txBox="1">
            <a:spLocks noGrp="1"/>
          </p:cNvSpPr>
          <p:nvPr>
            <p:ph type="title"/>
          </p:nvPr>
        </p:nvSpPr>
        <p:spPr>
          <a:xfrm>
            <a:off x="0" y="4301700"/>
            <a:ext cx="9144000" cy="841800"/>
          </a:xfrm>
          <a:prstGeom prst="rect">
            <a:avLst/>
          </a:prstGeom>
          <a:solidFill>
            <a:srgbClr val="FFC425"/>
          </a:solidFill>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rgbClr val="00583D"/>
                </a:solidFill>
                <a:latin typeface="Roboto Condensed"/>
                <a:ea typeface="Roboto Condensed"/>
                <a:cs typeface="Roboto Condensed"/>
                <a:sym typeface="Roboto Condensed"/>
              </a:rPr>
              <a:t>Career Examples</a:t>
            </a:r>
            <a:endParaRPr b="1">
              <a:solidFill>
                <a:srgbClr val="00583D"/>
              </a:solidFill>
              <a:latin typeface="Roboto Condensed"/>
              <a:ea typeface="Roboto Condensed"/>
              <a:cs typeface="Roboto Condensed"/>
              <a:sym typeface="Roboto Condensed"/>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p23"/>
          <p:cNvSpPr txBox="1">
            <a:spLocks noGrp="1"/>
          </p:cNvSpPr>
          <p:nvPr>
            <p:ph type="title"/>
          </p:nvPr>
        </p:nvSpPr>
        <p:spPr>
          <a:xfrm>
            <a:off x="225775" y="3636452"/>
            <a:ext cx="4045200" cy="5310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solidFill>
                  <a:srgbClr val="00583D"/>
                </a:solidFill>
                <a:latin typeface="Roboto Condensed"/>
                <a:ea typeface="Roboto Condensed"/>
                <a:cs typeface="Roboto Condensed"/>
                <a:sym typeface="Roboto Condensed"/>
              </a:rPr>
              <a:t>Structural Engineer</a:t>
            </a:r>
            <a:endParaRPr>
              <a:solidFill>
                <a:srgbClr val="00583D"/>
              </a:solidFill>
              <a:latin typeface="Roboto Condensed"/>
              <a:ea typeface="Roboto Condensed"/>
              <a:cs typeface="Roboto Condensed"/>
              <a:sym typeface="Roboto Condensed"/>
            </a:endParaRPr>
          </a:p>
        </p:txBody>
      </p:sp>
      <p:sp>
        <p:nvSpPr>
          <p:cNvPr id="138" name="Google Shape;138;p23"/>
          <p:cNvSpPr txBox="1">
            <a:spLocks noGrp="1"/>
          </p:cNvSpPr>
          <p:nvPr>
            <p:ph type="subTitle" idx="1"/>
          </p:nvPr>
        </p:nvSpPr>
        <p:spPr>
          <a:xfrm>
            <a:off x="225775" y="4167461"/>
            <a:ext cx="4045200" cy="797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Designing the Future</a:t>
            </a:r>
            <a:endParaRPr/>
          </a:p>
        </p:txBody>
      </p:sp>
      <p:sp>
        <p:nvSpPr>
          <p:cNvPr id="139" name="Google Shape;139;p23"/>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p>
            <a:pPr marL="457200" lvl="0" indent="-342900" algn="l" rtl="0">
              <a:spcBef>
                <a:spcPts val="0"/>
              </a:spcBef>
              <a:spcAft>
                <a:spcPts val="0"/>
              </a:spcAft>
              <a:buClr>
                <a:srgbClr val="485D65"/>
              </a:buClr>
              <a:buSzPts val="1800"/>
              <a:buFont typeface="Roboto"/>
              <a:buChar char="●"/>
            </a:pPr>
            <a:r>
              <a:rPr lang="en">
                <a:solidFill>
                  <a:srgbClr val="485D65"/>
                </a:solidFill>
                <a:latin typeface="Roboto"/>
                <a:ea typeface="Roboto"/>
                <a:cs typeface="Roboto"/>
                <a:sym typeface="Roboto"/>
              </a:rPr>
              <a:t>Design, construct, maintain, and inspect:</a:t>
            </a:r>
            <a:endParaRPr>
              <a:solidFill>
                <a:srgbClr val="485D65"/>
              </a:solidFill>
              <a:latin typeface="Roboto"/>
              <a:ea typeface="Roboto"/>
              <a:cs typeface="Roboto"/>
              <a:sym typeface="Roboto"/>
            </a:endParaRPr>
          </a:p>
          <a:p>
            <a:pPr marL="914400" lvl="1" indent="-317500" algn="l" rtl="0">
              <a:spcBef>
                <a:spcPts val="0"/>
              </a:spcBef>
              <a:spcAft>
                <a:spcPts val="0"/>
              </a:spcAft>
              <a:buClr>
                <a:srgbClr val="485D65"/>
              </a:buClr>
              <a:buSzPts val="1400"/>
              <a:buFont typeface="Roboto"/>
              <a:buChar char="○"/>
            </a:pPr>
            <a:r>
              <a:rPr lang="en">
                <a:solidFill>
                  <a:srgbClr val="485D65"/>
                </a:solidFill>
                <a:latin typeface="Roboto"/>
                <a:ea typeface="Roboto"/>
                <a:cs typeface="Roboto"/>
                <a:sym typeface="Roboto"/>
              </a:rPr>
              <a:t>Homes</a:t>
            </a:r>
            <a:endParaRPr>
              <a:solidFill>
                <a:srgbClr val="485D65"/>
              </a:solidFill>
              <a:latin typeface="Roboto"/>
              <a:ea typeface="Roboto"/>
              <a:cs typeface="Roboto"/>
              <a:sym typeface="Roboto"/>
            </a:endParaRPr>
          </a:p>
          <a:p>
            <a:pPr marL="914400" lvl="1" indent="-317500" algn="l" rtl="0">
              <a:spcBef>
                <a:spcPts val="0"/>
              </a:spcBef>
              <a:spcAft>
                <a:spcPts val="0"/>
              </a:spcAft>
              <a:buClr>
                <a:srgbClr val="485D65"/>
              </a:buClr>
              <a:buSzPts val="1400"/>
              <a:buFont typeface="Roboto"/>
              <a:buChar char="○"/>
            </a:pPr>
            <a:r>
              <a:rPr lang="en">
                <a:solidFill>
                  <a:srgbClr val="485D65"/>
                </a:solidFill>
                <a:latin typeface="Roboto"/>
                <a:ea typeface="Roboto"/>
                <a:cs typeface="Roboto"/>
                <a:sym typeface="Roboto"/>
              </a:rPr>
              <a:t>Public buildings</a:t>
            </a:r>
            <a:endParaRPr>
              <a:solidFill>
                <a:srgbClr val="485D65"/>
              </a:solidFill>
              <a:latin typeface="Roboto"/>
              <a:ea typeface="Roboto"/>
              <a:cs typeface="Roboto"/>
              <a:sym typeface="Roboto"/>
            </a:endParaRPr>
          </a:p>
          <a:p>
            <a:pPr marL="914400" lvl="1" indent="-317500" algn="l" rtl="0">
              <a:spcBef>
                <a:spcPts val="0"/>
              </a:spcBef>
              <a:spcAft>
                <a:spcPts val="0"/>
              </a:spcAft>
              <a:buClr>
                <a:srgbClr val="485D65"/>
              </a:buClr>
              <a:buSzPts val="1400"/>
              <a:buFont typeface="Roboto"/>
              <a:buChar char="○"/>
            </a:pPr>
            <a:r>
              <a:rPr lang="en">
                <a:solidFill>
                  <a:srgbClr val="485D65"/>
                </a:solidFill>
                <a:latin typeface="Roboto"/>
                <a:ea typeface="Roboto"/>
                <a:cs typeface="Roboto"/>
                <a:sym typeface="Roboto"/>
              </a:rPr>
              <a:t>Monuments </a:t>
            </a:r>
            <a:endParaRPr>
              <a:solidFill>
                <a:srgbClr val="485D65"/>
              </a:solidFill>
              <a:latin typeface="Roboto"/>
              <a:ea typeface="Roboto"/>
              <a:cs typeface="Roboto"/>
              <a:sym typeface="Roboto"/>
            </a:endParaRPr>
          </a:p>
          <a:p>
            <a:pPr marL="914400" lvl="1" indent="-317500" algn="l" rtl="0">
              <a:spcBef>
                <a:spcPts val="0"/>
              </a:spcBef>
              <a:spcAft>
                <a:spcPts val="0"/>
              </a:spcAft>
              <a:buClr>
                <a:srgbClr val="485D65"/>
              </a:buClr>
              <a:buSzPts val="1400"/>
              <a:buFont typeface="Roboto"/>
              <a:buChar char="○"/>
            </a:pPr>
            <a:r>
              <a:rPr lang="en">
                <a:solidFill>
                  <a:srgbClr val="485D65"/>
                </a:solidFill>
                <a:latin typeface="Roboto"/>
                <a:ea typeface="Roboto"/>
                <a:cs typeface="Roboto"/>
                <a:sym typeface="Roboto"/>
              </a:rPr>
              <a:t>Bridges</a:t>
            </a:r>
            <a:endParaRPr>
              <a:solidFill>
                <a:srgbClr val="485D65"/>
              </a:solidFill>
              <a:latin typeface="Roboto"/>
              <a:ea typeface="Roboto"/>
              <a:cs typeface="Roboto"/>
              <a:sym typeface="Roboto"/>
            </a:endParaRPr>
          </a:p>
          <a:p>
            <a:pPr marL="0" lvl="0" indent="0" algn="l" rtl="0">
              <a:spcBef>
                <a:spcPts val="1800"/>
              </a:spcBef>
              <a:spcAft>
                <a:spcPts val="1800"/>
              </a:spcAft>
              <a:buNone/>
            </a:pPr>
            <a:r>
              <a:rPr lang="en">
                <a:solidFill>
                  <a:srgbClr val="485D65"/>
                </a:solidFill>
                <a:latin typeface="Roboto"/>
                <a:ea typeface="Roboto"/>
                <a:cs typeface="Roboto"/>
                <a:sym typeface="Roboto"/>
              </a:rPr>
              <a:t>Structural engineers are responsible for many notable projects, like the Seattle Space Needle, Hoover Dam, Golden Gate Bridge, and the Trans-Alaska Pipeline</a:t>
            </a:r>
            <a:endParaRPr>
              <a:solidFill>
                <a:srgbClr val="485D65"/>
              </a:solidFill>
              <a:latin typeface="Roboto"/>
              <a:ea typeface="Roboto"/>
              <a:cs typeface="Roboto"/>
              <a:sym typeface="Roboto"/>
            </a:endParaRPr>
          </a:p>
        </p:txBody>
      </p:sp>
      <p:pic>
        <p:nvPicPr>
          <p:cNvPr id="140" name="Google Shape;140;p23"/>
          <p:cNvPicPr preferRelativeResize="0"/>
          <p:nvPr/>
        </p:nvPicPr>
        <p:blipFill rotWithShape="1">
          <a:blip r:embed="rId3">
            <a:alphaModFix/>
          </a:blip>
          <a:srcRect l="4594" t="3072" r="2778" b="7079"/>
          <a:stretch/>
        </p:blipFill>
        <p:spPr>
          <a:xfrm>
            <a:off x="452450" y="164225"/>
            <a:ext cx="3591825" cy="266195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p24"/>
          <p:cNvSpPr txBox="1">
            <a:spLocks noGrp="1"/>
          </p:cNvSpPr>
          <p:nvPr>
            <p:ph type="title"/>
          </p:nvPr>
        </p:nvSpPr>
        <p:spPr>
          <a:xfrm>
            <a:off x="225775" y="3567327"/>
            <a:ext cx="4045200" cy="5310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solidFill>
                  <a:srgbClr val="00583D"/>
                </a:solidFill>
                <a:latin typeface="Roboto Condensed"/>
                <a:ea typeface="Roboto Condensed"/>
                <a:cs typeface="Roboto Condensed"/>
                <a:sym typeface="Roboto Condensed"/>
              </a:rPr>
              <a:t>Water Engineer</a:t>
            </a:r>
            <a:endParaRPr>
              <a:solidFill>
                <a:srgbClr val="00583D"/>
              </a:solidFill>
              <a:latin typeface="Roboto Condensed"/>
              <a:ea typeface="Roboto Condensed"/>
              <a:cs typeface="Roboto Condensed"/>
              <a:sym typeface="Roboto Condensed"/>
            </a:endParaRPr>
          </a:p>
        </p:txBody>
      </p:sp>
      <p:sp>
        <p:nvSpPr>
          <p:cNvPr id="146" name="Google Shape;146;p24"/>
          <p:cNvSpPr txBox="1">
            <a:spLocks noGrp="1"/>
          </p:cNvSpPr>
          <p:nvPr>
            <p:ph type="subTitle" idx="1"/>
          </p:nvPr>
        </p:nvSpPr>
        <p:spPr>
          <a:xfrm>
            <a:off x="225775" y="4098311"/>
            <a:ext cx="4045200" cy="797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Making Life Possible</a:t>
            </a:r>
            <a:endParaRPr/>
          </a:p>
        </p:txBody>
      </p:sp>
      <p:sp>
        <p:nvSpPr>
          <p:cNvPr id="147" name="Google Shape;147;p24"/>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p>
            <a:pPr marL="457200" lvl="0" indent="-342900" algn="l" rtl="0">
              <a:spcBef>
                <a:spcPts val="0"/>
              </a:spcBef>
              <a:spcAft>
                <a:spcPts val="0"/>
              </a:spcAft>
              <a:buClr>
                <a:srgbClr val="485D65"/>
              </a:buClr>
              <a:buSzPts val="1800"/>
              <a:buFont typeface="Roboto"/>
              <a:buChar char="●"/>
            </a:pPr>
            <a:r>
              <a:rPr lang="en" dirty="0">
                <a:solidFill>
                  <a:srgbClr val="485D65"/>
                </a:solidFill>
                <a:latin typeface="Roboto"/>
                <a:ea typeface="Roboto"/>
                <a:cs typeface="Roboto"/>
                <a:sym typeface="Roboto"/>
              </a:rPr>
              <a:t>Planning city water and waste systems</a:t>
            </a:r>
            <a:endParaRPr dirty="0">
              <a:solidFill>
                <a:srgbClr val="485D65"/>
              </a:solidFill>
              <a:latin typeface="Roboto"/>
              <a:ea typeface="Roboto"/>
              <a:cs typeface="Roboto"/>
              <a:sym typeface="Roboto"/>
            </a:endParaRPr>
          </a:p>
          <a:p>
            <a:pPr marL="457200" lvl="0" indent="-342900" algn="l" rtl="0">
              <a:spcBef>
                <a:spcPts val="0"/>
              </a:spcBef>
              <a:spcAft>
                <a:spcPts val="0"/>
              </a:spcAft>
              <a:buClr>
                <a:srgbClr val="485D65"/>
              </a:buClr>
              <a:buSzPts val="1800"/>
              <a:buFont typeface="Roboto"/>
              <a:buChar char="●"/>
            </a:pPr>
            <a:r>
              <a:rPr lang="en" dirty="0">
                <a:solidFill>
                  <a:srgbClr val="485D65"/>
                </a:solidFill>
                <a:latin typeface="Roboto"/>
                <a:ea typeface="Roboto"/>
                <a:cs typeface="Roboto"/>
                <a:sym typeface="Roboto"/>
              </a:rPr>
              <a:t>Ensure quantity and quality of water sources</a:t>
            </a:r>
            <a:endParaRPr dirty="0">
              <a:solidFill>
                <a:srgbClr val="485D65"/>
              </a:solidFill>
              <a:latin typeface="Roboto"/>
              <a:ea typeface="Roboto"/>
              <a:cs typeface="Roboto"/>
              <a:sym typeface="Roboto"/>
            </a:endParaRPr>
          </a:p>
          <a:p>
            <a:pPr marL="457200" lvl="0" indent="-342900" algn="l" rtl="0">
              <a:spcBef>
                <a:spcPts val="0"/>
              </a:spcBef>
              <a:spcAft>
                <a:spcPts val="0"/>
              </a:spcAft>
              <a:buClr>
                <a:srgbClr val="485D65"/>
              </a:buClr>
              <a:buSzPts val="1800"/>
              <a:buFont typeface="Roboto"/>
              <a:buChar char="●"/>
            </a:pPr>
            <a:r>
              <a:rPr lang="en" dirty="0">
                <a:solidFill>
                  <a:srgbClr val="485D65"/>
                </a:solidFill>
                <a:latin typeface="Roboto"/>
                <a:ea typeface="Roboto"/>
                <a:cs typeface="Roboto"/>
                <a:sym typeface="Roboto"/>
              </a:rPr>
              <a:t>Design flood defense systems</a:t>
            </a:r>
            <a:endParaRPr dirty="0">
              <a:solidFill>
                <a:srgbClr val="485D65"/>
              </a:solidFill>
              <a:latin typeface="Roboto"/>
              <a:ea typeface="Roboto"/>
              <a:cs typeface="Roboto"/>
              <a:sym typeface="Roboto"/>
            </a:endParaRPr>
          </a:p>
        </p:txBody>
      </p:sp>
      <p:pic>
        <p:nvPicPr>
          <p:cNvPr id="148" name="Google Shape;148;p24"/>
          <p:cNvPicPr preferRelativeResize="0"/>
          <p:nvPr/>
        </p:nvPicPr>
        <p:blipFill>
          <a:blip r:embed="rId3">
            <a:alphaModFix/>
          </a:blip>
          <a:stretch>
            <a:fillRect/>
          </a:stretch>
        </p:blipFill>
        <p:spPr>
          <a:xfrm>
            <a:off x="206575" y="290675"/>
            <a:ext cx="4083600" cy="30627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p25"/>
          <p:cNvSpPr txBox="1">
            <a:spLocks noGrp="1"/>
          </p:cNvSpPr>
          <p:nvPr>
            <p:ph type="title"/>
          </p:nvPr>
        </p:nvSpPr>
        <p:spPr>
          <a:xfrm>
            <a:off x="37275" y="3567325"/>
            <a:ext cx="4482900" cy="5310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4000">
                <a:solidFill>
                  <a:srgbClr val="00583D"/>
                </a:solidFill>
                <a:latin typeface="Roboto Condensed"/>
                <a:ea typeface="Roboto Condensed"/>
                <a:cs typeface="Roboto Condensed"/>
                <a:sym typeface="Roboto Condensed"/>
              </a:rPr>
              <a:t>Transportation Engineer</a:t>
            </a:r>
            <a:endParaRPr sz="4000">
              <a:solidFill>
                <a:srgbClr val="00583D"/>
              </a:solidFill>
              <a:latin typeface="Roboto Condensed"/>
              <a:ea typeface="Roboto Condensed"/>
              <a:cs typeface="Roboto Condensed"/>
              <a:sym typeface="Roboto Condensed"/>
            </a:endParaRPr>
          </a:p>
        </p:txBody>
      </p:sp>
      <p:sp>
        <p:nvSpPr>
          <p:cNvPr id="154" name="Google Shape;154;p25"/>
          <p:cNvSpPr txBox="1">
            <a:spLocks noGrp="1"/>
          </p:cNvSpPr>
          <p:nvPr>
            <p:ph type="subTitle" idx="1"/>
          </p:nvPr>
        </p:nvSpPr>
        <p:spPr>
          <a:xfrm>
            <a:off x="225775" y="4098311"/>
            <a:ext cx="4045200" cy="797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Get There Safer</a:t>
            </a:r>
            <a:endParaRPr/>
          </a:p>
        </p:txBody>
      </p:sp>
      <p:sp>
        <p:nvSpPr>
          <p:cNvPr id="155" name="Google Shape;155;p25"/>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p>
            <a:pPr marL="457200" lvl="0" indent="-342900" algn="l" rtl="0">
              <a:spcBef>
                <a:spcPts val="0"/>
              </a:spcBef>
              <a:spcAft>
                <a:spcPts val="0"/>
              </a:spcAft>
              <a:buSzPts val="1800"/>
              <a:buChar char="●"/>
            </a:pPr>
            <a:r>
              <a:rPr lang="en"/>
              <a:t>Streets and highways</a:t>
            </a:r>
            <a:endParaRPr/>
          </a:p>
          <a:p>
            <a:pPr marL="457200" lvl="0" indent="-342900" algn="l" rtl="0">
              <a:spcBef>
                <a:spcPts val="0"/>
              </a:spcBef>
              <a:spcAft>
                <a:spcPts val="0"/>
              </a:spcAft>
              <a:buSzPts val="1800"/>
              <a:buChar char="●"/>
            </a:pPr>
            <a:r>
              <a:rPr lang="en"/>
              <a:t>Bridges</a:t>
            </a:r>
            <a:endParaRPr/>
          </a:p>
          <a:p>
            <a:pPr marL="457200" lvl="0" indent="-342900" algn="l" rtl="0">
              <a:spcBef>
                <a:spcPts val="0"/>
              </a:spcBef>
              <a:spcAft>
                <a:spcPts val="0"/>
              </a:spcAft>
              <a:buSzPts val="1800"/>
              <a:buChar char="●"/>
            </a:pPr>
            <a:r>
              <a:rPr lang="en"/>
              <a:t>Canals</a:t>
            </a:r>
            <a:endParaRPr/>
          </a:p>
          <a:p>
            <a:pPr marL="457200" lvl="0" indent="-342900" algn="l" rtl="0">
              <a:spcBef>
                <a:spcPts val="0"/>
              </a:spcBef>
              <a:spcAft>
                <a:spcPts val="0"/>
              </a:spcAft>
              <a:buSzPts val="1800"/>
              <a:buChar char="●"/>
            </a:pPr>
            <a:r>
              <a:rPr lang="en"/>
              <a:t>Railroads</a:t>
            </a:r>
            <a:endParaRPr/>
          </a:p>
          <a:p>
            <a:pPr marL="457200" lvl="0" indent="-342900" algn="l" rtl="0">
              <a:spcBef>
                <a:spcPts val="0"/>
              </a:spcBef>
              <a:spcAft>
                <a:spcPts val="0"/>
              </a:spcAft>
              <a:buSzPts val="1800"/>
              <a:buChar char="●"/>
            </a:pPr>
            <a:r>
              <a:rPr lang="en"/>
              <a:t>Airports</a:t>
            </a:r>
            <a:endParaRPr/>
          </a:p>
          <a:p>
            <a:pPr marL="457200" lvl="0" indent="-342900" algn="l" rtl="0">
              <a:spcBef>
                <a:spcPts val="0"/>
              </a:spcBef>
              <a:spcAft>
                <a:spcPts val="0"/>
              </a:spcAft>
              <a:buSzPts val="1800"/>
              <a:buChar char="●"/>
            </a:pPr>
            <a:r>
              <a:rPr lang="en"/>
              <a:t>Ports</a:t>
            </a:r>
            <a:endParaRPr/>
          </a:p>
        </p:txBody>
      </p:sp>
      <p:pic>
        <p:nvPicPr>
          <p:cNvPr id="156" name="Google Shape;156;p25"/>
          <p:cNvPicPr preferRelativeResize="0"/>
          <p:nvPr/>
        </p:nvPicPr>
        <p:blipFill>
          <a:blip r:embed="rId3">
            <a:alphaModFix/>
          </a:blip>
          <a:stretch>
            <a:fillRect/>
          </a:stretch>
        </p:blipFill>
        <p:spPr>
          <a:xfrm>
            <a:off x="391000" y="230175"/>
            <a:ext cx="3775450" cy="251822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D9D9D9"/>
        </a:solidFill>
        <a:effectLst/>
      </p:bgPr>
    </p:bg>
    <p:spTree>
      <p:nvGrpSpPr>
        <p:cNvPr id="1" name="Shape 160"/>
        <p:cNvGrpSpPr/>
        <p:nvPr/>
      </p:nvGrpSpPr>
      <p:grpSpPr>
        <a:xfrm>
          <a:off x="0" y="0"/>
          <a:ext cx="0" cy="0"/>
          <a:chOff x="0" y="0"/>
          <a:chExt cx="0" cy="0"/>
        </a:xfrm>
      </p:grpSpPr>
      <p:sp>
        <p:nvSpPr>
          <p:cNvPr id="161" name="Google Shape;161;p26"/>
          <p:cNvSpPr/>
          <p:nvPr/>
        </p:nvSpPr>
        <p:spPr>
          <a:xfrm rot="5400000">
            <a:off x="333025" y="2279475"/>
            <a:ext cx="1787400" cy="2181000"/>
          </a:xfrm>
          <a:prstGeom prst="roundRect">
            <a:avLst>
              <a:gd name="adj" fmla="val 31986"/>
            </a:avLst>
          </a:prstGeom>
          <a:solidFill>
            <a:srgbClr val="00583D"/>
          </a:solidFill>
          <a:ln w="9525" cap="flat" cmpd="sng">
            <a:solidFill>
              <a:srgbClr val="00583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26"/>
          <p:cNvSpPr txBox="1">
            <a:spLocks noGrp="1"/>
          </p:cNvSpPr>
          <p:nvPr>
            <p:ph type="title"/>
          </p:nvPr>
        </p:nvSpPr>
        <p:spPr>
          <a:xfrm>
            <a:off x="0" y="0"/>
            <a:ext cx="9144000" cy="1312500"/>
          </a:xfrm>
          <a:prstGeom prst="rect">
            <a:avLst/>
          </a:prstGeom>
          <a:solidFill>
            <a:srgbClr val="00583D"/>
          </a:solidFill>
        </p:spPr>
        <p:txBody>
          <a:bodyPr spcFirstLastPara="1" wrap="square" lIns="91425" tIns="91425" rIns="91425" bIns="91425" anchor="t" anchorCtr="0">
            <a:noAutofit/>
          </a:bodyPr>
          <a:lstStyle/>
          <a:p>
            <a:pPr marL="0" lvl="0" indent="0" algn="ctr" rtl="0">
              <a:spcBef>
                <a:spcPts val="0"/>
              </a:spcBef>
              <a:spcAft>
                <a:spcPts val="0"/>
              </a:spcAft>
              <a:buNone/>
            </a:pPr>
            <a:endParaRPr>
              <a:latin typeface="Roboto Condensed"/>
              <a:ea typeface="Roboto Condensed"/>
              <a:cs typeface="Roboto Condensed"/>
              <a:sym typeface="Roboto Condensed"/>
            </a:endParaRPr>
          </a:p>
          <a:p>
            <a:pPr marL="0" lvl="0" indent="0" algn="ctr" rtl="0">
              <a:spcBef>
                <a:spcPts val="0"/>
              </a:spcBef>
              <a:spcAft>
                <a:spcPts val="0"/>
              </a:spcAft>
              <a:buNone/>
            </a:pPr>
            <a:r>
              <a:rPr lang="en" sz="3000" b="1">
                <a:solidFill>
                  <a:srgbClr val="FFC425"/>
                </a:solidFill>
                <a:latin typeface="Roboto Condensed"/>
                <a:ea typeface="Roboto Condensed"/>
                <a:cs typeface="Roboto Condensed"/>
                <a:sym typeface="Roboto Condensed"/>
              </a:rPr>
              <a:t>Where A Civil Engineering Degree Can Take You</a:t>
            </a:r>
            <a:endParaRPr sz="3000" b="1">
              <a:solidFill>
                <a:srgbClr val="FFC425"/>
              </a:solidFill>
              <a:latin typeface="Roboto Condensed"/>
              <a:ea typeface="Roboto Condensed"/>
              <a:cs typeface="Roboto Condensed"/>
              <a:sym typeface="Roboto Condensed"/>
            </a:endParaRPr>
          </a:p>
        </p:txBody>
      </p:sp>
      <p:sp>
        <p:nvSpPr>
          <p:cNvPr id="163" name="Google Shape;163;p26"/>
          <p:cNvSpPr/>
          <p:nvPr/>
        </p:nvSpPr>
        <p:spPr>
          <a:xfrm>
            <a:off x="7343675" y="1020825"/>
            <a:ext cx="1471500" cy="1457100"/>
          </a:xfrm>
          <a:prstGeom prst="ellipse">
            <a:avLst/>
          </a:prstGeom>
          <a:solidFill>
            <a:srgbClr val="FFC425"/>
          </a:solidFill>
          <a:ln w="9525" cap="flat" cmpd="sng">
            <a:solidFill>
              <a:srgbClr val="FFC42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26"/>
          <p:cNvSpPr txBox="1"/>
          <p:nvPr/>
        </p:nvSpPr>
        <p:spPr>
          <a:xfrm>
            <a:off x="7605825" y="1104050"/>
            <a:ext cx="1063800" cy="600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600" b="1">
                <a:solidFill>
                  <a:srgbClr val="00583D"/>
                </a:solidFill>
                <a:latin typeface="Roboto Condensed"/>
                <a:ea typeface="Roboto Condensed"/>
                <a:cs typeface="Roboto Condensed"/>
                <a:sym typeface="Roboto Condensed"/>
              </a:rPr>
              <a:t>74%</a:t>
            </a:r>
            <a:endParaRPr sz="3600" b="1">
              <a:solidFill>
                <a:srgbClr val="00583D"/>
              </a:solidFill>
              <a:latin typeface="Roboto Condensed"/>
              <a:ea typeface="Roboto Condensed"/>
              <a:cs typeface="Roboto Condensed"/>
              <a:sym typeface="Roboto Condensed"/>
            </a:endParaRPr>
          </a:p>
        </p:txBody>
      </p:sp>
      <p:sp>
        <p:nvSpPr>
          <p:cNvPr id="165" name="Google Shape;165;p26"/>
          <p:cNvSpPr txBox="1"/>
          <p:nvPr/>
        </p:nvSpPr>
        <p:spPr>
          <a:xfrm>
            <a:off x="7343675" y="1704650"/>
            <a:ext cx="1471500" cy="993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solidFill>
                  <a:srgbClr val="00583D"/>
                </a:solidFill>
                <a:latin typeface="Roboto Condensed"/>
                <a:ea typeface="Roboto Condensed"/>
                <a:cs typeface="Roboto Condensed"/>
                <a:sym typeface="Roboto Condensed"/>
              </a:rPr>
              <a:t>Students offered jobs before graduation</a:t>
            </a:r>
            <a:endParaRPr sz="1200">
              <a:solidFill>
                <a:srgbClr val="00583D"/>
              </a:solidFill>
              <a:latin typeface="Roboto Condensed"/>
              <a:ea typeface="Roboto Condensed"/>
              <a:cs typeface="Roboto Condensed"/>
              <a:sym typeface="Roboto Condensed"/>
            </a:endParaRPr>
          </a:p>
        </p:txBody>
      </p:sp>
      <p:sp>
        <p:nvSpPr>
          <p:cNvPr id="166" name="Google Shape;166;p26"/>
          <p:cNvSpPr/>
          <p:nvPr/>
        </p:nvSpPr>
        <p:spPr>
          <a:xfrm>
            <a:off x="124950" y="1476150"/>
            <a:ext cx="2203800" cy="2191200"/>
          </a:xfrm>
          <a:prstGeom prst="ellipse">
            <a:avLst/>
          </a:prstGeom>
          <a:solidFill>
            <a:srgbClr val="FFC425"/>
          </a:solidFill>
          <a:ln w="28575" cap="flat" cmpd="sng">
            <a:solidFill>
              <a:srgbClr val="FFC42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26"/>
          <p:cNvSpPr txBox="1"/>
          <p:nvPr/>
        </p:nvSpPr>
        <p:spPr>
          <a:xfrm>
            <a:off x="0" y="1985775"/>
            <a:ext cx="2203800" cy="933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6000" b="1">
                <a:solidFill>
                  <a:srgbClr val="FFC425"/>
                </a:solidFill>
                <a:latin typeface="Roboto Condensed"/>
                <a:ea typeface="Roboto Condensed"/>
                <a:cs typeface="Roboto Condensed"/>
                <a:sym typeface="Roboto Condensed"/>
              </a:rPr>
              <a:t> </a:t>
            </a:r>
            <a:endParaRPr sz="6000" b="1">
              <a:solidFill>
                <a:srgbClr val="00583D"/>
              </a:solidFill>
              <a:latin typeface="Roboto Condensed"/>
              <a:ea typeface="Roboto Condensed"/>
              <a:cs typeface="Roboto Condensed"/>
              <a:sym typeface="Roboto Condensed"/>
            </a:endParaRPr>
          </a:p>
        </p:txBody>
      </p:sp>
      <p:sp>
        <p:nvSpPr>
          <p:cNvPr id="168" name="Google Shape;168;p26"/>
          <p:cNvSpPr txBox="1"/>
          <p:nvPr/>
        </p:nvSpPr>
        <p:spPr>
          <a:xfrm>
            <a:off x="272575" y="3632105"/>
            <a:ext cx="1908300" cy="760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b="1" dirty="0">
                <a:solidFill>
                  <a:srgbClr val="FFC425"/>
                </a:solidFill>
                <a:latin typeface="Roboto Condensed"/>
                <a:ea typeface="Roboto Condensed"/>
                <a:cs typeface="Roboto Condensed"/>
                <a:sym typeface="Roboto Condensed"/>
              </a:rPr>
              <a:t>96 new positions</a:t>
            </a:r>
            <a:endParaRPr sz="1200" b="1" dirty="0">
              <a:solidFill>
                <a:srgbClr val="FFC425"/>
              </a:solidFill>
              <a:latin typeface="Roboto Condensed"/>
              <a:ea typeface="Roboto Condensed"/>
              <a:cs typeface="Roboto Condensed"/>
              <a:sym typeface="Roboto Condensed"/>
            </a:endParaRPr>
          </a:p>
          <a:p>
            <a:pPr marL="0" lvl="0" indent="0" algn="ctr" rtl="0">
              <a:spcBef>
                <a:spcPts val="0"/>
              </a:spcBef>
              <a:spcAft>
                <a:spcPts val="0"/>
              </a:spcAft>
              <a:buNone/>
            </a:pPr>
            <a:r>
              <a:rPr lang="en" sz="1200" b="1" dirty="0">
                <a:solidFill>
                  <a:srgbClr val="FFC425"/>
                </a:solidFill>
                <a:latin typeface="Roboto Condensed"/>
                <a:ea typeface="Roboto Condensed"/>
                <a:cs typeface="Roboto Condensed"/>
                <a:sym typeface="Roboto Condensed"/>
              </a:rPr>
              <a:t>204 to replace retirees</a:t>
            </a:r>
            <a:endParaRPr sz="1200" b="1" dirty="0">
              <a:solidFill>
                <a:srgbClr val="FFC425"/>
              </a:solidFill>
              <a:latin typeface="Roboto Condensed"/>
              <a:ea typeface="Roboto Condensed"/>
              <a:cs typeface="Roboto Condensed"/>
              <a:sym typeface="Roboto Condensed"/>
            </a:endParaRPr>
          </a:p>
        </p:txBody>
      </p:sp>
      <p:sp>
        <p:nvSpPr>
          <p:cNvPr id="169" name="Google Shape;169;p26"/>
          <p:cNvSpPr txBox="1"/>
          <p:nvPr/>
        </p:nvSpPr>
        <p:spPr>
          <a:xfrm>
            <a:off x="366600" y="1664125"/>
            <a:ext cx="1720500" cy="460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500">
                <a:solidFill>
                  <a:srgbClr val="00583D"/>
                </a:solidFill>
                <a:latin typeface="Roboto Condensed"/>
                <a:ea typeface="Roboto Condensed"/>
                <a:cs typeface="Roboto Condensed"/>
                <a:sym typeface="Roboto Condensed"/>
              </a:rPr>
              <a:t>Alaska will need</a:t>
            </a:r>
            <a:endParaRPr sz="1500">
              <a:solidFill>
                <a:srgbClr val="00583D"/>
              </a:solidFill>
              <a:latin typeface="Roboto Condensed"/>
              <a:ea typeface="Roboto Condensed"/>
              <a:cs typeface="Roboto Condensed"/>
              <a:sym typeface="Roboto Condensed"/>
            </a:endParaRPr>
          </a:p>
        </p:txBody>
      </p:sp>
      <p:sp>
        <p:nvSpPr>
          <p:cNvPr id="170" name="Google Shape;170;p26"/>
          <p:cNvSpPr txBox="1"/>
          <p:nvPr/>
        </p:nvSpPr>
        <p:spPr>
          <a:xfrm>
            <a:off x="62425" y="2742301"/>
            <a:ext cx="2328600" cy="812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500" dirty="0">
                <a:solidFill>
                  <a:srgbClr val="00583D"/>
                </a:solidFill>
                <a:latin typeface="Roboto Condensed"/>
                <a:ea typeface="Roboto Condensed"/>
                <a:cs typeface="Roboto Condensed"/>
                <a:sym typeface="Roboto Condensed"/>
              </a:rPr>
              <a:t>Engineering </a:t>
            </a:r>
            <a:r>
              <a:rPr lang="en" sz="1200" dirty="0">
                <a:solidFill>
                  <a:srgbClr val="00583D"/>
                </a:solidFill>
                <a:latin typeface="Roboto Condensed"/>
                <a:ea typeface="Roboto Condensed"/>
                <a:cs typeface="Roboto Condensed"/>
                <a:sym typeface="Roboto Condensed"/>
              </a:rPr>
              <a:t>professionals</a:t>
            </a:r>
            <a:r>
              <a:rPr lang="en" sz="1500" dirty="0">
                <a:solidFill>
                  <a:srgbClr val="00583D"/>
                </a:solidFill>
                <a:latin typeface="Roboto Condensed"/>
                <a:ea typeface="Roboto Condensed"/>
                <a:cs typeface="Roboto Condensed"/>
                <a:sym typeface="Roboto Condensed"/>
              </a:rPr>
              <a:t> annually through </a:t>
            </a:r>
            <a:endParaRPr sz="1500" dirty="0">
              <a:solidFill>
                <a:srgbClr val="00583D"/>
              </a:solidFill>
              <a:latin typeface="Roboto Condensed"/>
              <a:ea typeface="Roboto Condensed"/>
              <a:cs typeface="Roboto Condensed"/>
              <a:sym typeface="Roboto Condensed"/>
            </a:endParaRPr>
          </a:p>
          <a:p>
            <a:pPr marL="0" lvl="0" indent="0" algn="ctr" rtl="0">
              <a:spcBef>
                <a:spcPts val="0"/>
              </a:spcBef>
              <a:spcAft>
                <a:spcPts val="0"/>
              </a:spcAft>
              <a:buNone/>
            </a:pPr>
            <a:r>
              <a:rPr lang="en" sz="1500" dirty="0">
                <a:solidFill>
                  <a:srgbClr val="00583D"/>
                </a:solidFill>
                <a:latin typeface="Roboto Condensed"/>
                <a:ea typeface="Roboto Condensed"/>
                <a:cs typeface="Roboto Condensed"/>
                <a:sym typeface="Roboto Condensed"/>
              </a:rPr>
              <a:t>2022</a:t>
            </a:r>
            <a:endParaRPr sz="1500" dirty="0">
              <a:solidFill>
                <a:srgbClr val="00583D"/>
              </a:solidFill>
              <a:latin typeface="Roboto Condensed"/>
              <a:ea typeface="Roboto Condensed"/>
              <a:cs typeface="Roboto Condensed"/>
              <a:sym typeface="Roboto Condensed"/>
            </a:endParaRPr>
          </a:p>
        </p:txBody>
      </p:sp>
      <p:sp>
        <p:nvSpPr>
          <p:cNvPr id="171" name="Google Shape;171;p26"/>
          <p:cNvSpPr txBox="1"/>
          <p:nvPr/>
        </p:nvSpPr>
        <p:spPr>
          <a:xfrm>
            <a:off x="414900" y="1904800"/>
            <a:ext cx="1623900" cy="933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6000" b="1">
                <a:solidFill>
                  <a:srgbClr val="00583D"/>
                </a:solidFill>
                <a:latin typeface="Roboto Condensed"/>
                <a:ea typeface="Roboto Condensed"/>
                <a:cs typeface="Roboto Condensed"/>
                <a:sym typeface="Roboto Condensed"/>
              </a:rPr>
              <a:t>300</a:t>
            </a:r>
            <a:endParaRPr sz="6000" b="1">
              <a:solidFill>
                <a:srgbClr val="00583D"/>
              </a:solidFill>
              <a:latin typeface="Roboto Condensed"/>
              <a:ea typeface="Roboto Condensed"/>
              <a:cs typeface="Roboto Condensed"/>
              <a:sym typeface="Roboto Condensed"/>
            </a:endParaRPr>
          </a:p>
        </p:txBody>
      </p:sp>
      <p:sp>
        <p:nvSpPr>
          <p:cNvPr id="172" name="Google Shape;172;p26"/>
          <p:cNvSpPr txBox="1"/>
          <p:nvPr/>
        </p:nvSpPr>
        <p:spPr>
          <a:xfrm>
            <a:off x="2806575" y="1663575"/>
            <a:ext cx="4381800" cy="2874600"/>
          </a:xfrm>
          <a:prstGeom prst="rect">
            <a:avLst/>
          </a:prstGeom>
          <a:noFill/>
          <a:ln>
            <a:noFill/>
          </a:ln>
        </p:spPr>
        <p:txBody>
          <a:bodyPr spcFirstLastPara="1" wrap="square" lIns="91425" tIns="91425" rIns="91425" bIns="91425" anchor="t" anchorCtr="0">
            <a:noAutofit/>
          </a:bodyPr>
          <a:lstStyle/>
          <a:p>
            <a:pPr marL="457200" lvl="0" indent="-317500" algn="l" rtl="0">
              <a:spcBef>
                <a:spcPts val="0"/>
              </a:spcBef>
              <a:spcAft>
                <a:spcPts val="0"/>
              </a:spcAft>
              <a:buSzPts val="1400"/>
              <a:buChar char="●"/>
            </a:pPr>
            <a:r>
              <a:rPr lang="en"/>
              <a:t>Recent Civil Engineering graduates earn an average of $55,000 a year. Experienced professionals can make between $70,000 and $140,000 a year. </a:t>
            </a:r>
            <a:endParaRPr/>
          </a:p>
          <a:p>
            <a:pPr marL="457200" lvl="0" indent="-317500" algn="l" rtl="0">
              <a:spcBef>
                <a:spcPts val="0"/>
              </a:spcBef>
              <a:spcAft>
                <a:spcPts val="0"/>
              </a:spcAft>
              <a:buSzPts val="1400"/>
              <a:buChar char="●"/>
            </a:pPr>
            <a:r>
              <a:rPr lang="en"/>
              <a:t>The industry is at a 11% growth rate</a:t>
            </a:r>
            <a:endParaRPr/>
          </a:p>
          <a:p>
            <a:pPr marL="457200" lvl="0" indent="-317500" algn="l" rtl="0">
              <a:spcBef>
                <a:spcPts val="0"/>
              </a:spcBef>
              <a:spcAft>
                <a:spcPts val="0"/>
              </a:spcAft>
              <a:buSzPts val="1400"/>
              <a:buChar char="●"/>
            </a:pPr>
            <a:r>
              <a:rPr lang="en"/>
              <a:t>A Bachelors in Civil Engineering can open many doors, engineering related and otherwise:</a:t>
            </a:r>
            <a:endParaRPr/>
          </a:p>
          <a:p>
            <a:pPr marL="914400" lvl="1" indent="-317500" algn="l" rtl="0">
              <a:spcBef>
                <a:spcPts val="0"/>
              </a:spcBef>
              <a:spcAft>
                <a:spcPts val="0"/>
              </a:spcAft>
              <a:buSzPts val="1400"/>
              <a:buChar char="○"/>
            </a:pPr>
            <a:r>
              <a:rPr lang="en"/>
              <a:t>Mechanical Engineering</a:t>
            </a:r>
            <a:endParaRPr/>
          </a:p>
          <a:p>
            <a:pPr marL="914400" lvl="1" indent="-317500" algn="l" rtl="0">
              <a:spcBef>
                <a:spcPts val="0"/>
              </a:spcBef>
              <a:spcAft>
                <a:spcPts val="0"/>
              </a:spcAft>
              <a:buSzPts val="1400"/>
              <a:buChar char="○"/>
            </a:pPr>
            <a:r>
              <a:rPr lang="en"/>
              <a:t>Architect</a:t>
            </a:r>
            <a:endParaRPr/>
          </a:p>
          <a:p>
            <a:pPr marL="914400" lvl="1" indent="-317500" algn="l" rtl="0">
              <a:spcBef>
                <a:spcPts val="0"/>
              </a:spcBef>
              <a:spcAft>
                <a:spcPts val="0"/>
              </a:spcAft>
              <a:buSzPts val="1400"/>
              <a:buChar char="○"/>
            </a:pPr>
            <a:r>
              <a:rPr lang="en"/>
              <a:t>Surveying</a:t>
            </a:r>
            <a:endParaRPr/>
          </a:p>
          <a:p>
            <a:pPr marL="914400" lvl="1" indent="-317500" algn="l" rtl="0">
              <a:spcBef>
                <a:spcPts val="0"/>
              </a:spcBef>
              <a:spcAft>
                <a:spcPts val="0"/>
              </a:spcAft>
              <a:buSzPts val="1400"/>
              <a:buChar char="○"/>
            </a:pPr>
            <a:r>
              <a:rPr lang="en"/>
              <a:t>Environmental </a:t>
            </a:r>
            <a:endParaRPr/>
          </a:p>
          <a:p>
            <a:pPr marL="914400" lvl="1" indent="-317500" algn="l" rtl="0">
              <a:spcBef>
                <a:spcPts val="0"/>
              </a:spcBef>
              <a:spcAft>
                <a:spcPts val="0"/>
              </a:spcAft>
              <a:buSzPts val="1400"/>
              <a:buChar char="○"/>
            </a:pPr>
            <a:r>
              <a:rPr lang="en"/>
              <a:t>Construction</a:t>
            </a:r>
            <a:endParaRPr/>
          </a:p>
          <a:p>
            <a:pPr marL="914400" lvl="1" indent="-317500" algn="l" rtl="0">
              <a:spcBef>
                <a:spcPts val="0"/>
              </a:spcBef>
              <a:spcAft>
                <a:spcPts val="0"/>
              </a:spcAft>
              <a:buSzPts val="1400"/>
              <a:buChar char="○"/>
            </a:pPr>
            <a:r>
              <a:rPr lang="en"/>
              <a:t>Business</a:t>
            </a:r>
            <a:endParaRPr/>
          </a:p>
          <a:p>
            <a:pPr marL="914400" lvl="1" indent="-317500" algn="l" rtl="0">
              <a:spcBef>
                <a:spcPts val="0"/>
              </a:spcBef>
              <a:spcAft>
                <a:spcPts val="0"/>
              </a:spcAft>
              <a:buSzPts val="1400"/>
              <a:buChar char="○"/>
            </a:pPr>
            <a:r>
              <a:rPr lang="en"/>
              <a:t>Law</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p27"/>
          <p:cNvSpPr txBox="1">
            <a:spLocks noGrp="1"/>
          </p:cNvSpPr>
          <p:nvPr>
            <p:ph type="title"/>
          </p:nvPr>
        </p:nvSpPr>
        <p:spPr>
          <a:xfrm>
            <a:off x="275425" y="1367400"/>
            <a:ext cx="4045200" cy="1482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b="1">
                <a:solidFill>
                  <a:srgbClr val="00583D"/>
                </a:solidFill>
                <a:latin typeface="Roboto Condensed"/>
                <a:ea typeface="Roboto Condensed"/>
                <a:cs typeface="Roboto Condensed"/>
                <a:sym typeface="Roboto Condensed"/>
              </a:rPr>
              <a:t>Is Civil Engineering for you?</a:t>
            </a:r>
            <a:endParaRPr b="1">
              <a:solidFill>
                <a:srgbClr val="00583D"/>
              </a:solidFill>
              <a:latin typeface="Roboto Condensed"/>
              <a:ea typeface="Roboto Condensed"/>
              <a:cs typeface="Roboto Condensed"/>
              <a:sym typeface="Roboto Condensed"/>
            </a:endParaRPr>
          </a:p>
        </p:txBody>
      </p:sp>
      <p:sp>
        <p:nvSpPr>
          <p:cNvPr id="178" name="Google Shape;178;p27"/>
          <p:cNvSpPr txBox="1">
            <a:spLocks noGrp="1"/>
          </p:cNvSpPr>
          <p:nvPr>
            <p:ph type="body" idx="2"/>
          </p:nvPr>
        </p:nvSpPr>
        <p:spPr>
          <a:xfrm>
            <a:off x="4928175" y="79025"/>
            <a:ext cx="3837000" cy="36951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Clr>
                <a:srgbClr val="485D65"/>
              </a:buClr>
              <a:buSzPts val="1400"/>
              <a:buFont typeface="Roboto"/>
              <a:buAutoNum type="arabicPeriod"/>
            </a:pPr>
            <a:r>
              <a:rPr lang="en" sz="1400">
                <a:solidFill>
                  <a:srgbClr val="485D65"/>
                </a:solidFill>
                <a:latin typeface="Roboto"/>
                <a:ea typeface="Roboto"/>
                <a:cs typeface="Roboto"/>
                <a:sym typeface="Roboto"/>
              </a:rPr>
              <a:t>Do you love learning how things are built?</a:t>
            </a:r>
            <a:endParaRPr sz="1400">
              <a:solidFill>
                <a:srgbClr val="485D65"/>
              </a:solidFill>
              <a:latin typeface="Roboto"/>
              <a:ea typeface="Roboto"/>
              <a:cs typeface="Roboto"/>
              <a:sym typeface="Roboto"/>
            </a:endParaRPr>
          </a:p>
          <a:p>
            <a:pPr marL="457200" lvl="0" indent="-317500" algn="l" rtl="0">
              <a:spcBef>
                <a:spcPts val="0"/>
              </a:spcBef>
              <a:spcAft>
                <a:spcPts val="0"/>
              </a:spcAft>
              <a:buClr>
                <a:srgbClr val="485D65"/>
              </a:buClr>
              <a:buSzPts val="1400"/>
              <a:buFont typeface="Roboto"/>
              <a:buAutoNum type="arabicPeriod"/>
            </a:pPr>
            <a:r>
              <a:rPr lang="en" sz="1400">
                <a:solidFill>
                  <a:srgbClr val="485D65"/>
                </a:solidFill>
                <a:latin typeface="Roboto"/>
                <a:ea typeface="Roboto"/>
                <a:cs typeface="Roboto"/>
                <a:sym typeface="Roboto"/>
              </a:rPr>
              <a:t>Are you able to plan projects long term?</a:t>
            </a:r>
            <a:endParaRPr sz="1400">
              <a:solidFill>
                <a:srgbClr val="485D65"/>
              </a:solidFill>
              <a:latin typeface="Roboto"/>
              <a:ea typeface="Roboto"/>
              <a:cs typeface="Roboto"/>
              <a:sym typeface="Roboto"/>
            </a:endParaRPr>
          </a:p>
          <a:p>
            <a:pPr marL="457200" lvl="0" indent="-317500" algn="l" rtl="0">
              <a:spcBef>
                <a:spcPts val="0"/>
              </a:spcBef>
              <a:spcAft>
                <a:spcPts val="0"/>
              </a:spcAft>
              <a:buClr>
                <a:srgbClr val="485D65"/>
              </a:buClr>
              <a:buSzPts val="1400"/>
              <a:buFont typeface="Roboto"/>
              <a:buAutoNum type="arabicPeriod"/>
            </a:pPr>
            <a:r>
              <a:rPr lang="en" sz="1400">
                <a:solidFill>
                  <a:srgbClr val="485D65"/>
                </a:solidFill>
                <a:latin typeface="Roboto"/>
                <a:ea typeface="Roboto"/>
                <a:cs typeface="Roboto"/>
                <a:sym typeface="Roboto"/>
              </a:rPr>
              <a:t>Do you like to build and create things?</a:t>
            </a:r>
            <a:endParaRPr sz="1400">
              <a:solidFill>
                <a:srgbClr val="485D65"/>
              </a:solidFill>
              <a:latin typeface="Roboto"/>
              <a:ea typeface="Roboto"/>
              <a:cs typeface="Roboto"/>
              <a:sym typeface="Roboto"/>
            </a:endParaRPr>
          </a:p>
          <a:p>
            <a:pPr marL="457200" lvl="0" indent="-317500" algn="l" rtl="0">
              <a:spcBef>
                <a:spcPts val="0"/>
              </a:spcBef>
              <a:spcAft>
                <a:spcPts val="0"/>
              </a:spcAft>
              <a:buClr>
                <a:srgbClr val="485D65"/>
              </a:buClr>
              <a:buSzPts val="1400"/>
              <a:buFont typeface="Roboto"/>
              <a:buAutoNum type="arabicPeriod"/>
            </a:pPr>
            <a:r>
              <a:rPr lang="en" sz="1400">
                <a:solidFill>
                  <a:srgbClr val="485D65"/>
                </a:solidFill>
                <a:latin typeface="Roboto"/>
                <a:ea typeface="Roboto"/>
                <a:cs typeface="Roboto"/>
                <a:sym typeface="Roboto"/>
              </a:rPr>
              <a:t>Do you value job stability, rewarding work, and good pay?</a:t>
            </a:r>
            <a:endParaRPr sz="1400">
              <a:solidFill>
                <a:srgbClr val="485D65"/>
              </a:solidFill>
              <a:latin typeface="Roboto"/>
              <a:ea typeface="Roboto"/>
              <a:cs typeface="Roboto"/>
              <a:sym typeface="Roboto"/>
            </a:endParaRPr>
          </a:p>
          <a:p>
            <a:pPr marL="457200" lvl="0" indent="-317500" algn="l" rtl="0">
              <a:spcBef>
                <a:spcPts val="0"/>
              </a:spcBef>
              <a:spcAft>
                <a:spcPts val="0"/>
              </a:spcAft>
              <a:buClr>
                <a:srgbClr val="485D65"/>
              </a:buClr>
              <a:buSzPts val="1400"/>
              <a:buFont typeface="Roboto"/>
              <a:buAutoNum type="arabicPeriod"/>
            </a:pPr>
            <a:r>
              <a:rPr lang="en" sz="1400">
                <a:solidFill>
                  <a:srgbClr val="485D65"/>
                </a:solidFill>
                <a:latin typeface="Roboto"/>
                <a:ea typeface="Roboto"/>
                <a:cs typeface="Roboto"/>
                <a:sym typeface="Roboto"/>
              </a:rPr>
              <a:t>Is it important to you that your work helps others?</a:t>
            </a:r>
            <a:endParaRPr sz="1400">
              <a:solidFill>
                <a:srgbClr val="485D65"/>
              </a:solidFill>
              <a:latin typeface="Roboto"/>
              <a:ea typeface="Roboto"/>
              <a:cs typeface="Roboto"/>
              <a:sym typeface="Roboto"/>
            </a:endParaRPr>
          </a:p>
          <a:p>
            <a:pPr marL="457200" lvl="0" indent="-317500" algn="l" rtl="0">
              <a:spcBef>
                <a:spcPts val="0"/>
              </a:spcBef>
              <a:spcAft>
                <a:spcPts val="0"/>
              </a:spcAft>
              <a:buClr>
                <a:srgbClr val="485D65"/>
              </a:buClr>
              <a:buSzPts val="1400"/>
              <a:buFont typeface="Roboto"/>
              <a:buAutoNum type="arabicPeriod"/>
            </a:pPr>
            <a:r>
              <a:rPr lang="en" sz="1400">
                <a:solidFill>
                  <a:srgbClr val="485D65"/>
                </a:solidFill>
                <a:latin typeface="Roboto"/>
                <a:ea typeface="Roboto"/>
                <a:cs typeface="Roboto"/>
                <a:sym typeface="Roboto"/>
              </a:rPr>
              <a:t>Do you want a career that will give you freedom and options?</a:t>
            </a:r>
            <a:endParaRPr sz="1400">
              <a:solidFill>
                <a:srgbClr val="485D65"/>
              </a:solidFill>
              <a:latin typeface="Roboto"/>
              <a:ea typeface="Roboto"/>
              <a:cs typeface="Roboto"/>
              <a:sym typeface="Roboto"/>
            </a:endParaRPr>
          </a:p>
          <a:p>
            <a:pPr marL="457200" lvl="0" indent="-317500" algn="l" rtl="0">
              <a:spcBef>
                <a:spcPts val="0"/>
              </a:spcBef>
              <a:spcAft>
                <a:spcPts val="0"/>
              </a:spcAft>
              <a:buClr>
                <a:srgbClr val="485D65"/>
              </a:buClr>
              <a:buSzPts val="1400"/>
              <a:buFont typeface="Roboto"/>
              <a:buAutoNum type="arabicPeriod"/>
            </a:pPr>
            <a:r>
              <a:rPr lang="en" sz="1400">
                <a:solidFill>
                  <a:srgbClr val="485D65"/>
                </a:solidFill>
                <a:latin typeface="Roboto"/>
                <a:ea typeface="Roboto"/>
                <a:cs typeface="Roboto"/>
                <a:sym typeface="Roboto"/>
              </a:rPr>
              <a:t>Are you interested in city designing? </a:t>
            </a:r>
            <a:endParaRPr sz="1400">
              <a:solidFill>
                <a:srgbClr val="485D65"/>
              </a:solidFill>
              <a:latin typeface="Roboto"/>
              <a:ea typeface="Roboto"/>
              <a:cs typeface="Roboto"/>
              <a:sym typeface="Roboto"/>
            </a:endParaRPr>
          </a:p>
          <a:p>
            <a:pPr marL="457200" lvl="0" indent="-317500" algn="l" rtl="0">
              <a:spcBef>
                <a:spcPts val="0"/>
              </a:spcBef>
              <a:spcAft>
                <a:spcPts val="0"/>
              </a:spcAft>
              <a:buClr>
                <a:srgbClr val="485D65"/>
              </a:buClr>
              <a:buSzPts val="1400"/>
              <a:buFont typeface="Roboto"/>
              <a:buAutoNum type="arabicPeriod"/>
            </a:pPr>
            <a:r>
              <a:rPr lang="en" sz="1400">
                <a:solidFill>
                  <a:srgbClr val="485D65"/>
                </a:solidFill>
                <a:latin typeface="Roboto"/>
                <a:ea typeface="Roboto"/>
                <a:cs typeface="Roboto"/>
                <a:sym typeface="Roboto"/>
              </a:rPr>
              <a:t>Do you enjoy being challenged?</a:t>
            </a:r>
            <a:endParaRPr sz="1400">
              <a:solidFill>
                <a:srgbClr val="485D65"/>
              </a:solidFill>
              <a:latin typeface="Roboto"/>
              <a:ea typeface="Roboto"/>
              <a:cs typeface="Roboto"/>
              <a:sym typeface="Roboto"/>
            </a:endParaRPr>
          </a:p>
          <a:p>
            <a:pPr marL="457200" lvl="0" indent="-317500" algn="l" rtl="0">
              <a:spcBef>
                <a:spcPts val="0"/>
              </a:spcBef>
              <a:spcAft>
                <a:spcPts val="0"/>
              </a:spcAft>
              <a:buClr>
                <a:srgbClr val="485D65"/>
              </a:buClr>
              <a:buSzPts val="1400"/>
              <a:buFont typeface="Roboto"/>
              <a:buAutoNum type="arabicPeriod"/>
            </a:pPr>
            <a:r>
              <a:rPr lang="en" sz="1400">
                <a:solidFill>
                  <a:srgbClr val="485D65"/>
                </a:solidFill>
                <a:latin typeface="Roboto"/>
                <a:ea typeface="Roboto"/>
                <a:cs typeface="Roboto"/>
                <a:sym typeface="Roboto"/>
              </a:rPr>
              <a:t>Do you like working with your hands?</a:t>
            </a:r>
            <a:endParaRPr sz="1400">
              <a:solidFill>
                <a:srgbClr val="485D65"/>
              </a:solidFill>
              <a:latin typeface="Roboto"/>
              <a:ea typeface="Roboto"/>
              <a:cs typeface="Roboto"/>
              <a:sym typeface="Roboto"/>
            </a:endParaRPr>
          </a:p>
          <a:p>
            <a:pPr marL="457200" lvl="0" indent="-317500" algn="l" rtl="0">
              <a:spcBef>
                <a:spcPts val="0"/>
              </a:spcBef>
              <a:spcAft>
                <a:spcPts val="0"/>
              </a:spcAft>
              <a:buClr>
                <a:srgbClr val="485D65"/>
              </a:buClr>
              <a:buSzPts val="1400"/>
              <a:buFont typeface="Roboto"/>
              <a:buAutoNum type="arabicPeriod"/>
            </a:pPr>
            <a:r>
              <a:rPr lang="en" sz="1400">
                <a:solidFill>
                  <a:srgbClr val="485D65"/>
                </a:solidFill>
                <a:latin typeface="Roboto"/>
                <a:ea typeface="Roboto"/>
                <a:cs typeface="Roboto"/>
                <a:sym typeface="Roboto"/>
              </a:rPr>
              <a:t>Do you want to be proud of the work you do?</a:t>
            </a:r>
            <a:endParaRPr sz="1400">
              <a:solidFill>
                <a:srgbClr val="485D65"/>
              </a:solidFill>
              <a:latin typeface="Roboto"/>
              <a:ea typeface="Roboto"/>
              <a:cs typeface="Roboto"/>
              <a:sym typeface="Roboto"/>
            </a:endParaRPr>
          </a:p>
          <a:p>
            <a:pPr marL="457200" lvl="0" indent="-317500" algn="l" rtl="0">
              <a:spcBef>
                <a:spcPts val="0"/>
              </a:spcBef>
              <a:spcAft>
                <a:spcPts val="0"/>
              </a:spcAft>
              <a:buClr>
                <a:srgbClr val="485D65"/>
              </a:buClr>
              <a:buSzPts val="1400"/>
              <a:buFont typeface="Roboto"/>
              <a:buAutoNum type="arabicPeriod"/>
            </a:pPr>
            <a:r>
              <a:rPr lang="en" sz="1400">
                <a:solidFill>
                  <a:srgbClr val="485D65"/>
                </a:solidFill>
                <a:latin typeface="Roboto"/>
                <a:ea typeface="Roboto"/>
                <a:cs typeface="Roboto"/>
                <a:sym typeface="Roboto"/>
              </a:rPr>
              <a:t>Do you prefer a career over a job?</a:t>
            </a:r>
            <a:endParaRPr sz="1400">
              <a:solidFill>
                <a:srgbClr val="485D65"/>
              </a:solidFill>
              <a:latin typeface="Roboto"/>
              <a:ea typeface="Roboto"/>
              <a:cs typeface="Roboto"/>
              <a:sym typeface="Roboto"/>
            </a:endParaRPr>
          </a:p>
          <a:p>
            <a:pPr marL="457200" lvl="0" indent="-317500" algn="l" rtl="0">
              <a:spcBef>
                <a:spcPts val="0"/>
              </a:spcBef>
              <a:spcAft>
                <a:spcPts val="0"/>
              </a:spcAft>
              <a:buClr>
                <a:srgbClr val="485D65"/>
              </a:buClr>
              <a:buSzPts val="1400"/>
              <a:buFont typeface="Roboto"/>
              <a:buAutoNum type="arabicPeriod"/>
            </a:pPr>
            <a:r>
              <a:rPr lang="en" sz="1400">
                <a:solidFill>
                  <a:srgbClr val="485D65"/>
                </a:solidFill>
                <a:latin typeface="Roboto"/>
                <a:ea typeface="Roboto"/>
                <a:cs typeface="Roboto"/>
                <a:sym typeface="Roboto"/>
              </a:rPr>
              <a:t>Do you want to be a valued member of a team?</a:t>
            </a:r>
            <a:endParaRPr sz="1400">
              <a:solidFill>
                <a:srgbClr val="485D65"/>
              </a:solidFill>
              <a:latin typeface="Roboto"/>
              <a:ea typeface="Roboto"/>
              <a:cs typeface="Roboto"/>
              <a:sym typeface="Roboto"/>
            </a:endParaRPr>
          </a:p>
          <a:p>
            <a:pPr marL="457200" lvl="0" indent="-317500" algn="l" rtl="0">
              <a:spcBef>
                <a:spcPts val="0"/>
              </a:spcBef>
              <a:spcAft>
                <a:spcPts val="0"/>
              </a:spcAft>
              <a:buClr>
                <a:srgbClr val="485D65"/>
              </a:buClr>
              <a:buSzPts val="1400"/>
              <a:buFont typeface="Roboto"/>
              <a:buAutoNum type="arabicPeriod"/>
            </a:pPr>
            <a:r>
              <a:rPr lang="en" sz="1400">
                <a:solidFill>
                  <a:srgbClr val="485D65"/>
                </a:solidFill>
                <a:latin typeface="Roboto"/>
                <a:ea typeface="Roboto"/>
                <a:cs typeface="Roboto"/>
                <a:sym typeface="Roboto"/>
              </a:rPr>
              <a:t>Did any of the previously mentioned jobs sound appealing to you?</a:t>
            </a:r>
            <a:endParaRPr sz="1400">
              <a:solidFill>
                <a:srgbClr val="485D65"/>
              </a:solidFill>
              <a:latin typeface="Roboto"/>
              <a:ea typeface="Roboto"/>
              <a:cs typeface="Roboto"/>
              <a:sym typeface="Roboto"/>
            </a:endParaRPr>
          </a:p>
          <a:p>
            <a:pPr marL="1371600" lvl="0" indent="0" algn="l" rtl="0">
              <a:spcBef>
                <a:spcPts val="1600"/>
              </a:spcBef>
              <a:spcAft>
                <a:spcPts val="0"/>
              </a:spcAft>
              <a:buNone/>
            </a:pPr>
            <a:endParaRPr sz="1050">
              <a:solidFill>
                <a:srgbClr val="000000"/>
              </a:solidFill>
              <a:latin typeface="Roboto"/>
              <a:ea typeface="Roboto"/>
              <a:cs typeface="Roboto"/>
              <a:sym typeface="Roboto"/>
            </a:endParaRPr>
          </a:p>
          <a:p>
            <a:pPr marL="0" lvl="0" indent="0" algn="l" rtl="0">
              <a:spcBef>
                <a:spcPts val="1600"/>
              </a:spcBef>
              <a:spcAft>
                <a:spcPts val="1600"/>
              </a:spcAft>
              <a:buNone/>
            </a:pP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p28"/>
          <p:cNvSpPr txBox="1">
            <a:spLocks noGrp="1"/>
          </p:cNvSpPr>
          <p:nvPr>
            <p:ph type="title"/>
          </p:nvPr>
        </p:nvSpPr>
        <p:spPr>
          <a:xfrm>
            <a:off x="275425" y="1367400"/>
            <a:ext cx="4045200" cy="1482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b="1">
                <a:solidFill>
                  <a:srgbClr val="00583D"/>
                </a:solidFill>
                <a:latin typeface="Roboto Condensed"/>
                <a:ea typeface="Roboto Condensed"/>
                <a:cs typeface="Roboto Condensed"/>
                <a:sym typeface="Roboto Condensed"/>
              </a:rPr>
              <a:t>Is Civil Engineering for you?</a:t>
            </a:r>
            <a:endParaRPr b="1">
              <a:solidFill>
                <a:srgbClr val="00583D"/>
              </a:solidFill>
              <a:latin typeface="Roboto Condensed"/>
              <a:ea typeface="Roboto Condensed"/>
              <a:cs typeface="Roboto Condensed"/>
              <a:sym typeface="Roboto Condensed"/>
            </a:endParaRPr>
          </a:p>
        </p:txBody>
      </p:sp>
      <p:sp>
        <p:nvSpPr>
          <p:cNvPr id="184" name="Google Shape;184;p28"/>
          <p:cNvSpPr txBox="1">
            <a:spLocks noGrp="1"/>
          </p:cNvSpPr>
          <p:nvPr>
            <p:ph type="body" idx="2"/>
          </p:nvPr>
        </p:nvSpPr>
        <p:spPr>
          <a:xfrm>
            <a:off x="4905550" y="644850"/>
            <a:ext cx="3837000" cy="3695100"/>
          </a:xfrm>
          <a:prstGeom prst="rect">
            <a:avLst/>
          </a:prstGeom>
        </p:spPr>
        <p:txBody>
          <a:bodyPr spcFirstLastPara="1" wrap="square" lIns="91425" tIns="91425" rIns="91425" bIns="91425" anchor="t" anchorCtr="0">
            <a:noAutofit/>
          </a:bodyPr>
          <a:lstStyle/>
          <a:p>
            <a:pPr marL="0" lvl="0" indent="0" algn="l" rtl="0">
              <a:spcBef>
                <a:spcPts val="1000"/>
              </a:spcBef>
              <a:spcAft>
                <a:spcPts val="0"/>
              </a:spcAft>
              <a:buClr>
                <a:schemeClr val="dk1"/>
              </a:buClr>
              <a:buSzPts val="1100"/>
              <a:buFont typeface="Arial"/>
              <a:buNone/>
            </a:pPr>
            <a:r>
              <a:rPr lang="en" sz="1400">
                <a:solidFill>
                  <a:srgbClr val="485D65"/>
                </a:solidFill>
                <a:latin typeface="Roboto"/>
                <a:ea typeface="Roboto"/>
                <a:cs typeface="Roboto"/>
                <a:sym typeface="Roboto"/>
              </a:rPr>
              <a:t>9-13 points: Future Civil Engineer! Wow, you definitely have what it takes to succeed in Civil Engineering. We strongly suggest you pursue this career.</a:t>
            </a:r>
            <a:br>
              <a:rPr lang="en" sz="1400">
                <a:solidFill>
                  <a:srgbClr val="485D65"/>
                </a:solidFill>
                <a:latin typeface="Roboto"/>
                <a:ea typeface="Roboto"/>
                <a:cs typeface="Roboto"/>
                <a:sym typeface="Roboto"/>
              </a:rPr>
            </a:br>
            <a:endParaRPr sz="1400">
              <a:solidFill>
                <a:srgbClr val="485D65"/>
              </a:solidFill>
              <a:latin typeface="Roboto"/>
              <a:ea typeface="Roboto"/>
              <a:cs typeface="Roboto"/>
              <a:sym typeface="Roboto"/>
            </a:endParaRPr>
          </a:p>
          <a:p>
            <a:pPr marL="0" lvl="0" indent="0" algn="l" rtl="0">
              <a:spcBef>
                <a:spcPts val="1000"/>
              </a:spcBef>
              <a:spcAft>
                <a:spcPts val="0"/>
              </a:spcAft>
              <a:buClr>
                <a:schemeClr val="dk1"/>
              </a:buClr>
              <a:buSzPts val="1100"/>
              <a:buFont typeface="Arial"/>
              <a:buNone/>
            </a:pPr>
            <a:r>
              <a:rPr lang="en" sz="1400">
                <a:solidFill>
                  <a:srgbClr val="485D65"/>
                </a:solidFill>
                <a:latin typeface="Roboto"/>
                <a:ea typeface="Roboto"/>
                <a:cs typeface="Roboto"/>
                <a:sym typeface="Roboto"/>
              </a:rPr>
              <a:t>5-8 points: Keep exploring CE! You sound very interested in the career, so you should continue to explore the field to see if you are interested. </a:t>
            </a:r>
            <a:br>
              <a:rPr lang="en" sz="1400">
                <a:solidFill>
                  <a:srgbClr val="485D65"/>
                </a:solidFill>
                <a:latin typeface="Roboto"/>
                <a:ea typeface="Roboto"/>
                <a:cs typeface="Roboto"/>
                <a:sym typeface="Roboto"/>
              </a:rPr>
            </a:br>
            <a:endParaRPr sz="1400">
              <a:solidFill>
                <a:srgbClr val="485D65"/>
              </a:solidFill>
              <a:latin typeface="Roboto"/>
              <a:ea typeface="Roboto"/>
              <a:cs typeface="Roboto"/>
              <a:sym typeface="Roboto"/>
            </a:endParaRPr>
          </a:p>
          <a:p>
            <a:pPr marL="0" lvl="0" indent="0" algn="l" rtl="0">
              <a:spcBef>
                <a:spcPts val="1000"/>
              </a:spcBef>
              <a:spcAft>
                <a:spcPts val="1000"/>
              </a:spcAft>
              <a:buNone/>
            </a:pPr>
            <a:r>
              <a:rPr lang="en" sz="1400">
                <a:solidFill>
                  <a:srgbClr val="485D65"/>
                </a:solidFill>
                <a:latin typeface="Roboto"/>
                <a:ea typeface="Roboto"/>
                <a:cs typeface="Roboto"/>
                <a:sym typeface="Roboto"/>
              </a:rPr>
              <a:t>1-4 points: Not impossible... it seems you don't have a ton of interest in CE, which is totally ok. It's not for everyone. But don't rule it out, either, as you move forward with deciding what career you'd like to pursue.</a:t>
            </a:r>
            <a:endParaRPr sz="1400">
              <a:solidFill>
                <a:srgbClr val="485D65"/>
              </a:solidFill>
              <a:latin typeface="Roboto"/>
              <a:ea typeface="Roboto"/>
              <a:cs typeface="Roboto"/>
              <a:sym typeface="Roboto"/>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D9D9D9"/>
        </a:solidFill>
        <a:effectLst/>
      </p:bgPr>
    </p:bg>
    <p:spTree>
      <p:nvGrpSpPr>
        <p:cNvPr id="1" name="Shape 188"/>
        <p:cNvGrpSpPr/>
        <p:nvPr/>
      </p:nvGrpSpPr>
      <p:grpSpPr>
        <a:xfrm>
          <a:off x="0" y="0"/>
          <a:ext cx="0" cy="0"/>
          <a:chOff x="0" y="0"/>
          <a:chExt cx="0" cy="0"/>
        </a:xfrm>
      </p:grpSpPr>
      <p:pic>
        <p:nvPicPr>
          <p:cNvPr id="189" name="Google Shape;189;p29"/>
          <p:cNvPicPr preferRelativeResize="0"/>
          <p:nvPr/>
        </p:nvPicPr>
        <p:blipFill rotWithShape="1">
          <a:blip r:embed="rId3">
            <a:alphaModFix/>
          </a:blip>
          <a:srcRect t="15668"/>
          <a:stretch/>
        </p:blipFill>
        <p:spPr>
          <a:xfrm>
            <a:off x="0" y="74175"/>
            <a:ext cx="9144000" cy="5143500"/>
          </a:xfrm>
          <a:prstGeom prst="rect">
            <a:avLst/>
          </a:prstGeom>
          <a:noFill/>
          <a:ln>
            <a:noFill/>
          </a:ln>
        </p:spPr>
      </p:pic>
      <p:sp>
        <p:nvSpPr>
          <p:cNvPr id="190" name="Google Shape;190;p29"/>
          <p:cNvSpPr txBox="1">
            <a:spLocks noGrp="1"/>
          </p:cNvSpPr>
          <p:nvPr>
            <p:ph type="title"/>
          </p:nvPr>
        </p:nvSpPr>
        <p:spPr>
          <a:xfrm>
            <a:off x="0" y="0"/>
            <a:ext cx="9144000" cy="1312500"/>
          </a:xfrm>
          <a:prstGeom prst="rect">
            <a:avLst/>
          </a:prstGeom>
          <a:solidFill>
            <a:srgbClr val="00583D"/>
          </a:solidFill>
        </p:spPr>
        <p:txBody>
          <a:bodyPr spcFirstLastPara="1" wrap="square" lIns="91425" tIns="91425" rIns="91425" bIns="91425" anchor="t" anchorCtr="0">
            <a:noAutofit/>
          </a:bodyPr>
          <a:lstStyle/>
          <a:p>
            <a:pPr marL="0" lvl="0" indent="0" algn="ctr" rtl="0">
              <a:spcBef>
                <a:spcPts val="0"/>
              </a:spcBef>
              <a:spcAft>
                <a:spcPts val="0"/>
              </a:spcAft>
              <a:buNone/>
            </a:pPr>
            <a:endParaRPr>
              <a:latin typeface="Roboto Condensed"/>
              <a:ea typeface="Roboto Condensed"/>
              <a:cs typeface="Roboto Condensed"/>
              <a:sym typeface="Roboto Condensed"/>
            </a:endParaRPr>
          </a:p>
          <a:p>
            <a:pPr marL="0" lvl="0" indent="0" algn="ctr" rtl="0">
              <a:spcBef>
                <a:spcPts val="0"/>
              </a:spcBef>
              <a:spcAft>
                <a:spcPts val="0"/>
              </a:spcAft>
              <a:buNone/>
            </a:pPr>
            <a:r>
              <a:rPr lang="en" sz="3000" b="1">
                <a:solidFill>
                  <a:srgbClr val="FFC425"/>
                </a:solidFill>
                <a:latin typeface="Roboto Condensed"/>
                <a:ea typeface="Roboto Condensed"/>
                <a:cs typeface="Roboto Condensed"/>
                <a:sym typeface="Roboto Condensed"/>
              </a:rPr>
              <a:t>How to get from here to there</a:t>
            </a:r>
            <a:endParaRPr sz="3000" b="1">
              <a:solidFill>
                <a:srgbClr val="FFC425"/>
              </a:solidFill>
              <a:latin typeface="Roboto Condensed"/>
              <a:ea typeface="Roboto Condensed"/>
              <a:cs typeface="Roboto Condensed"/>
              <a:sym typeface="Roboto Condensed"/>
            </a:endParaRPr>
          </a:p>
        </p:txBody>
      </p:sp>
      <p:sp>
        <p:nvSpPr>
          <p:cNvPr id="191" name="Google Shape;191;p29"/>
          <p:cNvSpPr/>
          <p:nvPr/>
        </p:nvSpPr>
        <p:spPr>
          <a:xfrm>
            <a:off x="270700" y="1548475"/>
            <a:ext cx="3335100" cy="3411000"/>
          </a:xfrm>
          <a:prstGeom prst="rect">
            <a:avLst/>
          </a:prstGeom>
          <a:solidFill>
            <a:srgbClr val="000000">
              <a:alpha val="4231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29"/>
          <p:cNvSpPr txBox="1"/>
          <p:nvPr/>
        </p:nvSpPr>
        <p:spPr>
          <a:xfrm>
            <a:off x="335675" y="1602600"/>
            <a:ext cx="3183600" cy="3291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FFFFFF"/>
                </a:solidFill>
              </a:rPr>
              <a:t>Recommended Classes:</a:t>
            </a:r>
            <a:endParaRPr b="1">
              <a:solidFill>
                <a:srgbClr val="FFFFFF"/>
              </a:solidFill>
            </a:endParaRPr>
          </a:p>
          <a:p>
            <a:pPr marL="457200" lvl="0" indent="-317500" algn="l" rtl="0">
              <a:spcBef>
                <a:spcPts val="0"/>
              </a:spcBef>
              <a:spcAft>
                <a:spcPts val="0"/>
              </a:spcAft>
              <a:buClr>
                <a:srgbClr val="FFFFFF"/>
              </a:buClr>
              <a:buSzPts val="1400"/>
              <a:buChar char="●"/>
            </a:pPr>
            <a:r>
              <a:rPr lang="en" b="1">
                <a:solidFill>
                  <a:srgbClr val="FFFFFF"/>
                </a:solidFill>
              </a:rPr>
              <a:t>Algebra</a:t>
            </a:r>
            <a:endParaRPr b="1">
              <a:solidFill>
                <a:srgbClr val="FFFFFF"/>
              </a:solidFill>
            </a:endParaRPr>
          </a:p>
          <a:p>
            <a:pPr marL="457200" lvl="0" indent="-317500" algn="l" rtl="0">
              <a:spcBef>
                <a:spcPts val="0"/>
              </a:spcBef>
              <a:spcAft>
                <a:spcPts val="0"/>
              </a:spcAft>
              <a:buClr>
                <a:srgbClr val="FFFFFF"/>
              </a:buClr>
              <a:buSzPts val="1400"/>
              <a:buChar char="●"/>
            </a:pPr>
            <a:r>
              <a:rPr lang="en" b="1">
                <a:solidFill>
                  <a:srgbClr val="FFFFFF"/>
                </a:solidFill>
              </a:rPr>
              <a:t>Geometry</a:t>
            </a:r>
            <a:endParaRPr b="1">
              <a:solidFill>
                <a:srgbClr val="FFFFFF"/>
              </a:solidFill>
            </a:endParaRPr>
          </a:p>
          <a:p>
            <a:pPr marL="457200" lvl="0" indent="-317500" algn="l" rtl="0">
              <a:spcBef>
                <a:spcPts val="0"/>
              </a:spcBef>
              <a:spcAft>
                <a:spcPts val="0"/>
              </a:spcAft>
              <a:buClr>
                <a:srgbClr val="FFFFFF"/>
              </a:buClr>
              <a:buSzPts val="1400"/>
              <a:buChar char="●"/>
            </a:pPr>
            <a:r>
              <a:rPr lang="en" b="1">
                <a:solidFill>
                  <a:srgbClr val="FFFFFF"/>
                </a:solidFill>
              </a:rPr>
              <a:t>Trigonometry </a:t>
            </a:r>
            <a:endParaRPr b="1">
              <a:solidFill>
                <a:srgbClr val="FFFFFF"/>
              </a:solidFill>
            </a:endParaRPr>
          </a:p>
          <a:p>
            <a:pPr marL="457200" lvl="0" indent="-317500" algn="l" rtl="0">
              <a:spcBef>
                <a:spcPts val="0"/>
              </a:spcBef>
              <a:spcAft>
                <a:spcPts val="0"/>
              </a:spcAft>
              <a:buClr>
                <a:srgbClr val="FFFFFF"/>
              </a:buClr>
              <a:buSzPts val="1400"/>
              <a:buChar char="●"/>
            </a:pPr>
            <a:r>
              <a:rPr lang="en" b="1">
                <a:solidFill>
                  <a:srgbClr val="FFFFFF"/>
                </a:solidFill>
              </a:rPr>
              <a:t>Calculus</a:t>
            </a:r>
            <a:endParaRPr b="1">
              <a:solidFill>
                <a:srgbClr val="FFFFFF"/>
              </a:solidFill>
            </a:endParaRPr>
          </a:p>
          <a:p>
            <a:pPr marL="457200" lvl="0" indent="-317500" algn="l" rtl="0">
              <a:spcBef>
                <a:spcPts val="0"/>
              </a:spcBef>
              <a:spcAft>
                <a:spcPts val="0"/>
              </a:spcAft>
              <a:buClr>
                <a:srgbClr val="FFFFFF"/>
              </a:buClr>
              <a:buSzPts val="1400"/>
              <a:buChar char="●"/>
            </a:pPr>
            <a:r>
              <a:rPr lang="en" b="1">
                <a:solidFill>
                  <a:srgbClr val="FFFFFF"/>
                </a:solidFill>
              </a:rPr>
              <a:t>Physics</a:t>
            </a:r>
            <a:endParaRPr b="1">
              <a:solidFill>
                <a:srgbClr val="FFFFFF"/>
              </a:solidFill>
            </a:endParaRPr>
          </a:p>
          <a:p>
            <a:pPr marL="457200" lvl="0" indent="-317500" algn="l" rtl="0">
              <a:spcBef>
                <a:spcPts val="0"/>
              </a:spcBef>
              <a:spcAft>
                <a:spcPts val="0"/>
              </a:spcAft>
              <a:buClr>
                <a:srgbClr val="FFFFFF"/>
              </a:buClr>
              <a:buSzPts val="1400"/>
              <a:buChar char="●"/>
            </a:pPr>
            <a:r>
              <a:rPr lang="en" b="1">
                <a:solidFill>
                  <a:srgbClr val="FFFFFF"/>
                </a:solidFill>
              </a:rPr>
              <a:t>Chemistry</a:t>
            </a:r>
            <a:endParaRPr b="1">
              <a:solidFill>
                <a:srgbClr val="FFFFFF"/>
              </a:solidFill>
            </a:endParaRPr>
          </a:p>
          <a:p>
            <a:pPr marL="457200" lvl="0" indent="-317500" algn="l" rtl="0">
              <a:spcBef>
                <a:spcPts val="0"/>
              </a:spcBef>
              <a:spcAft>
                <a:spcPts val="0"/>
              </a:spcAft>
              <a:buClr>
                <a:srgbClr val="FFFFFF"/>
              </a:buClr>
              <a:buSzPts val="1400"/>
              <a:buChar char="●"/>
            </a:pPr>
            <a:r>
              <a:rPr lang="en" b="1">
                <a:solidFill>
                  <a:srgbClr val="FFFFFF"/>
                </a:solidFill>
              </a:rPr>
              <a:t>Geology</a:t>
            </a:r>
            <a:endParaRPr b="1">
              <a:solidFill>
                <a:srgbClr val="FFFFFF"/>
              </a:solidFill>
            </a:endParaRPr>
          </a:p>
          <a:p>
            <a:pPr marL="457200" lvl="0" indent="-317500" algn="l" rtl="0">
              <a:spcBef>
                <a:spcPts val="0"/>
              </a:spcBef>
              <a:spcAft>
                <a:spcPts val="0"/>
              </a:spcAft>
              <a:buClr>
                <a:srgbClr val="FFFFFF"/>
              </a:buClr>
              <a:buSzPts val="1400"/>
              <a:buChar char="●"/>
            </a:pPr>
            <a:r>
              <a:rPr lang="en" b="1">
                <a:solidFill>
                  <a:srgbClr val="FFFFFF"/>
                </a:solidFill>
              </a:rPr>
              <a:t>English and Communication</a:t>
            </a:r>
            <a:endParaRPr b="1">
              <a:solidFill>
                <a:srgbClr val="FFFFFF"/>
              </a:solidFill>
            </a:endParaRPr>
          </a:p>
          <a:p>
            <a:pPr marL="457200" lvl="0" indent="-317500" algn="l" rtl="0">
              <a:spcBef>
                <a:spcPts val="0"/>
              </a:spcBef>
              <a:spcAft>
                <a:spcPts val="0"/>
              </a:spcAft>
              <a:buClr>
                <a:schemeClr val="lt1"/>
              </a:buClr>
              <a:buSzPts val="1400"/>
              <a:buChar char="●"/>
            </a:pPr>
            <a:r>
              <a:rPr lang="en" b="1">
                <a:solidFill>
                  <a:schemeClr val="lt1"/>
                </a:solidFill>
              </a:rPr>
              <a:t>History </a:t>
            </a:r>
            <a:endParaRPr b="1">
              <a:solidFill>
                <a:schemeClr val="lt1"/>
              </a:solidFill>
            </a:endParaRPr>
          </a:p>
          <a:p>
            <a:pPr marL="457200" lvl="0" indent="-317500" algn="l" rtl="0">
              <a:spcBef>
                <a:spcPts val="0"/>
              </a:spcBef>
              <a:spcAft>
                <a:spcPts val="0"/>
              </a:spcAft>
              <a:buClr>
                <a:schemeClr val="lt1"/>
              </a:buClr>
              <a:buSzPts val="1400"/>
              <a:buChar char="●"/>
            </a:pPr>
            <a:r>
              <a:rPr lang="en" b="1">
                <a:solidFill>
                  <a:schemeClr val="lt1"/>
                </a:solidFill>
              </a:rPr>
              <a:t>Social Sciences </a:t>
            </a:r>
            <a:endParaRPr b="1">
              <a:solidFill>
                <a:srgbClr val="FFFFFF"/>
              </a:solidFill>
            </a:endParaRPr>
          </a:p>
          <a:p>
            <a:pPr marL="0" lvl="0" indent="0" algn="l" rtl="0">
              <a:spcBef>
                <a:spcPts val="0"/>
              </a:spcBef>
              <a:spcAft>
                <a:spcPts val="0"/>
              </a:spcAft>
              <a:buNone/>
            </a:pPr>
            <a:endParaRPr b="1">
              <a:solidFill>
                <a:srgbClr val="FFFFFF"/>
              </a:solidFill>
            </a:endParaRPr>
          </a:p>
          <a:p>
            <a:pPr marL="0" lvl="0" indent="0" algn="l" rtl="0">
              <a:spcBef>
                <a:spcPts val="0"/>
              </a:spcBef>
              <a:spcAft>
                <a:spcPts val="0"/>
              </a:spcAft>
              <a:buNone/>
            </a:pPr>
            <a:endParaRPr b="1">
              <a:solidFill>
                <a:srgbClr val="FFFFFF"/>
              </a:solidFill>
            </a:endParaRPr>
          </a:p>
          <a:p>
            <a:pPr marL="0" lvl="0" indent="0" algn="l" rtl="0">
              <a:spcBef>
                <a:spcPts val="0"/>
              </a:spcBef>
              <a:spcAft>
                <a:spcPts val="0"/>
              </a:spcAft>
              <a:buNone/>
            </a:pPr>
            <a:endParaRPr b="1">
              <a:solidFill>
                <a:srgbClr val="FFFFFF"/>
              </a:solidFill>
            </a:endParaRPr>
          </a:p>
          <a:p>
            <a:pPr marL="0" lvl="0" indent="0" algn="l" rtl="0">
              <a:spcBef>
                <a:spcPts val="0"/>
              </a:spcBef>
              <a:spcAft>
                <a:spcPts val="0"/>
              </a:spcAft>
              <a:buNone/>
            </a:pPr>
            <a:r>
              <a:rPr lang="en" b="1">
                <a:solidFill>
                  <a:srgbClr val="FFFFFF"/>
                </a:solidFill>
              </a:rPr>
              <a:t>* AP classes now will let you take more of the fun classes later</a:t>
            </a:r>
            <a:endParaRPr b="1">
              <a:solidFill>
                <a:srgbClr val="FFFFFF"/>
              </a:solidFill>
            </a:endParaRPr>
          </a:p>
        </p:txBody>
      </p:sp>
      <p:sp>
        <p:nvSpPr>
          <p:cNvPr id="193" name="Google Shape;193;p29"/>
          <p:cNvSpPr/>
          <p:nvPr/>
        </p:nvSpPr>
        <p:spPr>
          <a:xfrm>
            <a:off x="5588250" y="1542900"/>
            <a:ext cx="3335100" cy="3411000"/>
          </a:xfrm>
          <a:prstGeom prst="rect">
            <a:avLst/>
          </a:prstGeom>
          <a:solidFill>
            <a:srgbClr val="000000">
              <a:alpha val="4231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29"/>
          <p:cNvSpPr txBox="1"/>
          <p:nvPr/>
        </p:nvSpPr>
        <p:spPr>
          <a:xfrm>
            <a:off x="5653225" y="1597025"/>
            <a:ext cx="3183600" cy="3291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FFFFFF"/>
                </a:solidFill>
              </a:rPr>
              <a:t>Electives and Extra-Curriculars:</a:t>
            </a:r>
            <a:endParaRPr b="1">
              <a:solidFill>
                <a:srgbClr val="FFFFFF"/>
              </a:solidFill>
            </a:endParaRPr>
          </a:p>
          <a:p>
            <a:pPr marL="457200" lvl="0" indent="-317500" algn="l" rtl="0">
              <a:spcBef>
                <a:spcPts val="0"/>
              </a:spcBef>
              <a:spcAft>
                <a:spcPts val="0"/>
              </a:spcAft>
              <a:buClr>
                <a:srgbClr val="FFFFFF"/>
              </a:buClr>
              <a:buSzPts val="1400"/>
              <a:buChar char="●"/>
            </a:pPr>
            <a:r>
              <a:rPr lang="en" b="1">
                <a:solidFill>
                  <a:srgbClr val="FFFFFF"/>
                </a:solidFill>
              </a:rPr>
              <a:t>CAD and Drafting </a:t>
            </a:r>
            <a:endParaRPr b="1">
              <a:solidFill>
                <a:srgbClr val="FFFFFF"/>
              </a:solidFill>
            </a:endParaRPr>
          </a:p>
          <a:p>
            <a:pPr marL="457200" lvl="0" indent="-317500" algn="l" rtl="0">
              <a:spcBef>
                <a:spcPts val="0"/>
              </a:spcBef>
              <a:spcAft>
                <a:spcPts val="0"/>
              </a:spcAft>
              <a:buClr>
                <a:srgbClr val="FFFFFF"/>
              </a:buClr>
              <a:buSzPts val="1400"/>
              <a:buChar char="●"/>
            </a:pPr>
            <a:r>
              <a:rPr lang="en" b="1">
                <a:solidFill>
                  <a:srgbClr val="FFFFFF"/>
                </a:solidFill>
              </a:rPr>
              <a:t>Probability and Statistics</a:t>
            </a:r>
            <a:endParaRPr b="1">
              <a:solidFill>
                <a:srgbClr val="FFFFFF"/>
              </a:solidFill>
            </a:endParaRPr>
          </a:p>
          <a:p>
            <a:pPr marL="457200" lvl="0" indent="-317500" algn="l" rtl="0">
              <a:spcBef>
                <a:spcPts val="0"/>
              </a:spcBef>
              <a:spcAft>
                <a:spcPts val="0"/>
              </a:spcAft>
              <a:buClr>
                <a:srgbClr val="FFFFFF"/>
              </a:buClr>
              <a:buSzPts val="1400"/>
              <a:buChar char="●"/>
            </a:pPr>
            <a:r>
              <a:rPr lang="en" b="1">
                <a:solidFill>
                  <a:srgbClr val="FFFFFF"/>
                </a:solidFill>
              </a:rPr>
              <a:t>Foreign Language</a:t>
            </a:r>
            <a:endParaRPr b="1">
              <a:solidFill>
                <a:srgbClr val="FFFFFF"/>
              </a:solidFill>
            </a:endParaRPr>
          </a:p>
          <a:p>
            <a:pPr marL="457200" lvl="0" indent="-317500" algn="l" rtl="0">
              <a:spcBef>
                <a:spcPts val="0"/>
              </a:spcBef>
              <a:spcAft>
                <a:spcPts val="0"/>
              </a:spcAft>
              <a:buClr>
                <a:srgbClr val="FFFFFF"/>
              </a:buClr>
              <a:buSzPts val="1400"/>
              <a:buChar char="●"/>
            </a:pPr>
            <a:r>
              <a:rPr lang="en" b="1">
                <a:solidFill>
                  <a:srgbClr val="FFFFFF"/>
                </a:solidFill>
              </a:rPr>
              <a:t>Computer Science</a:t>
            </a:r>
            <a:endParaRPr b="1">
              <a:solidFill>
                <a:srgbClr val="FFFFFF"/>
              </a:solidFill>
            </a:endParaRPr>
          </a:p>
          <a:p>
            <a:pPr marL="457200" lvl="0" indent="-317500" algn="l" rtl="0">
              <a:spcBef>
                <a:spcPts val="0"/>
              </a:spcBef>
              <a:spcAft>
                <a:spcPts val="0"/>
              </a:spcAft>
              <a:buClr>
                <a:srgbClr val="FFFFFF"/>
              </a:buClr>
              <a:buSzPts val="1400"/>
              <a:buChar char="●"/>
            </a:pPr>
            <a:r>
              <a:rPr lang="en" b="1">
                <a:solidFill>
                  <a:srgbClr val="FFFFFF"/>
                </a:solidFill>
              </a:rPr>
              <a:t>Construction</a:t>
            </a:r>
            <a:endParaRPr b="1">
              <a:solidFill>
                <a:srgbClr val="FFFFFF"/>
              </a:solidFill>
            </a:endParaRPr>
          </a:p>
          <a:p>
            <a:pPr marL="457200" lvl="0" indent="-317500" algn="l" rtl="0">
              <a:spcBef>
                <a:spcPts val="0"/>
              </a:spcBef>
              <a:spcAft>
                <a:spcPts val="0"/>
              </a:spcAft>
              <a:buClr>
                <a:srgbClr val="FFFFFF"/>
              </a:buClr>
              <a:buSzPts val="1400"/>
              <a:buChar char="●"/>
            </a:pPr>
            <a:r>
              <a:rPr lang="en" b="1">
                <a:solidFill>
                  <a:srgbClr val="FFFFFF"/>
                </a:solidFill>
              </a:rPr>
              <a:t>Wood shop</a:t>
            </a:r>
            <a:endParaRPr b="1">
              <a:solidFill>
                <a:srgbClr val="FFFFFF"/>
              </a:solidFill>
            </a:endParaRPr>
          </a:p>
          <a:p>
            <a:pPr marL="457200" lvl="0" indent="0" algn="l" rtl="0">
              <a:spcBef>
                <a:spcPts val="0"/>
              </a:spcBef>
              <a:spcAft>
                <a:spcPts val="0"/>
              </a:spcAft>
              <a:buNone/>
            </a:pPr>
            <a:endParaRPr b="1">
              <a:solidFill>
                <a:srgbClr val="FFFFFF"/>
              </a:solidFill>
            </a:endParaRPr>
          </a:p>
          <a:p>
            <a:pPr marL="457200" lvl="0" indent="0" algn="l" rtl="0">
              <a:spcBef>
                <a:spcPts val="0"/>
              </a:spcBef>
              <a:spcAft>
                <a:spcPts val="0"/>
              </a:spcAft>
              <a:buNone/>
            </a:pPr>
            <a:endParaRPr b="1">
              <a:solidFill>
                <a:srgbClr val="FFFFFF"/>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p30"/>
          <p:cNvSpPr txBox="1">
            <a:spLocks noGrp="1"/>
          </p:cNvSpPr>
          <p:nvPr>
            <p:ph type="ctrTitle"/>
          </p:nvPr>
        </p:nvSpPr>
        <p:spPr>
          <a:xfrm>
            <a:off x="565775" y="581050"/>
            <a:ext cx="7966500" cy="4006200"/>
          </a:xfrm>
          <a:prstGeom prst="rect">
            <a:avLst/>
          </a:prstGeom>
          <a:solidFill>
            <a:srgbClr val="00583D"/>
          </a:solidFill>
        </p:spPr>
        <p:txBody>
          <a:bodyPr spcFirstLastPara="1" wrap="square" lIns="91425" tIns="91425" rIns="91425" bIns="91425" anchor="ctr" anchorCtr="0">
            <a:noAutofit/>
          </a:bodyPr>
          <a:lstStyle/>
          <a:p>
            <a:pPr marL="0" lvl="0" indent="0" algn="ctr" rtl="0">
              <a:spcBef>
                <a:spcPts val="0"/>
              </a:spcBef>
              <a:spcAft>
                <a:spcPts val="0"/>
              </a:spcAft>
              <a:buNone/>
            </a:pPr>
            <a:r>
              <a:rPr lang="en" sz="6000" b="1">
                <a:solidFill>
                  <a:srgbClr val="FFC425"/>
                </a:solidFill>
                <a:latin typeface="Roboto Condensed"/>
                <a:ea typeface="Roboto Condensed"/>
                <a:cs typeface="Roboto Condensed"/>
                <a:sym typeface="Roboto Condensed"/>
              </a:rPr>
              <a:t>Questions?</a:t>
            </a:r>
            <a:endParaRPr sz="6000" b="1">
              <a:solidFill>
                <a:srgbClr val="FFC425"/>
              </a:solidFill>
              <a:latin typeface="Roboto Condensed"/>
              <a:ea typeface="Roboto Condensed"/>
              <a:cs typeface="Roboto Condensed"/>
              <a:sym typeface="Roboto Condensed"/>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C425"/>
        </a:solidFill>
        <a:effectLst/>
      </p:bgPr>
    </p:bg>
    <p:spTree>
      <p:nvGrpSpPr>
        <p:cNvPr id="1" name="Shape 62"/>
        <p:cNvGrpSpPr/>
        <p:nvPr/>
      </p:nvGrpSpPr>
      <p:grpSpPr>
        <a:xfrm>
          <a:off x="0" y="0"/>
          <a:ext cx="0" cy="0"/>
          <a:chOff x="0" y="0"/>
          <a:chExt cx="0" cy="0"/>
        </a:xfrm>
      </p:grpSpPr>
      <p:sp>
        <p:nvSpPr>
          <p:cNvPr id="63" name="Google Shape;63;p14"/>
          <p:cNvSpPr txBox="1">
            <a:spLocks noGrp="1"/>
          </p:cNvSpPr>
          <p:nvPr>
            <p:ph type="title"/>
          </p:nvPr>
        </p:nvSpPr>
        <p:spPr>
          <a:xfrm>
            <a:off x="108525" y="2793600"/>
            <a:ext cx="4319400" cy="737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a:t>Presenter Name</a:t>
            </a:r>
            <a:endParaRPr dirty="0"/>
          </a:p>
        </p:txBody>
      </p:sp>
      <p:sp>
        <p:nvSpPr>
          <p:cNvPr id="64" name="Google Shape;64;p14"/>
          <p:cNvSpPr txBox="1">
            <a:spLocks noGrp="1"/>
          </p:cNvSpPr>
          <p:nvPr>
            <p:ph type="subTitle" idx="1"/>
          </p:nvPr>
        </p:nvSpPr>
        <p:spPr>
          <a:xfrm>
            <a:off x="245625" y="3556138"/>
            <a:ext cx="4045200" cy="1235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Title</a:t>
            </a:r>
            <a:endParaRPr/>
          </a:p>
        </p:txBody>
      </p:sp>
      <p:sp>
        <p:nvSpPr>
          <p:cNvPr id="65" name="Google Shape;65;p14"/>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p>
            <a:pPr marL="0" lvl="0" indent="0" algn="l" rtl="0">
              <a:spcBef>
                <a:spcPts val="0"/>
              </a:spcBef>
              <a:spcAft>
                <a:spcPts val="1600"/>
              </a:spcAft>
              <a:buNone/>
            </a:pPr>
            <a:r>
              <a:rPr lang="en" dirty="0"/>
              <a:t>Short bio/Accomplishments</a:t>
            </a:r>
            <a:endParaRPr dirty="0"/>
          </a:p>
        </p:txBody>
      </p:sp>
      <p:pic>
        <p:nvPicPr>
          <p:cNvPr id="66" name="Google Shape;66;p14"/>
          <p:cNvPicPr preferRelativeResize="0"/>
          <p:nvPr/>
        </p:nvPicPr>
        <p:blipFill>
          <a:blip r:embed="rId3">
            <a:alphaModFix/>
          </a:blip>
          <a:stretch>
            <a:fillRect/>
          </a:stretch>
        </p:blipFill>
        <p:spPr>
          <a:xfrm>
            <a:off x="1486725" y="622713"/>
            <a:ext cx="1563000" cy="18756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1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lvl="0" algn="ctr"/>
            <a:r>
              <a:rPr lang="en" sz="3600" dirty="0">
                <a:solidFill>
                  <a:srgbClr val="00583D"/>
                </a:solidFill>
                <a:latin typeface="Roboto Condensed"/>
                <a:ea typeface="Roboto Condensed"/>
                <a:cs typeface="Roboto Condensed"/>
                <a:sym typeface="Roboto Condensed"/>
              </a:rPr>
              <a:t>Objective</a:t>
            </a:r>
            <a:endParaRPr sz="3600" dirty="0">
              <a:latin typeface="Roboto" panose="02000000000000000000" pitchFamily="2" charset="0"/>
              <a:ea typeface="Roboto" panose="02000000000000000000" pitchFamily="2" charset="0"/>
              <a:cs typeface="Times New Roman"/>
              <a:sym typeface="Times New Roman"/>
            </a:endParaRPr>
          </a:p>
        </p:txBody>
      </p:sp>
      <p:sp>
        <p:nvSpPr>
          <p:cNvPr id="93" name="Google Shape;93;p1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indent="0" algn="ctr">
              <a:spcAft>
                <a:spcPts val="1600"/>
              </a:spcAft>
              <a:buNone/>
            </a:pPr>
            <a:r>
              <a:rPr lang="en-US" sz="2000" dirty="0">
                <a:solidFill>
                  <a:schemeClr val="dk1"/>
                </a:solidFill>
                <a:latin typeface="Roboto" panose="02000000000000000000" pitchFamily="2" charset="0"/>
                <a:ea typeface="Roboto" panose="02000000000000000000" pitchFamily="2" charset="0"/>
                <a:cs typeface="Times New Roman"/>
                <a:sym typeface="Times New Roman"/>
              </a:rPr>
              <a:t>Students use provided materials to design, build, and test a popsicle stick bridge to support the maximum amount of weight possible. </a:t>
            </a:r>
            <a:endParaRPr lang="en-US" sz="2000" dirty="0">
              <a:latin typeface="Roboto" panose="02000000000000000000" pitchFamily="2" charset="0"/>
              <a:ea typeface="Roboto" panose="02000000000000000000" pitchFamily="2" charset="0"/>
              <a:cs typeface="Times New Roman"/>
              <a:sym typeface="Times New Roman"/>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sp>
        <p:nvSpPr>
          <p:cNvPr id="73" name="Google Shape;73;p15"/>
          <p:cNvSpPr txBox="1">
            <a:spLocks noGrp="1"/>
          </p:cNvSpPr>
          <p:nvPr>
            <p:ph type="body" idx="2"/>
          </p:nvPr>
        </p:nvSpPr>
        <p:spPr>
          <a:xfrm>
            <a:off x="311700" y="935491"/>
            <a:ext cx="3837000" cy="3803486"/>
          </a:xfrm>
          <a:prstGeom prst="rect">
            <a:avLst/>
          </a:prstGeom>
        </p:spPr>
        <p:txBody>
          <a:bodyPr spcFirstLastPara="1" wrap="square" lIns="91425" tIns="91425" rIns="91425" bIns="91425" anchor="ctr" anchorCtr="0">
            <a:noAutofit/>
          </a:bodyPr>
          <a:lstStyle/>
          <a:p>
            <a:pPr marL="285750" indent="-285750">
              <a:lnSpc>
                <a:spcPct val="108333"/>
              </a:lnSpc>
              <a:spcBef>
                <a:spcPts val="1600"/>
              </a:spcBef>
              <a:buClr>
                <a:schemeClr val="dk1"/>
              </a:buClr>
              <a:buSzPts val="1600"/>
            </a:pPr>
            <a:r>
              <a:rPr lang="en" sz="1500" dirty="0">
                <a:solidFill>
                  <a:schemeClr val="dk1"/>
                </a:solidFill>
                <a:latin typeface="Roboto" panose="02000000000000000000" pitchFamily="2" charset="0"/>
                <a:ea typeface="Roboto" panose="02000000000000000000" pitchFamily="2" charset="0"/>
                <a:cs typeface="Times New Roman"/>
                <a:sym typeface="Times New Roman"/>
              </a:rPr>
              <a:t>The goal is to build a bridge that will support the maximum amount of weight.</a:t>
            </a:r>
            <a:endParaRPr sz="1500" dirty="0">
              <a:solidFill>
                <a:schemeClr val="dk1"/>
              </a:solidFill>
              <a:latin typeface="Roboto" panose="02000000000000000000" pitchFamily="2" charset="0"/>
              <a:ea typeface="Roboto" panose="02000000000000000000" pitchFamily="2" charset="0"/>
              <a:cs typeface="Times New Roman"/>
              <a:sym typeface="Times New Roman"/>
            </a:endParaRPr>
          </a:p>
          <a:p>
            <a:pPr marL="285750" indent="-285750">
              <a:lnSpc>
                <a:spcPct val="108333"/>
              </a:lnSpc>
              <a:buClr>
                <a:schemeClr val="dk1"/>
              </a:buClr>
              <a:buSzPts val="1600"/>
            </a:pPr>
            <a:r>
              <a:rPr lang="en" sz="1500" dirty="0">
                <a:solidFill>
                  <a:schemeClr val="dk1"/>
                </a:solidFill>
                <a:latin typeface="Roboto" panose="02000000000000000000" pitchFamily="2" charset="0"/>
                <a:ea typeface="Roboto" panose="02000000000000000000" pitchFamily="2" charset="0"/>
                <a:cs typeface="Times New Roman"/>
                <a:sym typeface="Times New Roman"/>
              </a:rPr>
              <a:t>Students must work in groups of two</a:t>
            </a:r>
            <a:endParaRPr sz="1500" dirty="0">
              <a:solidFill>
                <a:schemeClr val="dk1"/>
              </a:solidFill>
              <a:latin typeface="Roboto" panose="02000000000000000000" pitchFamily="2" charset="0"/>
              <a:ea typeface="Roboto" panose="02000000000000000000" pitchFamily="2" charset="0"/>
              <a:cs typeface="Times New Roman"/>
              <a:sym typeface="Times New Roman"/>
            </a:endParaRPr>
          </a:p>
          <a:p>
            <a:pPr marL="285750" indent="-285750">
              <a:lnSpc>
                <a:spcPct val="108333"/>
              </a:lnSpc>
              <a:buClr>
                <a:schemeClr val="dk1"/>
              </a:buClr>
              <a:buSzPts val="1600"/>
            </a:pPr>
            <a:r>
              <a:rPr lang="en" sz="1500" dirty="0">
                <a:solidFill>
                  <a:schemeClr val="dk1"/>
                </a:solidFill>
                <a:latin typeface="Roboto" panose="02000000000000000000" pitchFamily="2" charset="0"/>
                <a:ea typeface="Roboto" panose="02000000000000000000" pitchFamily="2" charset="0"/>
                <a:cs typeface="Times New Roman"/>
                <a:sym typeface="Times New Roman"/>
              </a:rPr>
              <a:t>You may only use the materials provided in the construction materials kit. You do not have to use all of the materials provided.</a:t>
            </a:r>
            <a:endParaRPr sz="1500" dirty="0">
              <a:solidFill>
                <a:schemeClr val="dk1"/>
              </a:solidFill>
              <a:latin typeface="Roboto" panose="02000000000000000000" pitchFamily="2" charset="0"/>
              <a:ea typeface="Roboto" panose="02000000000000000000" pitchFamily="2" charset="0"/>
              <a:cs typeface="Times New Roman"/>
              <a:sym typeface="Times New Roman"/>
            </a:endParaRPr>
          </a:p>
          <a:p>
            <a:pPr marL="285750" indent="-285750">
              <a:lnSpc>
                <a:spcPct val="108333"/>
              </a:lnSpc>
              <a:buClr>
                <a:schemeClr val="dk1"/>
              </a:buClr>
              <a:buSzPts val="1600"/>
            </a:pPr>
            <a:r>
              <a:rPr lang="en" sz="1500" dirty="0">
                <a:solidFill>
                  <a:schemeClr val="dk1"/>
                </a:solidFill>
                <a:latin typeface="Roboto" panose="02000000000000000000" pitchFamily="2" charset="0"/>
                <a:ea typeface="Roboto" panose="02000000000000000000" pitchFamily="2" charset="0"/>
                <a:cs typeface="Times New Roman"/>
                <a:sym typeface="Times New Roman"/>
              </a:rPr>
              <a:t>The bridge may lay flat out or have two legs on each side.</a:t>
            </a:r>
            <a:endParaRPr sz="1500" dirty="0">
              <a:solidFill>
                <a:schemeClr val="dk1"/>
              </a:solidFill>
              <a:latin typeface="Roboto" panose="02000000000000000000" pitchFamily="2" charset="0"/>
              <a:ea typeface="Roboto" panose="02000000000000000000" pitchFamily="2" charset="0"/>
              <a:cs typeface="Times New Roman"/>
              <a:sym typeface="Times New Roman"/>
            </a:endParaRPr>
          </a:p>
          <a:p>
            <a:pPr marL="285750" indent="-285750">
              <a:lnSpc>
                <a:spcPct val="108333"/>
              </a:lnSpc>
              <a:buClr>
                <a:schemeClr val="dk1"/>
              </a:buClr>
              <a:buSzPts val="1600"/>
            </a:pPr>
            <a:r>
              <a:rPr lang="en" sz="1500" dirty="0">
                <a:solidFill>
                  <a:schemeClr val="dk1"/>
                </a:solidFill>
                <a:latin typeface="Roboto" panose="02000000000000000000" pitchFamily="2" charset="0"/>
                <a:ea typeface="Roboto" panose="02000000000000000000" pitchFamily="2" charset="0"/>
                <a:cs typeface="Times New Roman"/>
                <a:sym typeface="Times New Roman"/>
              </a:rPr>
              <a:t>The bridge must be at least one foot in length and can have a maximum of five supports.</a:t>
            </a:r>
            <a:endParaRPr sz="1500" dirty="0">
              <a:solidFill>
                <a:schemeClr val="dk1"/>
              </a:solidFill>
              <a:latin typeface="Roboto" panose="02000000000000000000" pitchFamily="2" charset="0"/>
              <a:ea typeface="Roboto" panose="02000000000000000000" pitchFamily="2" charset="0"/>
              <a:cs typeface="Roboto Condensed Light"/>
              <a:sym typeface="Roboto Condensed Light"/>
            </a:endParaRPr>
          </a:p>
        </p:txBody>
      </p:sp>
      <p:sp>
        <p:nvSpPr>
          <p:cNvPr id="9" name="Google Shape;92;p18">
            <a:extLst>
              <a:ext uri="{FF2B5EF4-FFF2-40B4-BE49-F238E27FC236}">
                <a16:creationId xmlns:a16="http://schemas.microsoft.com/office/drawing/2014/main" id="{570A299A-01C6-6245-BB3E-FBADC52A880B}"/>
              </a:ext>
            </a:extLst>
          </p:cNvPr>
          <p:cNvSpPr txBox="1">
            <a:spLocks noGrp="1"/>
          </p:cNvSpPr>
          <p:nvPr>
            <p:ph type="title"/>
          </p:nvPr>
        </p:nvSpPr>
        <p:spPr>
          <a:xfrm>
            <a:off x="311700" y="87216"/>
            <a:ext cx="8520600" cy="572700"/>
          </a:xfrm>
          <a:prstGeom prst="rect">
            <a:avLst/>
          </a:prstGeom>
        </p:spPr>
        <p:txBody>
          <a:bodyPr spcFirstLastPara="1" wrap="square" lIns="91425" tIns="91425" rIns="91425" bIns="91425" anchor="t" anchorCtr="0">
            <a:noAutofit/>
          </a:bodyPr>
          <a:lstStyle/>
          <a:p>
            <a:pPr lvl="0" algn="ctr"/>
            <a:r>
              <a:rPr lang="en" sz="3600" dirty="0">
                <a:solidFill>
                  <a:srgbClr val="00583D"/>
                </a:solidFill>
                <a:latin typeface="Roboto Condensed"/>
                <a:ea typeface="Roboto Condensed"/>
                <a:cs typeface="Times New Roman"/>
                <a:sym typeface="Roboto Condensed"/>
              </a:rPr>
              <a:t>Parameters</a:t>
            </a:r>
            <a:endParaRPr sz="3600" dirty="0">
              <a:latin typeface="Roboto" panose="02000000000000000000" pitchFamily="2" charset="0"/>
              <a:ea typeface="Roboto" panose="02000000000000000000" pitchFamily="2" charset="0"/>
              <a:cs typeface="Times New Roman"/>
              <a:sym typeface="Times New Roman"/>
            </a:endParaRPr>
          </a:p>
        </p:txBody>
      </p:sp>
      <p:sp>
        <p:nvSpPr>
          <p:cNvPr id="6" name="Rectangle 5">
            <a:extLst>
              <a:ext uri="{FF2B5EF4-FFF2-40B4-BE49-F238E27FC236}">
                <a16:creationId xmlns:a16="http://schemas.microsoft.com/office/drawing/2014/main" id="{2082D11A-707A-7E44-A9FE-9F32D8DC88B4}"/>
              </a:ext>
            </a:extLst>
          </p:cNvPr>
          <p:cNvSpPr/>
          <p:nvPr/>
        </p:nvSpPr>
        <p:spPr>
          <a:xfrm>
            <a:off x="4761232" y="1207460"/>
            <a:ext cx="4071068" cy="3259547"/>
          </a:xfrm>
          <a:prstGeom prst="rect">
            <a:avLst/>
          </a:prstGeom>
        </p:spPr>
        <p:txBody>
          <a:bodyPr wrap="square">
            <a:spAutoFit/>
          </a:bodyPr>
          <a:lstStyle/>
          <a:p>
            <a:pPr marL="285750" lvl="0" indent="-285750">
              <a:lnSpc>
                <a:spcPct val="115000"/>
              </a:lnSpc>
              <a:buSzPts val="1600"/>
              <a:buFont typeface="Arial" panose="020B0604020202020204" pitchFamily="34" charset="0"/>
              <a:buChar char="•"/>
            </a:pPr>
            <a:r>
              <a:rPr lang="en-US" sz="1500" dirty="0">
                <a:latin typeface="Roboto" panose="02000000000000000000" pitchFamily="2" charset="0"/>
                <a:ea typeface="Roboto" panose="02000000000000000000" pitchFamily="2" charset="0"/>
                <a:cs typeface="Times New Roman"/>
                <a:sym typeface="Times New Roman"/>
              </a:rPr>
              <a:t>You have thirty minutes to design the bridge and one hour to build the bridge.</a:t>
            </a:r>
          </a:p>
          <a:p>
            <a:pPr marL="285750" lvl="0" indent="-285750">
              <a:lnSpc>
                <a:spcPct val="115000"/>
              </a:lnSpc>
              <a:buSzPts val="1600"/>
              <a:buFont typeface="Arial" panose="020B0604020202020204" pitchFamily="34" charset="0"/>
              <a:buChar char="•"/>
            </a:pPr>
            <a:r>
              <a:rPr lang="en-US" sz="1500" dirty="0">
                <a:latin typeface="Roboto" panose="02000000000000000000" pitchFamily="2" charset="0"/>
                <a:ea typeface="Roboto" panose="02000000000000000000" pitchFamily="2" charset="0"/>
                <a:cs typeface="Times New Roman"/>
                <a:sym typeface="Times New Roman"/>
              </a:rPr>
              <a:t>An event volunteer must be present when using hot glue guns. </a:t>
            </a:r>
          </a:p>
          <a:p>
            <a:pPr marL="285750" lvl="0" indent="-285750">
              <a:lnSpc>
                <a:spcPct val="115000"/>
              </a:lnSpc>
              <a:buSzPts val="1600"/>
              <a:buFont typeface="Arial" panose="020B0604020202020204" pitchFamily="34" charset="0"/>
              <a:buChar char="•"/>
            </a:pPr>
            <a:r>
              <a:rPr lang="en-US" sz="1500" dirty="0">
                <a:latin typeface="Roboto" panose="02000000000000000000" pitchFamily="2" charset="0"/>
                <a:ea typeface="Roboto" panose="02000000000000000000" pitchFamily="2" charset="0"/>
                <a:cs typeface="Times New Roman"/>
                <a:sym typeface="Times New Roman"/>
              </a:rPr>
              <a:t>Make sure the top of the bridge is open so weights can be placed on the walkway of the bridge.</a:t>
            </a:r>
          </a:p>
          <a:p>
            <a:pPr marL="285750" lvl="0" indent="-285750">
              <a:lnSpc>
                <a:spcPct val="115000"/>
              </a:lnSpc>
              <a:buSzPts val="1600"/>
              <a:buFont typeface="Arial" panose="020B0604020202020204" pitchFamily="34" charset="0"/>
              <a:buChar char="•"/>
            </a:pPr>
            <a:r>
              <a:rPr lang="en-US" sz="1500" dirty="0">
                <a:latin typeface="Roboto" panose="02000000000000000000" pitchFamily="2" charset="0"/>
                <a:ea typeface="Roboto" panose="02000000000000000000" pitchFamily="2" charset="0"/>
                <a:cs typeface="Times New Roman"/>
                <a:sym typeface="Times New Roman"/>
              </a:rPr>
              <a:t>The weights will be evenly distributed throughout the walkway of the bridge.</a:t>
            </a:r>
          </a:p>
          <a:p>
            <a:pPr marL="285750" lvl="0" indent="-285750">
              <a:lnSpc>
                <a:spcPct val="115000"/>
              </a:lnSpc>
              <a:buSzPts val="1600"/>
              <a:buFont typeface="Arial" panose="020B0604020202020204" pitchFamily="34" charset="0"/>
              <a:buChar char="•"/>
            </a:pPr>
            <a:r>
              <a:rPr lang="en-US" sz="1500" dirty="0">
                <a:latin typeface="Roboto" panose="02000000000000000000" pitchFamily="2" charset="0"/>
                <a:ea typeface="Roboto" panose="02000000000000000000" pitchFamily="2" charset="0"/>
                <a:cs typeface="Times New Roman"/>
                <a:sym typeface="Times New Roman"/>
              </a:rPr>
              <a:t>If your bridge supports a designated amount of weight, you could win a cool prize!</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6" name="Google Shape;86;p17"/>
          <p:cNvSpPr txBox="1">
            <a:spLocks noGrp="1"/>
          </p:cNvSpPr>
          <p:nvPr>
            <p:ph type="body" idx="2"/>
          </p:nvPr>
        </p:nvSpPr>
        <p:spPr>
          <a:xfrm>
            <a:off x="4939500" y="302050"/>
            <a:ext cx="3837000" cy="4686900"/>
          </a:xfrm>
          <a:prstGeom prst="rect">
            <a:avLst/>
          </a:prstGeom>
        </p:spPr>
        <p:txBody>
          <a:bodyPr spcFirstLastPara="1" wrap="square" lIns="91425" tIns="91425" rIns="91425" bIns="91425" anchor="ctr" anchorCtr="0">
            <a:noAutofit/>
          </a:bodyPr>
          <a:lstStyle/>
          <a:p>
            <a:pPr marL="0" lvl="0" indent="0" algn="l" rtl="0">
              <a:lnSpc>
                <a:spcPct val="100000"/>
              </a:lnSpc>
              <a:spcBef>
                <a:spcPts val="0"/>
              </a:spcBef>
              <a:spcAft>
                <a:spcPts val="0"/>
              </a:spcAft>
              <a:buNone/>
            </a:pPr>
            <a:r>
              <a:rPr lang="en" sz="1500" b="1" dirty="0">
                <a:solidFill>
                  <a:srgbClr val="000000"/>
                </a:solidFill>
                <a:latin typeface="Roboto" panose="02000000000000000000" pitchFamily="2" charset="0"/>
                <a:ea typeface="Roboto" panose="02000000000000000000" pitchFamily="2" charset="0"/>
                <a:cs typeface="Times New Roman"/>
                <a:sym typeface="Times New Roman"/>
              </a:rPr>
              <a:t>30 Minutes: Design your bridge.</a:t>
            </a:r>
            <a:r>
              <a:rPr lang="en" sz="1500" dirty="0">
                <a:latin typeface="Roboto" panose="02000000000000000000" pitchFamily="2" charset="0"/>
                <a:ea typeface="Roboto" panose="02000000000000000000" pitchFamily="2" charset="0"/>
                <a:cs typeface="Times New Roman"/>
                <a:sym typeface="Times New Roman"/>
              </a:rPr>
              <a:t> </a:t>
            </a:r>
            <a:r>
              <a:rPr lang="en" sz="1500" dirty="0">
                <a:solidFill>
                  <a:srgbClr val="000000"/>
                </a:solidFill>
                <a:latin typeface="Roboto" panose="02000000000000000000" pitchFamily="2" charset="0"/>
                <a:ea typeface="Roboto" panose="02000000000000000000" pitchFamily="2" charset="0"/>
                <a:cs typeface="Times New Roman"/>
                <a:sym typeface="Times New Roman"/>
              </a:rPr>
              <a:t>Create sketches of your bridge design.  Add dimensions and labels to your final design.  When you are finished, show your design to one of the event volunteers or instructor.</a:t>
            </a:r>
            <a:endParaRPr sz="1500" dirty="0">
              <a:solidFill>
                <a:srgbClr val="000000"/>
              </a:solidFill>
              <a:latin typeface="Roboto" panose="02000000000000000000" pitchFamily="2" charset="0"/>
              <a:ea typeface="Roboto" panose="02000000000000000000" pitchFamily="2" charset="0"/>
              <a:cs typeface="Times New Roman"/>
              <a:sym typeface="Times New Roman"/>
            </a:endParaRPr>
          </a:p>
          <a:p>
            <a:pPr marL="0" lvl="0" indent="0" algn="l" rtl="0">
              <a:lnSpc>
                <a:spcPct val="100000"/>
              </a:lnSpc>
              <a:spcBef>
                <a:spcPts val="0"/>
              </a:spcBef>
              <a:spcAft>
                <a:spcPts val="0"/>
              </a:spcAft>
              <a:buNone/>
            </a:pPr>
            <a:endParaRPr sz="1500" b="1" dirty="0">
              <a:latin typeface="Roboto" panose="02000000000000000000" pitchFamily="2" charset="0"/>
              <a:ea typeface="Roboto" panose="02000000000000000000" pitchFamily="2" charset="0"/>
              <a:cs typeface="Times New Roman"/>
              <a:sym typeface="Times New Roman"/>
            </a:endParaRPr>
          </a:p>
          <a:p>
            <a:pPr marL="0" lvl="0" indent="0" algn="l" rtl="0">
              <a:lnSpc>
                <a:spcPct val="100000"/>
              </a:lnSpc>
              <a:spcBef>
                <a:spcPts val="0"/>
              </a:spcBef>
              <a:spcAft>
                <a:spcPts val="0"/>
              </a:spcAft>
              <a:buNone/>
            </a:pPr>
            <a:r>
              <a:rPr lang="en" sz="1500" b="1" dirty="0">
                <a:solidFill>
                  <a:srgbClr val="000000"/>
                </a:solidFill>
                <a:latin typeface="Roboto" panose="02000000000000000000" pitchFamily="2" charset="0"/>
                <a:ea typeface="Roboto" panose="02000000000000000000" pitchFamily="2" charset="0"/>
                <a:cs typeface="Times New Roman"/>
                <a:sym typeface="Times New Roman"/>
              </a:rPr>
              <a:t>1 hour</a:t>
            </a:r>
            <a:r>
              <a:rPr lang="en" sz="1500" dirty="0">
                <a:solidFill>
                  <a:srgbClr val="000000"/>
                </a:solidFill>
                <a:latin typeface="Roboto" panose="02000000000000000000" pitchFamily="2" charset="0"/>
                <a:ea typeface="Roboto" panose="02000000000000000000" pitchFamily="2" charset="0"/>
                <a:cs typeface="Times New Roman"/>
                <a:sym typeface="Times New Roman"/>
              </a:rPr>
              <a:t>:</a:t>
            </a:r>
            <a:r>
              <a:rPr lang="en" sz="1500" b="1" dirty="0">
                <a:solidFill>
                  <a:srgbClr val="000000"/>
                </a:solidFill>
                <a:latin typeface="Roboto" panose="02000000000000000000" pitchFamily="2" charset="0"/>
                <a:ea typeface="Roboto" panose="02000000000000000000" pitchFamily="2" charset="0"/>
                <a:cs typeface="Times New Roman"/>
                <a:sym typeface="Times New Roman"/>
              </a:rPr>
              <a:t> Build your bridge</a:t>
            </a:r>
            <a:r>
              <a:rPr lang="en" sz="1500" dirty="0">
                <a:solidFill>
                  <a:srgbClr val="000000"/>
                </a:solidFill>
                <a:latin typeface="Roboto" panose="02000000000000000000" pitchFamily="2" charset="0"/>
                <a:ea typeface="Roboto" panose="02000000000000000000" pitchFamily="2" charset="0"/>
                <a:cs typeface="Times New Roman"/>
                <a:sym typeface="Times New Roman"/>
              </a:rPr>
              <a:t> </a:t>
            </a:r>
            <a:endParaRPr sz="1500" dirty="0">
              <a:solidFill>
                <a:srgbClr val="000000"/>
              </a:solidFill>
              <a:latin typeface="Roboto" panose="02000000000000000000" pitchFamily="2" charset="0"/>
              <a:ea typeface="Roboto" panose="02000000000000000000" pitchFamily="2" charset="0"/>
              <a:cs typeface="Times New Roman"/>
              <a:sym typeface="Times New Roman"/>
            </a:endParaRPr>
          </a:p>
          <a:p>
            <a:pPr marL="0" lvl="0" indent="0" algn="l" rtl="0">
              <a:lnSpc>
                <a:spcPct val="100000"/>
              </a:lnSpc>
              <a:spcBef>
                <a:spcPts val="0"/>
              </a:spcBef>
              <a:spcAft>
                <a:spcPts val="0"/>
              </a:spcAft>
              <a:buNone/>
            </a:pPr>
            <a:r>
              <a:rPr lang="en" sz="1500" dirty="0">
                <a:solidFill>
                  <a:srgbClr val="000000"/>
                </a:solidFill>
                <a:latin typeface="Roboto" panose="02000000000000000000" pitchFamily="2" charset="0"/>
                <a:ea typeface="Roboto" panose="02000000000000000000" pitchFamily="2" charset="0"/>
                <a:cs typeface="Times New Roman"/>
                <a:sym typeface="Times New Roman"/>
              </a:rPr>
              <a:t>Use any of the given materials to create your designed bridge.</a:t>
            </a:r>
            <a:endParaRPr sz="1500" dirty="0">
              <a:solidFill>
                <a:srgbClr val="000000"/>
              </a:solidFill>
              <a:latin typeface="Roboto" panose="02000000000000000000" pitchFamily="2" charset="0"/>
              <a:ea typeface="Roboto" panose="02000000000000000000" pitchFamily="2" charset="0"/>
              <a:cs typeface="Times New Roman"/>
              <a:sym typeface="Times New Roman"/>
            </a:endParaRPr>
          </a:p>
          <a:p>
            <a:pPr marL="0" lvl="0" indent="0" algn="l" rtl="0">
              <a:spcBef>
                <a:spcPts val="0"/>
              </a:spcBef>
              <a:spcAft>
                <a:spcPts val="0"/>
              </a:spcAft>
              <a:buNone/>
            </a:pPr>
            <a:endParaRPr sz="1500" b="1" dirty="0">
              <a:latin typeface="Roboto" panose="02000000000000000000" pitchFamily="2" charset="0"/>
              <a:ea typeface="Roboto" panose="02000000000000000000" pitchFamily="2" charset="0"/>
              <a:cs typeface="Times New Roman"/>
              <a:sym typeface="Times New Roman"/>
            </a:endParaRPr>
          </a:p>
          <a:p>
            <a:pPr marL="0" lvl="0" indent="0" algn="l" rtl="0">
              <a:lnSpc>
                <a:spcPct val="100000"/>
              </a:lnSpc>
              <a:spcBef>
                <a:spcPts val="1600"/>
              </a:spcBef>
              <a:spcAft>
                <a:spcPts val="0"/>
              </a:spcAft>
              <a:buNone/>
            </a:pPr>
            <a:r>
              <a:rPr lang="en" sz="1500" b="1" dirty="0">
                <a:solidFill>
                  <a:srgbClr val="000000"/>
                </a:solidFill>
                <a:latin typeface="Roboto" panose="02000000000000000000" pitchFamily="2" charset="0"/>
                <a:ea typeface="Roboto" panose="02000000000000000000" pitchFamily="2" charset="0"/>
                <a:cs typeface="Times New Roman"/>
                <a:sym typeface="Times New Roman"/>
              </a:rPr>
              <a:t>30 Minutes: Test your bridge</a:t>
            </a:r>
            <a:r>
              <a:rPr lang="en" sz="1500" dirty="0">
                <a:latin typeface="Roboto" panose="02000000000000000000" pitchFamily="2" charset="0"/>
                <a:ea typeface="Roboto" panose="02000000000000000000" pitchFamily="2" charset="0"/>
                <a:cs typeface="Times New Roman"/>
                <a:sym typeface="Times New Roman"/>
              </a:rPr>
              <a:t>  </a:t>
            </a:r>
            <a:endParaRPr sz="1500" dirty="0">
              <a:latin typeface="Roboto" panose="02000000000000000000" pitchFamily="2" charset="0"/>
              <a:ea typeface="Roboto" panose="02000000000000000000" pitchFamily="2" charset="0"/>
              <a:cs typeface="Times New Roman"/>
              <a:sym typeface="Times New Roman"/>
            </a:endParaRPr>
          </a:p>
          <a:p>
            <a:pPr marL="0" lvl="0" indent="0" algn="l" rtl="0">
              <a:lnSpc>
                <a:spcPct val="100000"/>
              </a:lnSpc>
              <a:spcBef>
                <a:spcPts val="0"/>
              </a:spcBef>
              <a:spcAft>
                <a:spcPts val="0"/>
              </a:spcAft>
              <a:buNone/>
            </a:pPr>
            <a:r>
              <a:rPr lang="en" sz="1500" dirty="0">
                <a:solidFill>
                  <a:srgbClr val="000000"/>
                </a:solidFill>
                <a:latin typeface="Roboto" panose="02000000000000000000" pitchFamily="2" charset="0"/>
                <a:ea typeface="Roboto" panose="02000000000000000000" pitchFamily="2" charset="0"/>
                <a:cs typeface="Times New Roman"/>
                <a:sym typeface="Times New Roman"/>
              </a:rPr>
              <a:t>As a class we will test the bridges by placing weights on the deck of the bridge.  You must fill out the worksheet in order to answer the discussion questions.</a:t>
            </a:r>
            <a:endParaRPr sz="1500" dirty="0">
              <a:solidFill>
                <a:srgbClr val="000000"/>
              </a:solidFill>
              <a:latin typeface="Roboto" panose="02000000000000000000" pitchFamily="2" charset="0"/>
              <a:ea typeface="Roboto" panose="02000000000000000000" pitchFamily="2" charset="0"/>
              <a:cs typeface="Times New Roman"/>
              <a:sym typeface="Times New Roman"/>
            </a:endParaRPr>
          </a:p>
        </p:txBody>
      </p:sp>
      <p:pic>
        <p:nvPicPr>
          <p:cNvPr id="87" name="Google Shape;87;p17"/>
          <p:cNvPicPr preferRelativeResize="0"/>
          <p:nvPr/>
        </p:nvPicPr>
        <p:blipFill>
          <a:blip r:embed="rId3">
            <a:alphaModFix/>
          </a:blip>
          <a:stretch>
            <a:fillRect/>
          </a:stretch>
        </p:blipFill>
        <p:spPr>
          <a:xfrm>
            <a:off x="905975" y="847013"/>
            <a:ext cx="2764250" cy="1625725"/>
          </a:xfrm>
          <a:prstGeom prst="rect">
            <a:avLst/>
          </a:prstGeom>
          <a:noFill/>
          <a:ln>
            <a:noFill/>
          </a:ln>
        </p:spPr>
      </p:pic>
      <p:sp>
        <p:nvSpPr>
          <p:cNvPr id="7" name="Google Shape;92;p18">
            <a:extLst>
              <a:ext uri="{FF2B5EF4-FFF2-40B4-BE49-F238E27FC236}">
                <a16:creationId xmlns:a16="http://schemas.microsoft.com/office/drawing/2014/main" id="{88C0908D-668A-8B4B-8B97-1CA94D7B969E}"/>
              </a:ext>
            </a:extLst>
          </p:cNvPr>
          <p:cNvSpPr txBox="1">
            <a:spLocks/>
          </p:cNvSpPr>
          <p:nvPr/>
        </p:nvSpPr>
        <p:spPr>
          <a:xfrm>
            <a:off x="-2097545" y="2512377"/>
            <a:ext cx="852060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200"/>
              <a:buFont typeface="Arial"/>
              <a:buNone/>
              <a:defRPr sz="4200" b="0" i="0" u="none" strike="noStrike" cap="none">
                <a:solidFill>
                  <a:schemeClr val="dk1"/>
                </a:solidFill>
                <a:latin typeface="Arial"/>
                <a:ea typeface="Arial"/>
                <a:cs typeface="Arial"/>
                <a:sym typeface="Arial"/>
              </a:defRPr>
            </a:lvl1pPr>
            <a:lvl2pPr marR="0" lvl="1" algn="ctr" rtl="0">
              <a:lnSpc>
                <a:spcPct val="100000"/>
              </a:lnSpc>
              <a:spcBef>
                <a:spcPts val="0"/>
              </a:spcBef>
              <a:spcAft>
                <a:spcPts val="0"/>
              </a:spcAft>
              <a:buClr>
                <a:schemeClr val="dk1"/>
              </a:buClr>
              <a:buSzPts val="4200"/>
              <a:buFont typeface="Arial"/>
              <a:buNone/>
              <a:defRPr sz="42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4200"/>
              <a:buFont typeface="Arial"/>
              <a:buNone/>
              <a:defRPr sz="42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4200"/>
              <a:buFont typeface="Arial"/>
              <a:buNone/>
              <a:defRPr sz="42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4200"/>
              <a:buFont typeface="Arial"/>
              <a:buNone/>
              <a:defRPr sz="42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4200"/>
              <a:buFont typeface="Arial"/>
              <a:buNone/>
              <a:defRPr sz="42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4200"/>
              <a:buFont typeface="Arial"/>
              <a:buNone/>
              <a:defRPr sz="42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4200"/>
              <a:buFont typeface="Arial"/>
              <a:buNone/>
              <a:defRPr sz="42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4200"/>
              <a:buFont typeface="Arial"/>
              <a:buNone/>
              <a:defRPr sz="4200" b="0" i="0" u="none" strike="noStrike" cap="none">
                <a:solidFill>
                  <a:schemeClr val="dk1"/>
                </a:solidFill>
                <a:latin typeface="Arial"/>
                <a:ea typeface="Arial"/>
                <a:cs typeface="Arial"/>
                <a:sym typeface="Arial"/>
              </a:defRPr>
            </a:lvl9pPr>
          </a:lstStyle>
          <a:p>
            <a:r>
              <a:rPr lang="en-US" sz="3600" dirty="0">
                <a:solidFill>
                  <a:srgbClr val="00583D"/>
                </a:solidFill>
                <a:latin typeface="Roboto Condensed"/>
                <a:ea typeface="Roboto Condensed"/>
                <a:cs typeface="Roboto Condensed"/>
                <a:sym typeface="Roboto Condensed"/>
              </a:rPr>
              <a:t>Work Timeline</a:t>
            </a:r>
            <a:endParaRPr lang="en-US" sz="3600" dirty="0">
              <a:latin typeface="Roboto" panose="02000000000000000000" pitchFamily="2" charset="0"/>
              <a:ea typeface="Roboto" panose="02000000000000000000" pitchFamily="2" charset="0"/>
              <a:cs typeface="Times New Roman"/>
              <a:sym typeface="Times New Roman"/>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1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600">
                <a:latin typeface="Times New Roman"/>
                <a:ea typeface="Times New Roman"/>
                <a:cs typeface="Times New Roman"/>
                <a:sym typeface="Times New Roman"/>
              </a:rPr>
              <a:t>Research </a:t>
            </a:r>
            <a:endParaRPr sz="3600">
              <a:latin typeface="Times New Roman"/>
              <a:ea typeface="Times New Roman"/>
              <a:cs typeface="Times New Roman"/>
              <a:sym typeface="Times New Roman"/>
            </a:endParaRPr>
          </a:p>
        </p:txBody>
      </p:sp>
      <p:sp>
        <p:nvSpPr>
          <p:cNvPr id="93" name="Google Shape;93;p1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94" name="Google Shape;94;p18"/>
          <p:cNvPicPr preferRelativeResize="0"/>
          <p:nvPr/>
        </p:nvPicPr>
        <p:blipFill>
          <a:blip r:embed="rId3">
            <a:alphaModFix/>
          </a:blip>
          <a:stretch>
            <a:fillRect/>
          </a:stretch>
        </p:blipFill>
        <p:spPr>
          <a:xfrm>
            <a:off x="311688" y="1152475"/>
            <a:ext cx="2466975" cy="1847850"/>
          </a:xfrm>
          <a:prstGeom prst="rect">
            <a:avLst/>
          </a:prstGeom>
          <a:noFill/>
          <a:ln>
            <a:noFill/>
          </a:ln>
        </p:spPr>
      </p:pic>
      <p:pic>
        <p:nvPicPr>
          <p:cNvPr id="95" name="Google Shape;95;p18"/>
          <p:cNvPicPr preferRelativeResize="0"/>
          <p:nvPr/>
        </p:nvPicPr>
        <p:blipFill>
          <a:blip r:embed="rId4">
            <a:alphaModFix/>
          </a:blip>
          <a:stretch>
            <a:fillRect/>
          </a:stretch>
        </p:blipFill>
        <p:spPr>
          <a:xfrm>
            <a:off x="2778675" y="1189038"/>
            <a:ext cx="3102475" cy="1774725"/>
          </a:xfrm>
          <a:prstGeom prst="rect">
            <a:avLst/>
          </a:prstGeom>
          <a:noFill/>
          <a:ln>
            <a:noFill/>
          </a:ln>
        </p:spPr>
      </p:pic>
      <p:pic>
        <p:nvPicPr>
          <p:cNvPr id="96" name="Google Shape;96;p18"/>
          <p:cNvPicPr preferRelativeResize="0"/>
          <p:nvPr/>
        </p:nvPicPr>
        <p:blipFill>
          <a:blip r:embed="rId5">
            <a:alphaModFix/>
          </a:blip>
          <a:stretch>
            <a:fillRect/>
          </a:stretch>
        </p:blipFill>
        <p:spPr>
          <a:xfrm>
            <a:off x="5869425" y="1152475"/>
            <a:ext cx="2466975" cy="1847850"/>
          </a:xfrm>
          <a:prstGeom prst="rect">
            <a:avLst/>
          </a:prstGeom>
          <a:noFill/>
          <a:ln>
            <a:noFill/>
          </a:ln>
        </p:spPr>
      </p:pic>
      <p:pic>
        <p:nvPicPr>
          <p:cNvPr id="97" name="Google Shape;97;p18"/>
          <p:cNvPicPr preferRelativeResize="0"/>
          <p:nvPr/>
        </p:nvPicPr>
        <p:blipFill>
          <a:blip r:embed="rId6">
            <a:alphaModFix/>
          </a:blip>
          <a:stretch>
            <a:fillRect/>
          </a:stretch>
        </p:blipFill>
        <p:spPr>
          <a:xfrm>
            <a:off x="311700" y="2963763"/>
            <a:ext cx="2800350" cy="1638300"/>
          </a:xfrm>
          <a:prstGeom prst="rect">
            <a:avLst/>
          </a:prstGeom>
          <a:noFill/>
          <a:ln>
            <a:noFill/>
          </a:ln>
        </p:spPr>
      </p:pic>
      <p:pic>
        <p:nvPicPr>
          <p:cNvPr id="98" name="Google Shape;98;p18"/>
          <p:cNvPicPr preferRelativeResize="0"/>
          <p:nvPr/>
        </p:nvPicPr>
        <p:blipFill>
          <a:blip r:embed="rId7">
            <a:alphaModFix/>
          </a:blip>
          <a:stretch>
            <a:fillRect/>
          </a:stretch>
        </p:blipFill>
        <p:spPr>
          <a:xfrm>
            <a:off x="3112050" y="2963775"/>
            <a:ext cx="2619375" cy="1743075"/>
          </a:xfrm>
          <a:prstGeom prst="rect">
            <a:avLst/>
          </a:prstGeom>
          <a:noFill/>
          <a:ln>
            <a:noFill/>
          </a:ln>
        </p:spPr>
      </p:pic>
      <p:pic>
        <p:nvPicPr>
          <p:cNvPr id="99" name="Google Shape;99;p18"/>
          <p:cNvPicPr preferRelativeResize="0"/>
          <p:nvPr/>
        </p:nvPicPr>
        <p:blipFill>
          <a:blip r:embed="rId8">
            <a:alphaModFix/>
          </a:blip>
          <a:stretch>
            <a:fillRect/>
          </a:stretch>
        </p:blipFill>
        <p:spPr>
          <a:xfrm>
            <a:off x="5691500" y="3000338"/>
            <a:ext cx="2822850" cy="1565175"/>
          </a:xfrm>
          <a:prstGeom prst="rect">
            <a:avLst/>
          </a:prstGeom>
          <a:noFill/>
          <a:ln>
            <a:noFill/>
          </a:ln>
        </p:spPr>
      </p:pic>
    </p:spTree>
    <p:extLst>
      <p:ext uri="{BB962C8B-B14F-4D97-AF65-F5344CB8AC3E}">
        <p14:creationId xmlns:p14="http://schemas.microsoft.com/office/powerpoint/2010/main" val="40493842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1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Planning</a:t>
            </a:r>
            <a:endParaRPr/>
          </a:p>
        </p:txBody>
      </p:sp>
      <p:pic>
        <p:nvPicPr>
          <p:cNvPr id="111" name="Google Shape;111;p19"/>
          <p:cNvPicPr preferRelativeResize="0"/>
          <p:nvPr/>
        </p:nvPicPr>
        <p:blipFill>
          <a:blip r:embed="rId3">
            <a:alphaModFix/>
          </a:blip>
          <a:stretch>
            <a:fillRect/>
          </a:stretch>
        </p:blipFill>
        <p:spPr>
          <a:xfrm>
            <a:off x="391025" y="1017725"/>
            <a:ext cx="3926722" cy="3745106"/>
          </a:xfrm>
          <a:prstGeom prst="rect">
            <a:avLst/>
          </a:prstGeom>
          <a:noFill/>
          <a:ln>
            <a:noFill/>
          </a:ln>
        </p:spPr>
      </p:pic>
      <p:pic>
        <p:nvPicPr>
          <p:cNvPr id="112" name="Google Shape;112;p19"/>
          <p:cNvPicPr preferRelativeResize="0"/>
          <p:nvPr/>
        </p:nvPicPr>
        <p:blipFill>
          <a:blip r:embed="rId4">
            <a:alphaModFix/>
          </a:blip>
          <a:stretch>
            <a:fillRect/>
          </a:stretch>
        </p:blipFill>
        <p:spPr>
          <a:xfrm>
            <a:off x="4555720" y="1022875"/>
            <a:ext cx="4276580" cy="3739956"/>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1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Building</a:t>
            </a:r>
            <a:endParaRPr dirty="0"/>
          </a:p>
        </p:txBody>
      </p:sp>
      <p:pic>
        <p:nvPicPr>
          <p:cNvPr id="106" name="Google Shape;106;p19"/>
          <p:cNvPicPr preferRelativeResize="0"/>
          <p:nvPr/>
        </p:nvPicPr>
        <p:blipFill>
          <a:blip r:embed="rId3">
            <a:alphaModFix/>
          </a:blip>
          <a:stretch>
            <a:fillRect/>
          </a:stretch>
        </p:blipFill>
        <p:spPr>
          <a:xfrm>
            <a:off x="351457" y="1744350"/>
            <a:ext cx="1928076" cy="1847852"/>
          </a:xfrm>
          <a:prstGeom prst="rect">
            <a:avLst/>
          </a:prstGeom>
          <a:noFill/>
          <a:ln>
            <a:noFill/>
          </a:ln>
        </p:spPr>
      </p:pic>
      <p:pic>
        <p:nvPicPr>
          <p:cNvPr id="108" name="Google Shape;108;p19"/>
          <p:cNvPicPr preferRelativeResize="0"/>
          <p:nvPr/>
        </p:nvPicPr>
        <p:blipFill>
          <a:blip r:embed="rId4">
            <a:alphaModFix/>
          </a:blip>
          <a:stretch>
            <a:fillRect/>
          </a:stretch>
        </p:blipFill>
        <p:spPr>
          <a:xfrm>
            <a:off x="2751135" y="1746840"/>
            <a:ext cx="2571350" cy="1847850"/>
          </a:xfrm>
          <a:prstGeom prst="rect">
            <a:avLst/>
          </a:prstGeom>
          <a:noFill/>
          <a:ln>
            <a:noFill/>
          </a:ln>
        </p:spPr>
      </p:pic>
      <p:pic>
        <p:nvPicPr>
          <p:cNvPr id="110" name="Google Shape;110;p19"/>
          <p:cNvPicPr preferRelativeResize="0"/>
          <p:nvPr/>
        </p:nvPicPr>
        <p:blipFill>
          <a:blip r:embed="rId5">
            <a:alphaModFix/>
          </a:blip>
          <a:stretch>
            <a:fillRect/>
          </a:stretch>
        </p:blipFill>
        <p:spPr>
          <a:xfrm>
            <a:off x="5807334" y="1756775"/>
            <a:ext cx="3019897" cy="1830296"/>
          </a:xfrm>
          <a:prstGeom prst="rect">
            <a:avLst/>
          </a:prstGeom>
          <a:noFill/>
          <a:ln>
            <a:noFill/>
          </a:ln>
        </p:spPr>
      </p:pic>
      <p:sp>
        <p:nvSpPr>
          <p:cNvPr id="2" name="TextBox 1">
            <a:extLst>
              <a:ext uri="{FF2B5EF4-FFF2-40B4-BE49-F238E27FC236}">
                <a16:creationId xmlns:a16="http://schemas.microsoft.com/office/drawing/2014/main" id="{2747A44D-A428-4B38-8530-65C5779ACCCD}"/>
              </a:ext>
            </a:extLst>
          </p:cNvPr>
          <p:cNvSpPr txBox="1"/>
          <p:nvPr/>
        </p:nvSpPr>
        <p:spPr>
          <a:xfrm>
            <a:off x="3200400" y="2343150"/>
            <a:ext cx="27432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t>Click to add text</a:t>
            </a:r>
          </a:p>
        </p:txBody>
      </p:sp>
    </p:spTree>
    <p:extLst>
      <p:ext uri="{BB962C8B-B14F-4D97-AF65-F5344CB8AC3E}">
        <p14:creationId xmlns:p14="http://schemas.microsoft.com/office/powerpoint/2010/main" val="33746882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8" name="Google Shape;118;p20"/>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p>
            <a:pPr marL="457200" lvl="0" indent="-342900" algn="l" rtl="0">
              <a:lnSpc>
                <a:spcPct val="108333"/>
              </a:lnSpc>
              <a:spcBef>
                <a:spcPts val="0"/>
              </a:spcBef>
              <a:spcAft>
                <a:spcPts val="0"/>
              </a:spcAft>
              <a:buClr>
                <a:schemeClr val="dk1"/>
              </a:buClr>
              <a:buSzPts val="1800"/>
              <a:buFont typeface="Times New Roman"/>
              <a:buChar char="●"/>
            </a:pPr>
            <a:r>
              <a:rPr lang="en" sz="1500" dirty="0">
                <a:solidFill>
                  <a:schemeClr val="dk1"/>
                </a:solidFill>
                <a:latin typeface="Roboto" panose="02000000000000000000" pitchFamily="2" charset="0"/>
                <a:ea typeface="Roboto" panose="02000000000000000000" pitchFamily="2" charset="0"/>
                <a:cs typeface="Times New Roman"/>
                <a:sym typeface="Times New Roman"/>
              </a:rPr>
              <a:t>Did your bridge survive the weight? Why do you think that is?</a:t>
            </a:r>
            <a:endParaRPr sz="1500" dirty="0">
              <a:solidFill>
                <a:schemeClr val="dk1"/>
              </a:solidFill>
              <a:latin typeface="Roboto" panose="02000000000000000000" pitchFamily="2" charset="0"/>
              <a:ea typeface="Roboto" panose="02000000000000000000" pitchFamily="2" charset="0"/>
              <a:cs typeface="Times New Roman"/>
              <a:sym typeface="Times New Roman"/>
            </a:endParaRPr>
          </a:p>
          <a:p>
            <a:pPr marL="457200" lvl="0" indent="0" algn="l" rtl="0">
              <a:lnSpc>
                <a:spcPct val="108333"/>
              </a:lnSpc>
              <a:spcBef>
                <a:spcPts val="0"/>
              </a:spcBef>
              <a:spcAft>
                <a:spcPts val="0"/>
              </a:spcAft>
              <a:buNone/>
            </a:pPr>
            <a:endParaRPr sz="1500" dirty="0">
              <a:solidFill>
                <a:schemeClr val="dk1"/>
              </a:solidFill>
              <a:latin typeface="Roboto" panose="02000000000000000000" pitchFamily="2" charset="0"/>
              <a:ea typeface="Roboto" panose="02000000000000000000" pitchFamily="2" charset="0"/>
              <a:cs typeface="Times New Roman"/>
              <a:sym typeface="Times New Roman"/>
            </a:endParaRPr>
          </a:p>
          <a:p>
            <a:pPr marL="457200" lvl="0" indent="-342900" algn="l" rtl="0">
              <a:lnSpc>
                <a:spcPct val="108333"/>
              </a:lnSpc>
              <a:spcBef>
                <a:spcPts val="0"/>
              </a:spcBef>
              <a:spcAft>
                <a:spcPts val="0"/>
              </a:spcAft>
              <a:buClr>
                <a:schemeClr val="dk1"/>
              </a:buClr>
              <a:buSzPts val="1800"/>
              <a:buFont typeface="Times New Roman"/>
              <a:buChar char="●"/>
            </a:pPr>
            <a:r>
              <a:rPr lang="en" sz="1500" dirty="0">
                <a:solidFill>
                  <a:schemeClr val="dk1"/>
                </a:solidFill>
                <a:latin typeface="Roboto" panose="02000000000000000000" pitchFamily="2" charset="0"/>
                <a:ea typeface="Roboto" panose="02000000000000000000" pitchFamily="2" charset="0"/>
                <a:cs typeface="Times New Roman"/>
                <a:sym typeface="Times New Roman"/>
              </a:rPr>
              <a:t>What was the strongest part of your design?</a:t>
            </a:r>
            <a:endParaRPr sz="1500" dirty="0">
              <a:solidFill>
                <a:schemeClr val="dk1"/>
              </a:solidFill>
              <a:latin typeface="Roboto" panose="02000000000000000000" pitchFamily="2" charset="0"/>
              <a:ea typeface="Roboto" panose="02000000000000000000" pitchFamily="2" charset="0"/>
              <a:cs typeface="Times New Roman"/>
              <a:sym typeface="Times New Roman"/>
            </a:endParaRPr>
          </a:p>
          <a:p>
            <a:pPr marL="457200" lvl="0" indent="0" algn="l" rtl="0">
              <a:lnSpc>
                <a:spcPct val="108333"/>
              </a:lnSpc>
              <a:spcBef>
                <a:spcPts val="0"/>
              </a:spcBef>
              <a:spcAft>
                <a:spcPts val="0"/>
              </a:spcAft>
              <a:buNone/>
            </a:pPr>
            <a:endParaRPr sz="1500" dirty="0">
              <a:solidFill>
                <a:schemeClr val="dk1"/>
              </a:solidFill>
              <a:latin typeface="Roboto" panose="02000000000000000000" pitchFamily="2" charset="0"/>
              <a:ea typeface="Roboto" panose="02000000000000000000" pitchFamily="2" charset="0"/>
              <a:cs typeface="Times New Roman"/>
              <a:sym typeface="Times New Roman"/>
            </a:endParaRPr>
          </a:p>
          <a:p>
            <a:pPr marL="457200" lvl="0" indent="-342900" algn="l" rtl="0">
              <a:lnSpc>
                <a:spcPct val="108333"/>
              </a:lnSpc>
              <a:spcBef>
                <a:spcPts val="0"/>
              </a:spcBef>
              <a:spcAft>
                <a:spcPts val="0"/>
              </a:spcAft>
              <a:buClr>
                <a:schemeClr val="dk1"/>
              </a:buClr>
              <a:buSzPts val="1800"/>
              <a:buFont typeface="Times New Roman"/>
              <a:buChar char="●"/>
            </a:pPr>
            <a:r>
              <a:rPr lang="en" sz="1500" dirty="0">
                <a:solidFill>
                  <a:schemeClr val="dk1"/>
                </a:solidFill>
                <a:latin typeface="Roboto" panose="02000000000000000000" pitchFamily="2" charset="0"/>
                <a:ea typeface="Roboto" panose="02000000000000000000" pitchFamily="2" charset="0"/>
                <a:cs typeface="Times New Roman"/>
                <a:sym typeface="Times New Roman"/>
              </a:rPr>
              <a:t>What was the weakest part of your design?</a:t>
            </a:r>
            <a:endParaRPr sz="1500" dirty="0">
              <a:solidFill>
                <a:schemeClr val="dk1"/>
              </a:solidFill>
              <a:latin typeface="Roboto" panose="02000000000000000000" pitchFamily="2" charset="0"/>
              <a:ea typeface="Roboto" panose="02000000000000000000" pitchFamily="2" charset="0"/>
              <a:cs typeface="Times New Roman"/>
              <a:sym typeface="Times New Roman"/>
            </a:endParaRPr>
          </a:p>
          <a:p>
            <a:pPr marL="457200" lvl="0" indent="0" algn="l" rtl="0">
              <a:lnSpc>
                <a:spcPct val="108333"/>
              </a:lnSpc>
              <a:spcBef>
                <a:spcPts val="0"/>
              </a:spcBef>
              <a:spcAft>
                <a:spcPts val="0"/>
              </a:spcAft>
              <a:buNone/>
            </a:pPr>
            <a:endParaRPr sz="1500" dirty="0">
              <a:solidFill>
                <a:schemeClr val="dk1"/>
              </a:solidFill>
              <a:latin typeface="Roboto" panose="02000000000000000000" pitchFamily="2" charset="0"/>
              <a:ea typeface="Roboto" panose="02000000000000000000" pitchFamily="2" charset="0"/>
              <a:cs typeface="Times New Roman"/>
              <a:sym typeface="Times New Roman"/>
            </a:endParaRPr>
          </a:p>
          <a:p>
            <a:pPr marL="457200" lvl="0" indent="-342900" algn="l" rtl="0">
              <a:lnSpc>
                <a:spcPct val="108333"/>
              </a:lnSpc>
              <a:spcBef>
                <a:spcPts val="0"/>
              </a:spcBef>
              <a:spcAft>
                <a:spcPts val="0"/>
              </a:spcAft>
              <a:buClr>
                <a:schemeClr val="dk1"/>
              </a:buClr>
              <a:buSzPts val="1800"/>
              <a:buFont typeface="Times New Roman"/>
              <a:buChar char="●"/>
            </a:pPr>
            <a:r>
              <a:rPr lang="en" sz="1500" dirty="0">
                <a:solidFill>
                  <a:schemeClr val="dk1"/>
                </a:solidFill>
                <a:latin typeface="Roboto" panose="02000000000000000000" pitchFamily="2" charset="0"/>
                <a:ea typeface="Roboto" panose="02000000000000000000" pitchFamily="2" charset="0"/>
                <a:cs typeface="Times New Roman"/>
                <a:sym typeface="Times New Roman"/>
              </a:rPr>
              <a:t>What would you do differently if you built a prototype again?</a:t>
            </a:r>
            <a:endParaRPr sz="1500" dirty="0">
              <a:solidFill>
                <a:schemeClr val="dk1"/>
              </a:solidFill>
              <a:latin typeface="Roboto" panose="02000000000000000000" pitchFamily="2" charset="0"/>
              <a:ea typeface="Roboto" panose="02000000000000000000" pitchFamily="2" charset="0"/>
              <a:cs typeface="Times New Roman"/>
              <a:sym typeface="Times New Roman"/>
            </a:endParaRPr>
          </a:p>
          <a:p>
            <a:pPr marL="0" lvl="0" indent="0" algn="l" rtl="0">
              <a:spcBef>
                <a:spcPts val="0"/>
              </a:spcBef>
              <a:spcAft>
                <a:spcPts val="1600"/>
              </a:spcAft>
              <a:buNone/>
            </a:pPr>
            <a:endParaRPr sz="1500" dirty="0">
              <a:latin typeface="Roboto" panose="02000000000000000000" pitchFamily="2" charset="0"/>
              <a:ea typeface="Roboto" panose="02000000000000000000" pitchFamily="2" charset="0"/>
            </a:endParaRPr>
          </a:p>
        </p:txBody>
      </p:sp>
      <p:pic>
        <p:nvPicPr>
          <p:cNvPr id="119" name="Google Shape;119;p20"/>
          <p:cNvPicPr preferRelativeResize="0"/>
          <p:nvPr/>
        </p:nvPicPr>
        <p:blipFill>
          <a:blip r:embed="rId3">
            <a:alphaModFix/>
          </a:blip>
          <a:stretch>
            <a:fillRect/>
          </a:stretch>
        </p:blipFill>
        <p:spPr>
          <a:xfrm>
            <a:off x="1210586" y="595192"/>
            <a:ext cx="2123224" cy="2123224"/>
          </a:xfrm>
          <a:prstGeom prst="rect">
            <a:avLst/>
          </a:prstGeom>
          <a:noFill/>
          <a:ln>
            <a:noFill/>
          </a:ln>
        </p:spPr>
      </p:pic>
      <p:sp>
        <p:nvSpPr>
          <p:cNvPr id="7" name="Google Shape;92;p18">
            <a:extLst>
              <a:ext uri="{FF2B5EF4-FFF2-40B4-BE49-F238E27FC236}">
                <a16:creationId xmlns:a16="http://schemas.microsoft.com/office/drawing/2014/main" id="{F15CE4BF-FED8-B740-BEBA-6F2964C0EA01}"/>
              </a:ext>
            </a:extLst>
          </p:cNvPr>
          <p:cNvSpPr txBox="1">
            <a:spLocks/>
          </p:cNvSpPr>
          <p:nvPr/>
        </p:nvSpPr>
        <p:spPr>
          <a:xfrm>
            <a:off x="-2129350" y="3180274"/>
            <a:ext cx="852060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200"/>
              <a:buFont typeface="Arial"/>
              <a:buNone/>
              <a:defRPr sz="4200" b="0" i="0" u="none" strike="noStrike" cap="none">
                <a:solidFill>
                  <a:schemeClr val="dk1"/>
                </a:solidFill>
                <a:latin typeface="Arial"/>
                <a:ea typeface="Arial"/>
                <a:cs typeface="Arial"/>
                <a:sym typeface="Arial"/>
              </a:defRPr>
            </a:lvl1pPr>
            <a:lvl2pPr marR="0" lvl="1" algn="ctr" rtl="0">
              <a:lnSpc>
                <a:spcPct val="100000"/>
              </a:lnSpc>
              <a:spcBef>
                <a:spcPts val="0"/>
              </a:spcBef>
              <a:spcAft>
                <a:spcPts val="0"/>
              </a:spcAft>
              <a:buClr>
                <a:schemeClr val="dk1"/>
              </a:buClr>
              <a:buSzPts val="4200"/>
              <a:buFont typeface="Arial"/>
              <a:buNone/>
              <a:defRPr sz="42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4200"/>
              <a:buFont typeface="Arial"/>
              <a:buNone/>
              <a:defRPr sz="42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4200"/>
              <a:buFont typeface="Arial"/>
              <a:buNone/>
              <a:defRPr sz="42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4200"/>
              <a:buFont typeface="Arial"/>
              <a:buNone/>
              <a:defRPr sz="42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4200"/>
              <a:buFont typeface="Arial"/>
              <a:buNone/>
              <a:defRPr sz="42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4200"/>
              <a:buFont typeface="Arial"/>
              <a:buNone/>
              <a:defRPr sz="42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4200"/>
              <a:buFont typeface="Arial"/>
              <a:buNone/>
              <a:defRPr sz="42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4200"/>
              <a:buFont typeface="Arial"/>
              <a:buNone/>
              <a:defRPr sz="4200" b="0" i="0" u="none" strike="noStrike" cap="none">
                <a:solidFill>
                  <a:schemeClr val="dk1"/>
                </a:solidFill>
                <a:latin typeface="Arial"/>
                <a:ea typeface="Arial"/>
                <a:cs typeface="Arial"/>
                <a:sym typeface="Arial"/>
              </a:defRPr>
            </a:lvl9pPr>
          </a:lstStyle>
          <a:p>
            <a:r>
              <a:rPr lang="en-US" sz="3600" dirty="0">
                <a:solidFill>
                  <a:srgbClr val="00583D"/>
                </a:solidFill>
                <a:latin typeface="Roboto Condensed"/>
                <a:ea typeface="Roboto Condensed"/>
                <a:cs typeface="Roboto Condensed"/>
                <a:sym typeface="Roboto Condensed"/>
              </a:rPr>
              <a:t>Discussion</a:t>
            </a:r>
            <a:endParaRPr lang="en-US" sz="3600" dirty="0">
              <a:latin typeface="Roboto" panose="02000000000000000000" pitchFamily="2" charset="0"/>
              <a:ea typeface="Roboto" panose="02000000000000000000" pitchFamily="2" charset="0"/>
              <a:cs typeface="Times New Roman"/>
              <a:sym typeface="Times New Roman"/>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21CF2FAB5DBF44DA86302094257C49B" ma:contentTypeVersion="31" ma:contentTypeDescription="Create a new document." ma:contentTypeScope="" ma:versionID="ad225eee8d151241e850172758f237a7">
  <xsd:schema xmlns:xsd="http://www.w3.org/2001/XMLSchema" xmlns:xs="http://www.w3.org/2001/XMLSchema" xmlns:p="http://schemas.microsoft.com/office/2006/metadata/properties" xmlns:ns1="http://schemas.microsoft.com/sharepoint/v3" xmlns:ns2="4875368b-44b2-4aba-bff5-6546d876b307" xmlns:ns3="aeec3179-62db-417d-a8bd-224f9bcc02ca" targetNamespace="http://schemas.microsoft.com/office/2006/metadata/properties" ma:root="true" ma:fieldsID="43022a5611ad955fd1b6686fef05f78e" ns1:_="" ns2:_="" ns3:_="">
    <xsd:import namespace="http://schemas.microsoft.com/sharepoint/v3"/>
    <xsd:import namespace="4875368b-44b2-4aba-bff5-6546d876b307"/>
    <xsd:import namespace="aeec3179-62db-417d-a8bd-224f9bcc02ca"/>
    <xsd:element name="properties">
      <xsd:complexType>
        <xsd:sequence>
          <xsd:element name="documentManagement">
            <xsd:complexType>
              <xsd:all>
                <xsd:element ref="ns1:_ip_UnifiedCompliancePolicyProperties" minOccurs="0"/>
                <xsd:element ref="ns2:Notes" minOccurs="0"/>
                <xsd:element ref="ns2:Department" minOccurs="0"/>
                <xsd:element ref="ns2:Affiliation" minOccurs="0"/>
                <xsd:element ref="ns2:Department_Academic" minOccurs="0"/>
                <xsd:element ref="ns2:MediaServiceMetadata" minOccurs="0"/>
                <xsd:element ref="ns2:MediaServiceFastMetadata" minOccurs="0"/>
                <xsd:element ref="ns1:_ip_UnifiedCompliancePolicyUIAction" minOccurs="0"/>
                <xsd:element ref="ns2:MediaServiceAutoTags"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2:MediaServiceLocation" minOccurs="0"/>
                <xsd:element ref="ns3:SharedWithUsers" minOccurs="0"/>
                <xsd:element ref="ns3:SharedWithDetails" minOccurs="0"/>
                <xsd:element ref="ns2:MediaServiceOCR" minOccurs="0"/>
                <xsd:element ref="ns2:AcademicYear" minOccurs="0"/>
                <xsd:element ref="ns2:Department0" minOccurs="0"/>
                <xsd:element ref="ns2:Use" minOccurs="0"/>
                <xsd:element ref="ns2:MediaLengthInSeconds" minOccurs="0"/>
                <xsd:element ref="ns2:lcf76f155ced4ddcb4097134ff3c332f" minOccurs="0"/>
                <xsd:element ref="ns3:TaxCatchAll" minOccurs="0"/>
                <xsd:element ref="ns2:MediaServiceSearchProperties" minOccurs="0"/>
                <xsd:element ref="ns2:MediaServiceObjectDetectorVersions" minOccurs="0"/>
                <xsd:element ref="ns2:Disciplin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 nillable="true" ma:displayName="Unified Compliance Policy Properties" ma:hidden="true" ma:internalName="_ip_UnifiedCompliancePolicyProperties">
      <xsd:simpleType>
        <xsd:restriction base="dms:Note"/>
      </xsd:simpleType>
    </xsd:element>
    <xsd:element name="_ip_UnifiedCompliancePolicyUIAction" ma:index="12"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875368b-44b2-4aba-bff5-6546d876b307" elementFormDefault="qualified">
    <xsd:import namespace="http://schemas.microsoft.com/office/2006/documentManagement/types"/>
    <xsd:import namespace="http://schemas.microsoft.com/office/infopath/2007/PartnerControls"/>
    <xsd:element name="Notes" ma:index="3" nillable="true" ma:displayName="Notes" ma:format="Dropdown" ma:internalName="Notes">
      <xsd:simpleType>
        <xsd:restriction base="dms:Text">
          <xsd:maxLength value="255"/>
        </xsd:restriction>
      </xsd:simpleType>
    </xsd:element>
    <xsd:element name="Department" ma:index="4" nillable="true" ma:displayName="Program" ma:format="Dropdown" ma:indexed="true" ma:internalName="Department">
      <xsd:simpleType>
        <xsd:restriction base="dms:Choice">
          <xsd:enumeration value="CE-BS"/>
          <xsd:enumeration value="CSE-BS"/>
          <xsd:enumeration value="EE-BS"/>
          <xsd:enumeration value="GEO-AAS"/>
          <xsd:enumeration value="ME-BS"/>
          <xsd:enumeration value="CS-BA"/>
          <xsd:enumeration value="CS-BS"/>
          <xsd:enumeration value="GEO-BS (Developer)"/>
          <xsd:enumeration value="GEO-BS (GIS)"/>
          <xsd:enumeration value="GEO-BS (Surveying)"/>
          <xsd:enumeration value="GEO-MINOR (GIS)"/>
        </xsd:restriction>
      </xsd:simpleType>
    </xsd:element>
    <xsd:element name="Affiliation" ma:index="5" nillable="true" ma:displayName="Affiliation" ma:default="Student" ma:format="Dropdown" ma:internalName="Affiliation">
      <xsd:simpleType>
        <xsd:restriction base="dms:Choice">
          <xsd:enumeration value="Faculty"/>
          <xsd:enumeration value="Student"/>
          <xsd:enumeration value="Staff"/>
          <xsd:enumeration value="Community"/>
        </xsd:restriction>
      </xsd:simpleType>
    </xsd:element>
    <xsd:element name="Department_Academic" ma:index="6" nillable="true" ma:displayName="Department (Academic)" ma:format="Dropdown" ma:internalName="Department_Academic">
      <xsd:complexType>
        <xsd:complexContent>
          <xsd:extension base="dms:MultiChoice">
            <xsd:sequence>
              <xsd:element name="Value" maxOccurs="unbounded" minOccurs="0" nillable="true">
                <xsd:simpleType>
                  <xsd:restriction base="dms:Choice">
                    <xsd:enumeration value="CE"/>
                    <xsd:enumeration value="CSCE"/>
                    <xsd:enumeration value="EE"/>
                    <xsd:enumeration value="GEO"/>
                    <xsd:enumeration value="ME"/>
                  </xsd:restriction>
                </xsd:simpleType>
              </xsd:element>
            </xsd:sequence>
          </xsd:extension>
        </xsd:complexContent>
      </xsd:complexType>
    </xsd:element>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ServiceOCR" ma:index="22" nillable="true" ma:displayName="Extracted Text" ma:internalName="MediaServiceOCR" ma:readOnly="true">
      <xsd:simpleType>
        <xsd:restriction base="dms:Note">
          <xsd:maxLength value="255"/>
        </xsd:restriction>
      </xsd:simpleType>
    </xsd:element>
    <xsd:element name="AcademicYear" ma:index="26" nillable="true" ma:displayName="Academic Year" ma:format="Dropdown" ma:internalName="AcademicYear">
      <xsd:simpleType>
        <xsd:restriction base="dms:Choice">
          <xsd:enumeration value="2020-2021"/>
          <xsd:enumeration value="2019-2020"/>
          <xsd:enumeration value="2018-2019"/>
          <xsd:enumeration value="2017-2018"/>
          <xsd:enumeration value="2016-2017"/>
          <xsd:enumeration value="2015-2016"/>
          <xsd:enumeration value="2014-2015"/>
          <xsd:enumeration value="2013-2014"/>
          <xsd:enumeration value="2012-2013"/>
          <xsd:enumeration value="2011-2012"/>
          <xsd:enumeration value="2010-2011"/>
        </xsd:restriction>
      </xsd:simpleType>
    </xsd:element>
    <xsd:element name="Department0" ma:index="27" nillable="true" ma:displayName="Department" ma:format="Dropdown" ma:internalName="Department0">
      <xsd:simpleType>
        <xsd:restriction base="dms:Choice">
          <xsd:enumeration value="CE"/>
          <xsd:enumeration value="CSE"/>
          <xsd:enumeration value="EE"/>
          <xsd:enumeration value="GEO"/>
          <xsd:enumeration value="ME"/>
          <xsd:enumeration value="CoEng"/>
          <xsd:enumeration value="PM"/>
          <xsd:enumeration value="UAA"/>
          <xsd:enumeration value="N/A"/>
        </xsd:restriction>
      </xsd:simpleType>
    </xsd:element>
    <xsd:element name="Use" ma:index="28" nillable="true" ma:displayName="Use" ma:format="Dropdown" ma:internalName="Use">
      <xsd:simpleType>
        <xsd:restriction base="dms:Choice">
          <xsd:enumeration value="ProDev Seminar"/>
          <xsd:enumeration value="Student Spotlight"/>
          <xsd:enumeration value="FRC Robotics"/>
          <xsd:enumeration value="SEA"/>
          <xsd:enumeration value="Graduation Celebration"/>
          <xsd:enumeration value="Web/Social Media"/>
          <xsd:enumeration value="Video"/>
          <xsd:enumeration value="STEM Talks"/>
          <xsd:enumeration value="General Use"/>
        </xsd:restriction>
      </xsd:simpleType>
    </xsd:element>
    <xsd:element name="MediaLengthInSeconds" ma:index="29" nillable="true" ma:displayName="Length (seconds)" ma:internalName="MediaLengthInSeconds" ma:readOnly="true">
      <xsd:simpleType>
        <xsd:restriction base="dms:Unknown"/>
      </xsd:simpleType>
    </xsd:element>
    <xsd:element name="lcf76f155ced4ddcb4097134ff3c332f" ma:index="31" nillable="true" ma:taxonomy="true" ma:internalName="lcf76f155ced4ddcb4097134ff3c332f" ma:taxonomyFieldName="MediaServiceImageTags" ma:displayName="Image Tags" ma:readOnly="false" ma:fieldId="{5cf76f15-5ced-4ddc-b409-7134ff3c332f}" ma:taxonomyMulti="true" ma:sspId="98e39b9f-e49d-4856-a37c-03cf9060ff70" ma:termSetId="09814cd3-568e-fe90-9814-8d621ff8fb84" ma:anchorId="fba54fb3-c3e1-fe81-a776-ca4b69148c4d" ma:open="true" ma:isKeyword="false">
      <xsd:complexType>
        <xsd:sequence>
          <xsd:element ref="pc:Terms" minOccurs="0" maxOccurs="1"/>
        </xsd:sequence>
      </xsd:complexType>
    </xsd:element>
    <xsd:element name="MediaServiceSearchProperties" ma:index="33" nillable="true" ma:displayName="MediaServiceSearchProperties" ma:hidden="true" ma:internalName="MediaServiceSearchProperties" ma:readOnly="true">
      <xsd:simpleType>
        <xsd:restriction base="dms:Note"/>
      </xsd:simpleType>
    </xsd:element>
    <xsd:element name="MediaServiceObjectDetectorVersions" ma:index="34" nillable="true" ma:displayName="MediaServiceObjectDetectorVersions" ma:hidden="true" ma:indexed="true" ma:internalName="MediaServiceObjectDetectorVersions" ma:readOnly="true">
      <xsd:simpleType>
        <xsd:restriction base="dms:Text"/>
      </xsd:simpleType>
    </xsd:element>
    <xsd:element name="Discipline" ma:index="35" nillable="true" ma:displayName="Discipline" ma:format="Dropdown" ma:internalName="Discipline">
      <xsd:complexType>
        <xsd:complexContent>
          <xsd:extension base="dms:MultiChoiceFillIn">
            <xsd:sequence>
              <xsd:element name="Value" maxOccurs="unbounded" minOccurs="0" nillable="true">
                <xsd:simpleType>
                  <xsd:union memberTypes="dms:Text">
                    <xsd:simpleType>
                      <xsd:restriction base="dms:Choice">
                        <xsd:enumeration value="CE"/>
                        <xsd:enumeration value="ME"/>
                        <xsd:enumeration value="EE"/>
                      </xsd:restriction>
                    </xsd:simpleType>
                  </xsd:union>
                </xsd:simple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aeec3179-62db-417d-a8bd-224f9bcc02ca" elementFormDefault="qualified">
    <xsd:import namespace="http://schemas.microsoft.com/office/2006/documentManagement/types"/>
    <xsd:import namespace="http://schemas.microsoft.com/office/infopath/2007/PartnerControls"/>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element name="TaxCatchAll" ma:index="32" nillable="true" ma:displayName="Taxonomy Catch All Column" ma:hidden="true" ma:list="{42b9fbf2-cb8c-476e-80b3-5c7565a22008}" ma:internalName="TaxCatchAll" ma:showField="CatchAllData" ma:web="aeec3179-62db-417d-a8bd-224f9bcc02c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3"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AcademicYear xmlns="4875368b-44b2-4aba-bff5-6546d876b307" xsi:nil="true"/>
    <Department0 xmlns="4875368b-44b2-4aba-bff5-6546d876b307" xsi:nil="true"/>
    <Department_Academic xmlns="4875368b-44b2-4aba-bff5-6546d876b307" xsi:nil="true"/>
    <_ip_UnifiedCompliancePolicyProperties xmlns="http://schemas.microsoft.com/sharepoint/v3" xsi:nil="true"/>
    <Use xmlns="4875368b-44b2-4aba-bff5-6546d876b307" xsi:nil="true"/>
    <Notes xmlns="4875368b-44b2-4aba-bff5-6546d876b307" xsi:nil="true"/>
    <Affiliation xmlns="4875368b-44b2-4aba-bff5-6546d876b307">Student</Affiliation>
    <Department xmlns="4875368b-44b2-4aba-bff5-6546d876b307" xsi:nil="true"/>
    <lcf76f155ced4ddcb4097134ff3c332f xmlns="4875368b-44b2-4aba-bff5-6546d876b307">
      <Terms xmlns="http://schemas.microsoft.com/office/infopath/2007/PartnerControls"/>
    </lcf76f155ced4ddcb4097134ff3c332f>
    <TaxCatchAll xmlns="aeec3179-62db-417d-a8bd-224f9bcc02ca" xsi:nil="true"/>
    <Discipline xmlns="4875368b-44b2-4aba-bff5-6546d876b307"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0D7F0A7-B9DC-4416-8F78-2A7BE14F46FD}"/>
</file>

<file path=customXml/itemProps2.xml><?xml version="1.0" encoding="utf-8"?>
<ds:datastoreItem xmlns:ds="http://schemas.openxmlformats.org/officeDocument/2006/customXml" ds:itemID="{A4276C2A-13A9-4BEA-B749-327F08D1AB22}">
  <ds:schemaRefs>
    <ds:schemaRef ds:uri="http://schemas.microsoft.com/office/2006/metadata/properties"/>
    <ds:schemaRef ds:uri="http://schemas.microsoft.com/office/infopath/2007/PartnerControls"/>
    <ds:schemaRef ds:uri="http://schemas.microsoft.com/sharepoint/v3"/>
    <ds:schemaRef ds:uri="4875368b-44b2-4aba-bff5-6546d876b307"/>
  </ds:schemaRefs>
</ds:datastoreItem>
</file>

<file path=customXml/itemProps3.xml><?xml version="1.0" encoding="utf-8"?>
<ds:datastoreItem xmlns:ds="http://schemas.openxmlformats.org/officeDocument/2006/customXml" ds:itemID="{9AD070F5-6165-4AAA-9A81-DEB9EF5C28A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990</Words>
  <Application>Microsoft Office PowerPoint</Application>
  <PresentationFormat>On-screen Show (16:9)</PresentationFormat>
  <Paragraphs>134</Paragraphs>
  <Slides>19</Slides>
  <Notes>19</Notes>
  <HiddenSlides>0</HiddenSlides>
  <MMClips>0</MMClips>
  <ScaleCrop>false</ScaleCrop>
  <HeadingPairs>
    <vt:vector size="4" baseType="variant">
      <vt:variant>
        <vt:lpstr>Theme</vt:lpstr>
      </vt:variant>
      <vt:variant>
        <vt:i4>1</vt:i4>
      </vt:variant>
      <vt:variant>
        <vt:lpstr>Slide Titles</vt:lpstr>
      </vt:variant>
      <vt:variant>
        <vt:i4>19</vt:i4>
      </vt:variant>
    </vt:vector>
  </HeadingPairs>
  <TitlesOfParts>
    <vt:vector size="20" baseType="lpstr">
      <vt:lpstr>Simple Light</vt:lpstr>
      <vt:lpstr>PowerPoint Presentation</vt:lpstr>
      <vt:lpstr>Presenter Name</vt:lpstr>
      <vt:lpstr>Objective</vt:lpstr>
      <vt:lpstr>Parameters</vt:lpstr>
      <vt:lpstr>PowerPoint Presentation</vt:lpstr>
      <vt:lpstr>Research </vt:lpstr>
      <vt:lpstr>Planning</vt:lpstr>
      <vt:lpstr>Building</vt:lpstr>
      <vt:lpstr>PowerPoint Presentation</vt:lpstr>
      <vt:lpstr>What is Civil Engineering?</vt:lpstr>
      <vt:lpstr>Career Examples</vt:lpstr>
      <vt:lpstr>Structural Engineer</vt:lpstr>
      <vt:lpstr>Water Engineer</vt:lpstr>
      <vt:lpstr>Transportation Engineer</vt:lpstr>
      <vt:lpstr> Where A Civil Engineering Degree Can Take You</vt:lpstr>
      <vt:lpstr>Is Civil Engineering for you?</vt:lpstr>
      <vt:lpstr>Is Civil Engineering for you?</vt:lpstr>
      <vt:lpstr> How to get from here to there</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Victoria Nechodomu</cp:lastModifiedBy>
  <cp:revision>7</cp:revision>
  <dcterms:modified xsi:type="dcterms:W3CDTF">2022-02-23T22:25:52Z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0x010100E21CF2FAB5DBF44DA86302094257C49B</vt:lpwstr>
  </property>
</Properties>
</file>