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Lst>
  <p:sldSz cx="9144000" cy="5143500" type="screen16x9"/>
  <p:notesSz cx="6858000" cy="9144000"/>
  <p:embeddedFontLst>
    <p:embeddedFont>
      <p:font typeface="Roboto Condensed"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25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00cd6ad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00cd6ad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100cd6ad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100cd6a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5b4b8a6c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5b4b8a6c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b4b8a6cd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b4b8a6c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Binary code is any code that uses only two symbols to represent information.  Different types of binary code includes Braille, which uses raised and non raised bumps, and Morse code, which uses long and short signals to relay information.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type of binary code we are using for the bracelets is the type that computers and computerized devices such as calculators, printers, and microwaves use to send, receive, and store information.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Binary code for computers come in the form of 1s and 0s.  Computers convert the 1s and 0s into different letters, symbols, and instructions.  The 1s represent “on” and the 0s represent “off.”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Each set of binary code can only hold 8 bits, or binary digits.  This is why each of the letters are translated to 8 different 1s and 0s.  Each binary number is separated by one or more characters called a delimiter</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5b4b8a6c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5b4b8a6c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b4b8a6c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b4b8a6c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ASCII-American Standard Code for Information Interchange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b4b8a6cd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b4b8a6c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b4b8a6c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5b4b8a6c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5b4b8a6c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5b4b8a6c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42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solidFill>
            <a:srgbClr val="FFC425"/>
          </a:solidFill>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lt1"/>
              </a:solidFill>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2867325"/>
            <a:ext cx="8520600" cy="1563000"/>
          </a:xfrm>
          <a:prstGeom prst="rect">
            <a:avLst/>
          </a:prstGeom>
          <a:solidFill>
            <a:srgbClr val="FFC425"/>
          </a:solidFill>
        </p:spPr>
        <p:txBody>
          <a:bodyPr spcFirstLastPara="1" wrap="square" lIns="91425" tIns="91425" rIns="91425" bIns="91425" anchor="t" anchorCtr="0">
            <a:noAutofit/>
          </a:bodyPr>
          <a:lstStyle/>
          <a:p>
            <a:pPr marL="0" lvl="0" indent="0" algn="ctr" rtl="0">
              <a:spcBef>
                <a:spcPts val="0"/>
              </a:spcBef>
              <a:spcAft>
                <a:spcPts val="0"/>
              </a:spcAft>
              <a:buNone/>
            </a:pPr>
            <a:endParaRPr sz="1400">
              <a:solidFill>
                <a:schemeClr val="dk1"/>
              </a:solidFill>
            </a:endParaRPr>
          </a:p>
          <a:p>
            <a:pPr marL="0" lvl="0" indent="0" algn="ctr" rtl="0">
              <a:spcBef>
                <a:spcPts val="0"/>
              </a:spcBef>
              <a:spcAft>
                <a:spcPts val="0"/>
              </a:spcAft>
              <a:buNone/>
            </a:pPr>
            <a:r>
              <a:rPr lang="en" sz="1400">
                <a:solidFill>
                  <a:schemeClr val="dk1"/>
                </a:solidFill>
              </a:rPr>
              <a:t>Exploring Computer Science through</a:t>
            </a:r>
            <a:endParaRPr sz="1400">
              <a:solidFill>
                <a:schemeClr val="dk1"/>
              </a:solidFill>
            </a:endParaRPr>
          </a:p>
          <a:p>
            <a:pPr marL="0" lvl="0" indent="0" algn="ctr" rtl="0">
              <a:spcBef>
                <a:spcPts val="0"/>
              </a:spcBef>
              <a:spcAft>
                <a:spcPts val="0"/>
              </a:spcAft>
              <a:buNone/>
            </a:pPr>
            <a:r>
              <a:rPr lang="en" sz="3600">
                <a:solidFill>
                  <a:schemeClr val="dk1"/>
                </a:solidFill>
              </a:rPr>
              <a:t>Binary Code Bracelets</a:t>
            </a:r>
            <a:endParaRPr sz="36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01000010 01001001 01001110 01000001 01010010 01011001 01000011 01001111 01000100 01000101</a:t>
            </a:r>
            <a:endParaRPr sz="1400">
              <a:solidFill>
                <a:schemeClr val="dk1"/>
              </a:solidFill>
            </a:endParaRPr>
          </a:p>
        </p:txBody>
      </p:sp>
      <p:pic>
        <p:nvPicPr>
          <p:cNvPr id="56" name="Google Shape;56;p13"/>
          <p:cNvPicPr preferRelativeResize="0"/>
          <p:nvPr/>
        </p:nvPicPr>
        <p:blipFill>
          <a:blip r:embed="rId3">
            <a:alphaModFix/>
          </a:blip>
          <a:stretch>
            <a:fillRect/>
          </a:stretch>
        </p:blipFill>
        <p:spPr>
          <a:xfrm>
            <a:off x="0" y="136175"/>
            <a:ext cx="9144000" cy="2697951"/>
          </a:xfrm>
          <a:prstGeom prst="rect">
            <a:avLst/>
          </a:prstGeom>
          <a:noFill/>
          <a:ln>
            <a:noFill/>
          </a:ln>
        </p:spPr>
      </p:pic>
      <p:pic>
        <p:nvPicPr>
          <p:cNvPr id="57" name="Google Shape;57;p13"/>
          <p:cNvPicPr preferRelativeResize="0"/>
          <p:nvPr/>
        </p:nvPicPr>
        <p:blipFill>
          <a:blip r:embed="rId4">
            <a:alphaModFix/>
          </a:blip>
          <a:stretch>
            <a:fillRect/>
          </a:stretch>
        </p:blipFill>
        <p:spPr>
          <a:xfrm>
            <a:off x="3100025" y="4463525"/>
            <a:ext cx="2943952" cy="60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Instructions</a:t>
            </a:r>
            <a:endParaRPr sz="3600"/>
          </a:p>
        </p:txBody>
      </p:sp>
      <p:sp>
        <p:nvSpPr>
          <p:cNvPr id="114" name="Google Shape;114;p21"/>
          <p:cNvSpPr txBox="1">
            <a:spLocks noGrp="1"/>
          </p:cNvSpPr>
          <p:nvPr>
            <p:ph type="body" idx="1"/>
          </p:nvPr>
        </p:nvSpPr>
        <p:spPr>
          <a:xfrm>
            <a:off x="311700" y="957900"/>
            <a:ext cx="505543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400" u="sng"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b="1" u="sng" dirty="0">
                <a:solidFill>
                  <a:schemeClr val="dk1"/>
                </a:solidFill>
              </a:rPr>
              <a:t>Step 3</a:t>
            </a:r>
            <a:endParaRPr sz="1400" b="1" u="sng" dirty="0">
              <a:solidFill>
                <a:schemeClr val="dk1"/>
              </a:solidFill>
            </a:endParaRPr>
          </a:p>
          <a:p>
            <a:pPr marL="457200" lvl="0" indent="0" algn="l" rtl="0">
              <a:lnSpc>
                <a:spcPct val="115000"/>
              </a:lnSpc>
              <a:spcBef>
                <a:spcPts val="0"/>
              </a:spcBef>
              <a:spcAft>
                <a:spcPts val="0"/>
              </a:spcAft>
              <a:buNone/>
            </a:pPr>
            <a:r>
              <a:rPr lang="en" sz="1400" dirty="0">
                <a:solidFill>
                  <a:schemeClr val="dk1"/>
                </a:solidFill>
              </a:rPr>
              <a:t>Tie a knot at one end of your string.  Begin stringing the beads following the binary alphabet starting with the first letter.  Continue with each letter, making sure to put a separate colored bead between each letter.  If there are too many bits, you may convert your bracelet into a necklace.</a:t>
            </a:r>
            <a:endParaRPr sz="1400" dirty="0">
              <a:solidFill>
                <a:schemeClr val="dk1"/>
              </a:solidFill>
            </a:endParaRPr>
          </a:p>
          <a:p>
            <a:pPr marL="457200" lvl="0" indent="0" algn="l" rtl="0">
              <a:lnSpc>
                <a:spcPct val="115000"/>
              </a:lnSpc>
              <a:spcBef>
                <a:spcPts val="0"/>
              </a:spcBef>
              <a:spcAft>
                <a:spcPts val="0"/>
              </a:spcAft>
              <a:buNone/>
            </a:pPr>
            <a:endParaRPr sz="1400" u="sng"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b="1" u="sng" dirty="0">
                <a:solidFill>
                  <a:schemeClr val="dk1"/>
                </a:solidFill>
              </a:rPr>
              <a:t>Step 4</a:t>
            </a:r>
            <a:endParaRPr sz="1400" b="1" u="sng" dirty="0">
              <a:solidFill>
                <a:schemeClr val="dk1"/>
              </a:solidFill>
            </a:endParaRPr>
          </a:p>
          <a:p>
            <a:pPr marL="457200" lvl="0" indent="0" algn="l" rtl="0">
              <a:lnSpc>
                <a:spcPct val="115000"/>
              </a:lnSpc>
              <a:spcBef>
                <a:spcPts val="0"/>
              </a:spcBef>
              <a:spcAft>
                <a:spcPts val="0"/>
              </a:spcAft>
              <a:buNone/>
            </a:pPr>
            <a:r>
              <a:rPr lang="en" sz="1400" dirty="0">
                <a:solidFill>
                  <a:schemeClr val="dk1"/>
                </a:solidFill>
              </a:rPr>
              <a:t>When you have finished putting the beads on, tie both ends to make a loop.  You now have your binary bracelet or necklace!</a:t>
            </a:r>
            <a:endParaRPr sz="1400" dirty="0"/>
          </a:p>
        </p:txBody>
      </p:sp>
      <p:pic>
        <p:nvPicPr>
          <p:cNvPr id="6" name="Picture 5" descr="Binary Bracelets | My Baba">
            <a:extLst>
              <a:ext uri="{FF2B5EF4-FFF2-40B4-BE49-F238E27FC236}">
                <a16:creationId xmlns:a16="http://schemas.microsoft.com/office/drawing/2014/main" id="{DF915E24-FBF3-BB40-9540-7D0FC1A9B5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16988" y="1253821"/>
            <a:ext cx="3058478" cy="1815382"/>
          </a:xfrm>
          <a:prstGeom prst="rect">
            <a:avLst/>
          </a:prstGeom>
          <a:noFill/>
          <a:ln>
            <a:noFill/>
          </a:ln>
        </p:spPr>
      </p:pic>
    </p:spTree>
    <p:extLst>
      <p:ext uri="{BB962C8B-B14F-4D97-AF65-F5344CB8AC3E}">
        <p14:creationId xmlns:p14="http://schemas.microsoft.com/office/powerpoint/2010/main" val="117967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265500" y="189350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Discussion</a:t>
            </a:r>
            <a:endParaRPr dirty="0"/>
          </a:p>
        </p:txBody>
      </p:sp>
      <p:sp>
        <p:nvSpPr>
          <p:cNvPr id="122" name="Google Shape;12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000000"/>
              </a:buClr>
              <a:buSzPts val="1800"/>
              <a:buChar char="●"/>
            </a:pPr>
            <a:r>
              <a:rPr lang="en">
                <a:solidFill>
                  <a:srgbClr val="000000"/>
                </a:solidFill>
              </a:rPr>
              <a:t>What was the hardest part of this project? Why was it hard?</a:t>
            </a:r>
            <a:endParaRPr>
              <a:solidFill>
                <a:srgbClr val="000000"/>
              </a:solidFill>
            </a:endParaRPr>
          </a:p>
          <a:p>
            <a:pPr marL="457200" lvl="0" indent="0" algn="l" rtl="0">
              <a:lnSpc>
                <a:spcPct val="100000"/>
              </a:lnSpc>
              <a:spcBef>
                <a:spcPts val="1600"/>
              </a:spcBef>
              <a:spcAft>
                <a:spcPts val="0"/>
              </a:spcAft>
              <a:buNone/>
            </a:pPr>
            <a:endParaRPr>
              <a:solidFill>
                <a:srgbClr val="000000"/>
              </a:solidFill>
            </a:endParaRPr>
          </a:p>
          <a:p>
            <a:pPr marL="457200" lvl="0" indent="-342900" algn="l" rtl="0">
              <a:lnSpc>
                <a:spcPct val="100000"/>
              </a:lnSpc>
              <a:spcBef>
                <a:spcPts val="1600"/>
              </a:spcBef>
              <a:spcAft>
                <a:spcPts val="0"/>
              </a:spcAft>
              <a:buClr>
                <a:srgbClr val="000000"/>
              </a:buClr>
              <a:buSzPts val="1800"/>
              <a:buChar char="●"/>
            </a:pPr>
            <a:r>
              <a:rPr lang="en">
                <a:solidFill>
                  <a:srgbClr val="000000"/>
                </a:solidFill>
              </a:rPr>
              <a:t>Why do you think it is important that the bits are in the correct order?</a:t>
            </a:r>
            <a:endParaRPr>
              <a:solidFill>
                <a:srgbClr val="000000"/>
              </a:solidFill>
            </a:endParaRPr>
          </a:p>
          <a:p>
            <a:pPr marL="457200" lvl="0" indent="0" algn="l" rtl="0">
              <a:lnSpc>
                <a:spcPct val="100000"/>
              </a:lnSpc>
              <a:spcBef>
                <a:spcPts val="1600"/>
              </a:spcBef>
              <a:spcAft>
                <a:spcPts val="0"/>
              </a:spcAft>
              <a:buNone/>
            </a:pPr>
            <a:endParaRPr>
              <a:solidFill>
                <a:srgbClr val="000000"/>
              </a:solidFill>
            </a:endParaRPr>
          </a:p>
          <a:p>
            <a:pPr marL="457200" lvl="0" indent="-342900" algn="l" rtl="0">
              <a:lnSpc>
                <a:spcPct val="100000"/>
              </a:lnSpc>
              <a:spcBef>
                <a:spcPts val="1600"/>
              </a:spcBef>
              <a:spcAft>
                <a:spcPts val="0"/>
              </a:spcAft>
              <a:buClr>
                <a:srgbClr val="000000"/>
              </a:buClr>
              <a:buSzPts val="1800"/>
              <a:buChar char="●"/>
            </a:pPr>
            <a:r>
              <a:rPr lang="en">
                <a:solidFill>
                  <a:srgbClr val="000000"/>
                </a:solidFill>
              </a:rPr>
              <a:t>What other computerized devices use this type of binary code?</a:t>
            </a:r>
            <a:endParaRPr>
              <a:solidFill>
                <a:srgbClr val="000000"/>
              </a:solidFill>
            </a:endParaRPr>
          </a:p>
        </p:txBody>
      </p:sp>
      <p:pic>
        <p:nvPicPr>
          <p:cNvPr id="123" name="Google Shape;123;p22"/>
          <p:cNvPicPr preferRelativeResize="0"/>
          <p:nvPr/>
        </p:nvPicPr>
        <p:blipFill>
          <a:blip r:embed="rId3">
            <a:alphaModFix/>
          </a:blip>
          <a:stretch>
            <a:fillRect/>
          </a:stretch>
        </p:blipFill>
        <p:spPr>
          <a:xfrm>
            <a:off x="1337500" y="857951"/>
            <a:ext cx="1901200" cy="1713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565775" y="581050"/>
            <a:ext cx="7966500" cy="4006200"/>
          </a:xfrm>
          <a:prstGeom prst="rect">
            <a:avLst/>
          </a:prstGeom>
          <a:solidFill>
            <a:srgbClr val="00583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C425"/>
                </a:solidFill>
                <a:latin typeface="Roboto Condensed"/>
                <a:ea typeface="Roboto Condensed"/>
                <a:cs typeface="Roboto Condensed"/>
                <a:sym typeface="Roboto Condensed"/>
              </a:rPr>
              <a:t>Questions?</a:t>
            </a:r>
            <a:endParaRPr sz="6000" b="1">
              <a:solidFill>
                <a:srgbClr val="FFC425"/>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Presenter’s Name</a:t>
            </a:r>
            <a:endParaRPr dirty="0"/>
          </a:p>
        </p:txBody>
      </p:sp>
      <p:sp>
        <p:nvSpPr>
          <p:cNvPr id="63" name="Google Shape;63;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Title</a:t>
            </a:r>
            <a:endParaRPr/>
          </a:p>
        </p:txBody>
      </p:sp>
      <p:sp>
        <p:nvSpPr>
          <p:cNvPr id="64" name="Google Shape;64;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a:t>Short bio/</a:t>
            </a:r>
          </a:p>
          <a:p>
            <a:pPr marL="0" lvl="0" indent="0" algn="ctr" rtl="0">
              <a:spcBef>
                <a:spcPts val="0"/>
              </a:spcBef>
              <a:spcAft>
                <a:spcPts val="1600"/>
              </a:spcAft>
              <a:buNone/>
            </a:pPr>
            <a:r>
              <a:rPr lang="en" dirty="0"/>
              <a:t>Accomplishments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425"/>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What is Binary Code?</a:t>
            </a:r>
            <a:endParaRPr sz="3600"/>
          </a:p>
        </p:txBody>
      </p:sp>
      <p:sp>
        <p:nvSpPr>
          <p:cNvPr id="70" name="Google Shape;70;p15"/>
          <p:cNvSpPr txBox="1">
            <a:spLocks noGrp="1"/>
          </p:cNvSpPr>
          <p:nvPr>
            <p:ph type="body" idx="1"/>
          </p:nvPr>
        </p:nvSpPr>
        <p:spPr>
          <a:xfrm>
            <a:off x="311700" y="1152475"/>
            <a:ext cx="8520600" cy="364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Any code that uses only two symbols to represent information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Examples include Braille and Morse code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We will be using the type of binary code that computers and computerized devices use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This type of code comes in the form of 1s and 0s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Computers convert the 1s and 0s into different letters, symbols, and instructions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1s represent “on” and the 0s represent “off”</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Each set of binary code can only hold 8  binary digits, or “bits”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 binary digit is a digit’s location in the binary number, binary numbers cannot be rearranged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Each binary number is separated by one or more characters called a delimiter</a:t>
            </a:r>
            <a:endParaRPr>
              <a:solidFill>
                <a:srgbClr val="000000"/>
              </a:solidFill>
            </a:endParaRPr>
          </a:p>
        </p:txBody>
      </p:sp>
      <p:pic>
        <p:nvPicPr>
          <p:cNvPr id="71" name="Google Shape;71;p15"/>
          <p:cNvPicPr preferRelativeResize="0"/>
          <p:nvPr/>
        </p:nvPicPr>
        <p:blipFill>
          <a:blip r:embed="rId3">
            <a:alphaModFix/>
          </a:blip>
          <a:stretch>
            <a:fillRect/>
          </a:stretch>
        </p:blipFill>
        <p:spPr>
          <a:xfrm>
            <a:off x="124350" y="57400"/>
            <a:ext cx="2049975" cy="116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Important Definitions</a:t>
            </a:r>
            <a:endParaRPr sz="3600"/>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b="1">
                <a:solidFill>
                  <a:schemeClr val="dk1"/>
                </a:solidFill>
              </a:rPr>
              <a:t>Binary-</a:t>
            </a:r>
            <a:r>
              <a:rPr lang="en">
                <a:solidFill>
                  <a:schemeClr val="dk1"/>
                </a:solidFill>
              </a:rPr>
              <a:t> A notation that uses only two options for each selection.</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b="1">
                <a:solidFill>
                  <a:schemeClr val="dk1"/>
                </a:solidFill>
              </a:rPr>
              <a:t>Bit- </a:t>
            </a:r>
            <a:r>
              <a:rPr lang="en">
                <a:solidFill>
                  <a:schemeClr val="dk1"/>
                </a:solidFill>
              </a:rPr>
              <a:t>Short for “Binary Digit.”  It is one digit’s location in a binary number.</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b="1">
                <a:solidFill>
                  <a:schemeClr val="dk1"/>
                </a:solidFill>
              </a:rPr>
              <a:t>Code/Coding-</a:t>
            </a:r>
            <a:r>
              <a:rPr lang="en">
                <a:solidFill>
                  <a:schemeClr val="dk1"/>
                </a:solidFill>
              </a:rPr>
              <a:t> Transformation from one representation to another.</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b="1">
                <a:solidFill>
                  <a:schemeClr val="dk1"/>
                </a:solidFill>
              </a:rPr>
              <a:t>Decode- </a:t>
            </a:r>
            <a:r>
              <a:rPr lang="en">
                <a:solidFill>
                  <a:schemeClr val="dk1"/>
                </a:solidFill>
              </a:rPr>
              <a:t>Convert a coded message into something familiar.</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b="1">
                <a:solidFill>
                  <a:schemeClr val="dk1"/>
                </a:solidFill>
              </a:rPr>
              <a:t>Delimiter-</a:t>
            </a:r>
            <a:r>
              <a:rPr lang="en">
                <a:solidFill>
                  <a:schemeClr val="dk1"/>
                </a:solidFill>
              </a:rPr>
              <a:t> A delimiter is one or more characters that separates text strings.</a:t>
            </a:r>
            <a:endParaRPr>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b="1">
                <a:solidFill>
                  <a:schemeClr val="dk1"/>
                </a:solidFill>
              </a:rPr>
              <a:t>Encode-</a:t>
            </a:r>
            <a:r>
              <a:rPr lang="en">
                <a:solidFill>
                  <a:schemeClr val="dk1"/>
                </a:solidFill>
              </a:rPr>
              <a:t> Convert a familiar message into code.</a:t>
            </a:r>
            <a:endParaRPr>
              <a:solidFill>
                <a:schemeClr val="dk1"/>
              </a:solidFill>
            </a:endParaRPr>
          </a:p>
          <a:p>
            <a:pPr marL="0" lvl="0" indent="0" algn="l" rtl="0">
              <a:spcBef>
                <a:spcPts val="0"/>
              </a:spcBef>
              <a:spcAft>
                <a:spcPts val="1600"/>
              </a:spcAft>
              <a:buNone/>
            </a:pPr>
            <a:endParaRPr/>
          </a:p>
        </p:txBody>
      </p:sp>
      <p:pic>
        <p:nvPicPr>
          <p:cNvPr id="78" name="Google Shape;78;p16"/>
          <p:cNvPicPr preferRelativeResize="0"/>
          <p:nvPr/>
        </p:nvPicPr>
        <p:blipFill>
          <a:blip r:embed="rId3">
            <a:alphaModFix/>
          </a:blip>
          <a:stretch>
            <a:fillRect/>
          </a:stretch>
        </p:blipFill>
        <p:spPr>
          <a:xfrm>
            <a:off x="255779" y="109925"/>
            <a:ext cx="1847571" cy="1133000"/>
          </a:xfrm>
          <a:prstGeom prst="rect">
            <a:avLst/>
          </a:prstGeom>
          <a:noFill/>
          <a:ln>
            <a:noFill/>
          </a:ln>
        </p:spPr>
      </p:pic>
      <p:pic>
        <p:nvPicPr>
          <p:cNvPr id="79" name="Google Shape;79;p16"/>
          <p:cNvPicPr preferRelativeResize="0"/>
          <p:nvPr/>
        </p:nvPicPr>
        <p:blipFill>
          <a:blip r:embed="rId4">
            <a:alphaModFix/>
          </a:blip>
          <a:stretch>
            <a:fillRect/>
          </a:stretch>
        </p:blipFill>
        <p:spPr>
          <a:xfrm>
            <a:off x="6867575" y="109925"/>
            <a:ext cx="2219000" cy="120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Binary Alphabet</a:t>
            </a:r>
            <a:endParaRPr sz="3600"/>
          </a:p>
        </p:txBody>
      </p:sp>
      <p:sp>
        <p:nvSpPr>
          <p:cNvPr id="85" name="Google Shape;85;p17"/>
          <p:cNvSpPr txBox="1">
            <a:spLocks noGrp="1"/>
          </p:cNvSpPr>
          <p:nvPr>
            <p:ph type="body" idx="1"/>
          </p:nvPr>
        </p:nvSpPr>
        <p:spPr>
          <a:xfrm>
            <a:off x="311700" y="1152475"/>
            <a:ext cx="8520600" cy="3416400"/>
          </a:xfrm>
          <a:prstGeom prst="rect">
            <a:avLst/>
          </a:prstGeom>
          <a:solidFill>
            <a:srgbClr val="FFC425"/>
          </a:solidFill>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Char char="●"/>
            </a:pPr>
            <a:r>
              <a:rPr lang="en">
                <a:solidFill>
                  <a:srgbClr val="000000"/>
                </a:solidFill>
              </a:rPr>
              <a:t>We will be using the ASCII binary alphabet</a:t>
            </a:r>
            <a:endParaRPr>
              <a:solidFill>
                <a:srgbClr val="000000"/>
              </a:solidFill>
            </a:endParaRPr>
          </a:p>
          <a:p>
            <a:pPr marL="457200" lvl="0" indent="-342900" algn="l" rtl="0">
              <a:lnSpc>
                <a:spcPct val="200000"/>
              </a:lnSpc>
              <a:spcBef>
                <a:spcPts val="0"/>
              </a:spcBef>
              <a:spcAft>
                <a:spcPts val="0"/>
              </a:spcAft>
              <a:buClr>
                <a:srgbClr val="000000"/>
              </a:buClr>
              <a:buSzPts val="1800"/>
              <a:buChar char="●"/>
            </a:pPr>
            <a:r>
              <a:rPr lang="en">
                <a:solidFill>
                  <a:srgbClr val="000000"/>
                </a:solidFill>
              </a:rPr>
              <a:t>The form we are using uses boxes instead of 1s and 0s</a:t>
            </a:r>
            <a:endParaRPr>
              <a:solidFill>
                <a:srgbClr val="000000"/>
              </a:solidFill>
            </a:endParaRPr>
          </a:p>
          <a:p>
            <a:pPr marL="457200" lvl="0" indent="-342900" algn="l" rtl="0">
              <a:lnSpc>
                <a:spcPct val="200000"/>
              </a:lnSpc>
              <a:spcBef>
                <a:spcPts val="0"/>
              </a:spcBef>
              <a:spcAft>
                <a:spcPts val="0"/>
              </a:spcAft>
              <a:buClr>
                <a:srgbClr val="000000"/>
              </a:buClr>
              <a:buSzPts val="1800"/>
              <a:buChar char="●"/>
            </a:pPr>
            <a:r>
              <a:rPr lang="en">
                <a:solidFill>
                  <a:srgbClr val="000000"/>
                </a:solidFill>
              </a:rPr>
              <a:t>The black boxes represent 0s and the white boxes represent 1s</a:t>
            </a:r>
            <a:endParaRPr>
              <a:solidFill>
                <a:srgbClr val="000000"/>
              </a:solidFill>
            </a:endParaRPr>
          </a:p>
          <a:p>
            <a:pPr marL="457200" lvl="0" indent="-342900" algn="l" rtl="0">
              <a:lnSpc>
                <a:spcPct val="200000"/>
              </a:lnSpc>
              <a:spcBef>
                <a:spcPts val="0"/>
              </a:spcBef>
              <a:spcAft>
                <a:spcPts val="0"/>
              </a:spcAft>
              <a:buClr>
                <a:srgbClr val="000000"/>
              </a:buClr>
              <a:buSzPts val="1800"/>
              <a:buChar char="●"/>
            </a:pPr>
            <a:r>
              <a:rPr lang="en">
                <a:solidFill>
                  <a:srgbClr val="000000"/>
                </a:solidFill>
              </a:rPr>
              <a:t>For example, the letter A would be translated to 01000001</a:t>
            </a:r>
            <a:endParaRPr>
              <a:solidFill>
                <a:srgbClr val="000000"/>
              </a:solidFill>
            </a:endParaRPr>
          </a:p>
          <a:p>
            <a:pPr marL="457200" lvl="0" indent="-342900" algn="l" rtl="0">
              <a:lnSpc>
                <a:spcPct val="200000"/>
              </a:lnSpc>
              <a:spcBef>
                <a:spcPts val="0"/>
              </a:spcBef>
              <a:spcAft>
                <a:spcPts val="0"/>
              </a:spcAft>
              <a:buClr>
                <a:srgbClr val="000000"/>
              </a:buClr>
              <a:buSzPts val="1800"/>
              <a:buChar char="●"/>
            </a:pPr>
            <a:r>
              <a:rPr lang="en">
                <a:solidFill>
                  <a:srgbClr val="000000"/>
                </a:solidFill>
              </a:rPr>
              <a:t>Using this form is easier for the project </a:t>
            </a:r>
            <a:endParaRPr>
              <a:solidFill>
                <a:srgbClr val="000000"/>
              </a:solidFill>
            </a:endParaRPr>
          </a:p>
        </p:txBody>
      </p:sp>
      <p:pic>
        <p:nvPicPr>
          <p:cNvPr id="86" name="Google Shape;86;p17"/>
          <p:cNvPicPr preferRelativeResize="0"/>
          <p:nvPr/>
        </p:nvPicPr>
        <p:blipFill>
          <a:blip r:embed="rId3">
            <a:alphaModFix/>
          </a:blip>
          <a:stretch>
            <a:fillRect/>
          </a:stretch>
        </p:blipFill>
        <p:spPr>
          <a:xfrm>
            <a:off x="6585225" y="130125"/>
            <a:ext cx="2349752" cy="1766774"/>
          </a:xfrm>
          <a:prstGeom prst="rect">
            <a:avLst/>
          </a:prstGeom>
          <a:noFill/>
          <a:ln>
            <a:noFill/>
          </a:ln>
        </p:spPr>
      </p:pic>
      <p:pic>
        <p:nvPicPr>
          <p:cNvPr id="87" name="Google Shape;87;p17"/>
          <p:cNvPicPr preferRelativeResize="0"/>
          <p:nvPr/>
        </p:nvPicPr>
        <p:blipFill>
          <a:blip r:embed="rId4">
            <a:alphaModFix/>
          </a:blip>
          <a:stretch>
            <a:fillRect/>
          </a:stretch>
        </p:blipFill>
        <p:spPr>
          <a:xfrm>
            <a:off x="6818700" y="2671775"/>
            <a:ext cx="2247074" cy="226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Binary Bracelets</a:t>
            </a:r>
            <a:endParaRPr/>
          </a:p>
        </p:txBody>
      </p:sp>
      <p:sp>
        <p:nvSpPr>
          <p:cNvPr id="93" name="Google Shape;93;p1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000000"/>
                </a:solidFill>
              </a:rPr>
              <a:t>Objective: </a:t>
            </a:r>
            <a:r>
              <a:rPr lang="en">
                <a:solidFill>
                  <a:schemeClr val="dk1"/>
                </a:solidFill>
                <a:latin typeface="Times New Roman"/>
                <a:ea typeface="Times New Roman"/>
                <a:cs typeface="Times New Roman"/>
                <a:sym typeface="Times New Roman"/>
              </a:rPr>
              <a:t>Your challenge is to create a bracelet by converting the English alphabet to binary code.  You can then take your own binary code sheet home and create secret messages!</a:t>
            </a:r>
            <a:endParaRPr>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endParaRPr>
              <a:solidFill>
                <a:srgbClr val="000000"/>
              </a:solidFill>
            </a:endParaRPr>
          </a:p>
        </p:txBody>
      </p:sp>
      <p:pic>
        <p:nvPicPr>
          <p:cNvPr id="94" name="Google Shape;94;p18"/>
          <p:cNvPicPr preferRelativeResize="0"/>
          <p:nvPr/>
        </p:nvPicPr>
        <p:blipFill>
          <a:blip r:embed="rId3">
            <a:alphaModFix/>
          </a:blip>
          <a:stretch>
            <a:fillRect/>
          </a:stretch>
        </p:blipFill>
        <p:spPr>
          <a:xfrm>
            <a:off x="930475" y="2772225"/>
            <a:ext cx="2893000" cy="212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You may only choose 3 different colored beads</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Make sure to put a delimiter between each letter</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You must check that your code is correct with an instructor before beginning your bracelet</a:t>
            </a:r>
            <a:endParaRPr>
              <a:solidFill>
                <a:srgbClr val="000000"/>
              </a:solidFill>
              <a:latin typeface="Times New Roman"/>
              <a:ea typeface="Times New Roman"/>
              <a:cs typeface="Times New Roman"/>
              <a:sym typeface="Times New Roman"/>
            </a:endParaRPr>
          </a:p>
          <a:p>
            <a:pPr marL="457200" lvl="0" indent="0" algn="l" rtl="0">
              <a:spcBef>
                <a:spcPts val="1600"/>
              </a:spcBef>
              <a:spcAft>
                <a:spcPts val="1600"/>
              </a:spcAft>
              <a:buNone/>
            </a:pPr>
            <a:endParaRPr>
              <a:solidFill>
                <a:srgbClr val="000000"/>
              </a:solidFill>
              <a:latin typeface="Times New Roman"/>
              <a:ea typeface="Times New Roman"/>
              <a:cs typeface="Times New Roman"/>
              <a:sym typeface="Times New Roman"/>
            </a:endParaRPr>
          </a:p>
        </p:txBody>
      </p:sp>
      <p:pic>
        <p:nvPicPr>
          <p:cNvPr id="101" name="Google Shape;101;p19"/>
          <p:cNvPicPr preferRelativeResize="0"/>
          <p:nvPr/>
        </p:nvPicPr>
        <p:blipFill>
          <a:blip r:embed="rId3">
            <a:alphaModFix/>
          </a:blip>
          <a:stretch>
            <a:fillRect/>
          </a:stretch>
        </p:blipFill>
        <p:spPr>
          <a:xfrm>
            <a:off x="654124" y="1478664"/>
            <a:ext cx="3252050" cy="151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90953" y="176692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Times New Roman"/>
                <a:ea typeface="Times New Roman"/>
                <a:cs typeface="Times New Roman"/>
                <a:sym typeface="Times New Roman"/>
              </a:rPr>
              <a:t>Materials</a:t>
            </a:r>
            <a:endParaRPr sz="3600">
              <a:latin typeface="Times New Roman"/>
              <a:ea typeface="Times New Roman"/>
              <a:cs typeface="Times New Roman"/>
              <a:sym typeface="Times New Roman"/>
            </a:endParaRPr>
          </a:p>
        </p:txBody>
      </p:sp>
      <p:sp>
        <p:nvSpPr>
          <p:cNvPr id="107" name="Google Shape;107;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You will need:</a:t>
            </a:r>
            <a:endParaRPr>
              <a:solidFill>
                <a:srgbClr val="000000"/>
              </a:solidFill>
              <a:latin typeface="Times New Roman"/>
              <a:ea typeface="Times New Roman"/>
              <a:cs typeface="Times New Roman"/>
              <a:sym typeface="Times New Roman"/>
            </a:endParaRPr>
          </a:p>
          <a:p>
            <a:pPr marL="457200" lvl="0" indent="-342900" algn="l" rtl="0">
              <a:spcBef>
                <a:spcPts val="16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Paper</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Pencil</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1 piece of string</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3 different colors of beads (You may only choose 3! Otherwise the project will not work)</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Binary code sheet</a:t>
            </a:r>
            <a:endParaRPr>
              <a:solidFill>
                <a:srgbClr val="000000"/>
              </a:solidFill>
              <a:latin typeface="Times New Roman"/>
              <a:ea typeface="Times New Roman"/>
              <a:cs typeface="Times New Roman"/>
              <a:sym typeface="Times New Roman"/>
            </a:endParaRPr>
          </a:p>
        </p:txBody>
      </p:sp>
      <p:pic>
        <p:nvPicPr>
          <p:cNvPr id="108" name="Google Shape;108;p20"/>
          <p:cNvPicPr preferRelativeResize="0"/>
          <p:nvPr/>
        </p:nvPicPr>
        <p:blipFill>
          <a:blip r:embed="rId3">
            <a:alphaModFix/>
          </a:blip>
          <a:stretch>
            <a:fillRect/>
          </a:stretch>
        </p:blipFill>
        <p:spPr>
          <a:xfrm>
            <a:off x="952627" y="698325"/>
            <a:ext cx="2524125" cy="180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Instructions</a:t>
            </a:r>
            <a:endParaRPr sz="3600"/>
          </a:p>
        </p:txBody>
      </p:sp>
      <p:sp>
        <p:nvSpPr>
          <p:cNvPr id="114" name="Google Shape;114;p21"/>
          <p:cNvSpPr txBox="1">
            <a:spLocks noGrp="1"/>
          </p:cNvSpPr>
          <p:nvPr>
            <p:ph type="body" idx="1"/>
          </p:nvPr>
        </p:nvSpPr>
        <p:spPr>
          <a:xfrm>
            <a:off x="311699" y="1196439"/>
            <a:ext cx="5462547"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b="1" u="sng" dirty="0">
                <a:solidFill>
                  <a:schemeClr val="dk1"/>
                </a:solidFill>
              </a:rPr>
              <a:t>Step 1</a:t>
            </a:r>
            <a:endParaRPr sz="1400" b="1" u="sng" dirty="0">
              <a:solidFill>
                <a:schemeClr val="dk1"/>
              </a:solidFill>
            </a:endParaRPr>
          </a:p>
          <a:p>
            <a:pPr marL="457200" lvl="0" indent="0" algn="l" rtl="0">
              <a:lnSpc>
                <a:spcPct val="115000"/>
              </a:lnSpc>
              <a:spcBef>
                <a:spcPts val="0"/>
              </a:spcBef>
              <a:spcAft>
                <a:spcPts val="0"/>
              </a:spcAft>
              <a:buNone/>
            </a:pPr>
            <a:r>
              <a:rPr lang="en" sz="1400" dirty="0">
                <a:solidFill>
                  <a:schemeClr val="dk1"/>
                </a:solidFill>
              </a:rPr>
              <a:t>Write out your name on a piece of paper.  Use the Binary alphabet sheet to translate the letters in your name into the binary alphabet.  Create a key to remember which colored beads you will use.</a:t>
            </a:r>
          </a:p>
          <a:p>
            <a:pPr lvl="0" indent="-317500">
              <a:buClr>
                <a:schemeClr val="dk1"/>
              </a:buClr>
              <a:buSzPts val="1400"/>
            </a:pPr>
            <a:endParaRPr lang="en-US" sz="1400" b="1" u="sng" dirty="0">
              <a:solidFill>
                <a:schemeClr val="dk1"/>
              </a:solidFill>
            </a:endParaRPr>
          </a:p>
          <a:p>
            <a:pPr lvl="0" indent="-317500">
              <a:buClr>
                <a:schemeClr val="dk1"/>
              </a:buClr>
              <a:buSzPts val="1400"/>
            </a:pPr>
            <a:r>
              <a:rPr lang="en-US" sz="1400" b="1" u="sng" dirty="0">
                <a:solidFill>
                  <a:schemeClr val="dk1"/>
                </a:solidFill>
              </a:rPr>
              <a:t>Step 2</a:t>
            </a:r>
          </a:p>
          <a:p>
            <a:pPr lvl="0" indent="0">
              <a:buNone/>
            </a:pPr>
            <a:r>
              <a:rPr lang="en-US" sz="1400" dirty="0">
                <a:solidFill>
                  <a:schemeClr val="dk1"/>
                </a:solidFill>
              </a:rPr>
              <a:t>Choose three different colors.  Choose one color for the white boxes, one color for the black boxes, and one color to separate the letters (delimiter). </a:t>
            </a:r>
          </a:p>
        </p:txBody>
      </p:sp>
      <p:pic>
        <p:nvPicPr>
          <p:cNvPr id="115" name="Google Shape;115;p21"/>
          <p:cNvPicPr preferRelativeResize="0"/>
          <p:nvPr/>
        </p:nvPicPr>
        <p:blipFill>
          <a:blip r:embed="rId3">
            <a:alphaModFix/>
          </a:blip>
          <a:stretch>
            <a:fillRect/>
          </a:stretch>
        </p:blipFill>
        <p:spPr>
          <a:xfrm>
            <a:off x="6122505" y="2703648"/>
            <a:ext cx="2361537" cy="2002983"/>
          </a:xfrm>
          <a:prstGeom prst="rect">
            <a:avLst/>
          </a:prstGeom>
          <a:noFill/>
          <a:ln>
            <a:noFill/>
          </a:ln>
        </p:spPr>
      </p:pic>
      <p:pic>
        <p:nvPicPr>
          <p:cNvPr id="6" name="Google Shape;116;p21">
            <a:extLst>
              <a:ext uri="{FF2B5EF4-FFF2-40B4-BE49-F238E27FC236}">
                <a16:creationId xmlns:a16="http://schemas.microsoft.com/office/drawing/2014/main" id="{56FF8E98-C78A-5C4E-8CCD-0F5D02433169}"/>
              </a:ext>
            </a:extLst>
          </p:cNvPr>
          <p:cNvPicPr preferRelativeResize="0"/>
          <p:nvPr/>
        </p:nvPicPr>
        <p:blipFill>
          <a:blip r:embed="rId4">
            <a:alphaModFix/>
          </a:blip>
          <a:stretch>
            <a:fillRect/>
          </a:stretch>
        </p:blipFill>
        <p:spPr>
          <a:xfrm>
            <a:off x="6122505" y="1017725"/>
            <a:ext cx="2361537" cy="1554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CF2FAB5DBF44DA86302094257C49B" ma:contentTypeVersion="31" ma:contentTypeDescription="Create a new document." ma:contentTypeScope="" ma:versionID="ad225eee8d151241e850172758f237a7">
  <xsd:schema xmlns:xsd="http://www.w3.org/2001/XMLSchema" xmlns:xs="http://www.w3.org/2001/XMLSchema" xmlns:p="http://schemas.microsoft.com/office/2006/metadata/properties" xmlns:ns1="http://schemas.microsoft.com/sharepoint/v3" xmlns:ns2="4875368b-44b2-4aba-bff5-6546d876b307" xmlns:ns3="aeec3179-62db-417d-a8bd-224f9bcc02ca" targetNamespace="http://schemas.microsoft.com/office/2006/metadata/properties" ma:root="true" ma:fieldsID="43022a5611ad955fd1b6686fef05f78e" ns1:_="" ns2:_="" ns3:_="">
    <xsd:import namespace="http://schemas.microsoft.com/sharepoint/v3"/>
    <xsd:import namespace="4875368b-44b2-4aba-bff5-6546d876b307"/>
    <xsd:import namespace="aeec3179-62db-417d-a8bd-224f9bcc02ca"/>
    <xsd:element name="properties">
      <xsd:complexType>
        <xsd:sequence>
          <xsd:element name="documentManagement">
            <xsd:complexType>
              <xsd:all>
                <xsd:element ref="ns1:_ip_UnifiedCompliancePolicyProperties" minOccurs="0"/>
                <xsd:element ref="ns2:Notes" minOccurs="0"/>
                <xsd:element ref="ns2:Department" minOccurs="0"/>
                <xsd:element ref="ns2:Affiliation" minOccurs="0"/>
                <xsd:element ref="ns2:Department_Academic" minOccurs="0"/>
                <xsd:element ref="ns2:MediaServiceMetadata" minOccurs="0"/>
                <xsd:element ref="ns2:MediaServiceFastMetadata" minOccurs="0"/>
                <xsd:element ref="ns1:_ip_UnifiedCompliancePolicyUIActio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AcademicYear" minOccurs="0"/>
                <xsd:element ref="ns2:Department0" minOccurs="0"/>
                <xsd:element ref="ns2:Us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iscip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5368b-44b2-4aba-bff5-6546d876b307"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xsd:simpleType>
        <xsd:restriction base="dms:Text">
          <xsd:maxLength value="255"/>
        </xsd:restriction>
      </xsd:simpleType>
    </xsd:element>
    <xsd:element name="Department" ma:index="4" nillable="true" ma:displayName="Program" ma:format="Dropdown" ma:indexed="true" ma:internalName="Department">
      <xsd:simpleType>
        <xsd:restriction base="dms:Choice">
          <xsd:enumeration value="CE-BS"/>
          <xsd:enumeration value="CSE-BS"/>
          <xsd:enumeration value="EE-BS"/>
          <xsd:enumeration value="GEO-AAS"/>
          <xsd:enumeration value="ME-BS"/>
          <xsd:enumeration value="CS-BA"/>
          <xsd:enumeration value="CS-BS"/>
          <xsd:enumeration value="GEO-BS (Developer)"/>
          <xsd:enumeration value="GEO-BS (GIS)"/>
          <xsd:enumeration value="GEO-BS (Surveying)"/>
          <xsd:enumeration value="GEO-MINOR (GIS)"/>
        </xsd:restriction>
      </xsd:simpleType>
    </xsd:element>
    <xsd:element name="Affiliation" ma:index="5" nillable="true" ma:displayName="Affiliation" ma:default="Student" ma:format="Dropdown" ma:internalName="Affiliation">
      <xsd:simpleType>
        <xsd:restriction base="dms:Choice">
          <xsd:enumeration value="Faculty"/>
          <xsd:enumeration value="Student"/>
          <xsd:enumeration value="Staff"/>
          <xsd:enumeration value="Community"/>
        </xsd:restriction>
      </xsd:simpleType>
    </xsd:element>
    <xsd:element name="Department_Academic" ma:index="6" nillable="true" ma:displayName="Department (Academic)" ma:format="Dropdown" ma:internalName="Department_Academic">
      <xsd:complexType>
        <xsd:complexContent>
          <xsd:extension base="dms:MultiChoice">
            <xsd:sequence>
              <xsd:element name="Value" maxOccurs="unbounded" minOccurs="0" nillable="true">
                <xsd:simpleType>
                  <xsd:restriction base="dms:Choice">
                    <xsd:enumeration value="CE"/>
                    <xsd:enumeration value="CSCE"/>
                    <xsd:enumeration value="EE"/>
                    <xsd:enumeration value="GEO"/>
                    <xsd:enumeration value="ME"/>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AcademicYear" ma:index="26" nillable="true" ma:displayName="Academic Year" ma:format="Dropdown" ma:internalName="AcademicYear">
      <xsd:simpleType>
        <xsd:restriction base="dms:Choice">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restriction>
      </xsd:simpleType>
    </xsd:element>
    <xsd:element name="Department0" ma:index="27" nillable="true" ma:displayName="Department" ma:format="Dropdown" ma:internalName="Department0">
      <xsd:simpleType>
        <xsd:restriction base="dms:Choice">
          <xsd:enumeration value="CE"/>
          <xsd:enumeration value="CSE"/>
          <xsd:enumeration value="EE"/>
          <xsd:enumeration value="GEO"/>
          <xsd:enumeration value="ME"/>
          <xsd:enumeration value="CoEng"/>
          <xsd:enumeration value="PM"/>
          <xsd:enumeration value="UAA"/>
          <xsd:enumeration value="N/A"/>
        </xsd:restriction>
      </xsd:simpleType>
    </xsd:element>
    <xsd:element name="Use" ma:index="28" nillable="true" ma:displayName="Use" ma:format="Dropdown" ma:internalName="Use">
      <xsd:simpleType>
        <xsd:restriction base="dms:Choice">
          <xsd:enumeration value="ProDev Seminar"/>
          <xsd:enumeration value="Student Spotlight"/>
          <xsd:enumeration value="FRC Robotics"/>
          <xsd:enumeration value="SEA"/>
          <xsd:enumeration value="Graduation Celebration"/>
          <xsd:enumeration value="Web/Social Media"/>
          <xsd:enumeration value="Video"/>
          <xsd:enumeration value="STEM Talks"/>
          <xsd:enumeration value="General Use"/>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8e39b9f-e49d-4856-a37c-03cf9060ff70"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Discipline" ma:index="35" nillable="true" ma:displayName="Discipline" ma:format="Dropdown" ma:internalName="Discipline">
      <xsd:complexType>
        <xsd:complexContent>
          <xsd:extension base="dms:MultiChoiceFillIn">
            <xsd:sequence>
              <xsd:element name="Value" maxOccurs="unbounded" minOccurs="0" nillable="true">
                <xsd:simpleType>
                  <xsd:union memberTypes="dms:Text">
                    <xsd:simpleType>
                      <xsd:restriction base="dms:Choice">
                        <xsd:enumeration value="CE"/>
                        <xsd:enumeration value="ME"/>
                        <xsd:enumeration value="E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ec3179-62db-417d-a8bd-224f9bcc02c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42b9fbf2-cb8c-476e-80b3-5c7565a22008}" ma:internalName="TaxCatchAll" ma:showField="CatchAllData" ma:web="aeec3179-62db-417d-a8bd-224f9bcc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cademicYear xmlns="4875368b-44b2-4aba-bff5-6546d876b307" xsi:nil="true"/>
    <Department0 xmlns="4875368b-44b2-4aba-bff5-6546d876b307" xsi:nil="true"/>
    <Department_Academic xmlns="4875368b-44b2-4aba-bff5-6546d876b307" xsi:nil="true"/>
    <_ip_UnifiedCompliancePolicyProperties xmlns="http://schemas.microsoft.com/sharepoint/v3" xsi:nil="true"/>
    <Use xmlns="4875368b-44b2-4aba-bff5-6546d876b307" xsi:nil="true"/>
    <Notes xmlns="4875368b-44b2-4aba-bff5-6546d876b307" xsi:nil="true"/>
    <Affiliation xmlns="4875368b-44b2-4aba-bff5-6546d876b307">Student</Affiliation>
    <Department xmlns="4875368b-44b2-4aba-bff5-6546d876b307" xsi:nil="true"/>
    <lcf76f155ced4ddcb4097134ff3c332f xmlns="4875368b-44b2-4aba-bff5-6546d876b307">
      <Terms xmlns="http://schemas.microsoft.com/office/infopath/2007/PartnerControls"/>
    </lcf76f155ced4ddcb4097134ff3c332f>
    <TaxCatchAll xmlns="aeec3179-62db-417d-a8bd-224f9bcc02ca" xsi:nil="true"/>
    <Discipline xmlns="4875368b-44b2-4aba-bff5-6546d876b307" xsi:nil="true"/>
  </documentManagement>
</p:properties>
</file>

<file path=customXml/itemProps1.xml><?xml version="1.0" encoding="utf-8"?>
<ds:datastoreItem xmlns:ds="http://schemas.openxmlformats.org/officeDocument/2006/customXml" ds:itemID="{FF257D49-21AC-4F22-8021-46263223BFF5}"/>
</file>

<file path=customXml/itemProps2.xml><?xml version="1.0" encoding="utf-8"?>
<ds:datastoreItem xmlns:ds="http://schemas.openxmlformats.org/officeDocument/2006/customXml" ds:itemID="{40B40ED1-D5C8-40E6-A331-80D584E6CA4C}"/>
</file>

<file path=customXml/itemProps3.xml><?xml version="1.0" encoding="utf-8"?>
<ds:datastoreItem xmlns:ds="http://schemas.openxmlformats.org/officeDocument/2006/customXml" ds:itemID="{FDA9E49C-2B6E-42FD-9592-ABC64097EABD}"/>
</file>

<file path=docProps/app.xml><?xml version="1.0" encoding="utf-8"?>
<Properties xmlns="http://schemas.openxmlformats.org/officeDocument/2006/extended-properties" xmlns:vt="http://schemas.openxmlformats.org/officeDocument/2006/docPropsVTypes">
  <TotalTime>0</TotalTime>
  <Words>746</Words>
  <Application>Microsoft Macintosh PowerPoint</Application>
  <PresentationFormat>On-screen Show (16:9)</PresentationFormat>
  <Paragraphs>68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Roboto Condensed</vt:lpstr>
      <vt:lpstr>Arial</vt:lpstr>
      <vt:lpstr>Times New Roman</vt:lpstr>
      <vt:lpstr>Simple Light</vt:lpstr>
      <vt:lpstr>PowerPoint Presentation</vt:lpstr>
      <vt:lpstr>Presenter’s Name</vt:lpstr>
      <vt:lpstr>What is Binary Code?</vt:lpstr>
      <vt:lpstr>Important Definitions</vt:lpstr>
      <vt:lpstr>Binary Alphabet</vt:lpstr>
      <vt:lpstr>Binary Bracelets</vt:lpstr>
      <vt:lpstr>PowerPoint Presentation</vt:lpstr>
      <vt:lpstr>Materials</vt:lpstr>
      <vt:lpstr>Instructions</vt:lpstr>
      <vt:lpstr>Instructions</vt:lpstr>
      <vt:lpstr>Discussion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Nechodomu</cp:lastModifiedBy>
  <cp:revision>1</cp:revision>
  <dcterms:modified xsi:type="dcterms:W3CDTF">2021-05-10T21:35:57Z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0x010100E21CF2FAB5DBF44DA86302094257C49B</vt:lpwstr>
  </property>
</Properties>
</file>