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21128038" cy="3210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5" autoAdjust="0"/>
    <p:restoredTop sz="94660"/>
  </p:normalViewPr>
  <p:slideViewPr>
    <p:cSldViewPr snapToGrid="0">
      <p:cViewPr varScale="1">
        <p:scale>
          <a:sx n="21" d="100"/>
          <a:sy n="21" d="100"/>
        </p:scale>
        <p:origin x="13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182215-F3AE-4618-A9FC-FDC8A444DF58}"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386598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182215-F3AE-4618-A9FC-FDC8A444DF58}"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15738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182215-F3AE-4618-A9FC-FDC8A444DF58}"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79148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182215-F3AE-4618-A9FC-FDC8A444DF58}"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864326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182215-F3AE-4618-A9FC-FDC8A444DF58}"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322618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182215-F3AE-4618-A9FC-FDC8A444DF58}"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03458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182215-F3AE-4618-A9FC-FDC8A444DF58}"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68266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182215-F3AE-4618-A9FC-FDC8A444DF58}"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35070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82215-F3AE-4618-A9FC-FDC8A444DF58}"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14436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Edit Master text styles</a:t>
            </a:r>
          </a:p>
        </p:txBody>
      </p:sp>
      <p:sp>
        <p:nvSpPr>
          <p:cNvPr id="5" name="Date Placeholder 4"/>
          <p:cNvSpPr>
            <a:spLocks noGrp="1"/>
          </p:cNvSpPr>
          <p:nvPr>
            <p:ph type="dt" sz="half" idx="10"/>
          </p:nvPr>
        </p:nvSpPr>
        <p:spPr/>
        <p:txBody>
          <a:bodyPr/>
          <a:lstStyle/>
          <a:p>
            <a:fld id="{D5182215-F3AE-4618-A9FC-FDC8A444DF58}"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52406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Edit Master text styles</a:t>
            </a:r>
          </a:p>
        </p:txBody>
      </p:sp>
      <p:sp>
        <p:nvSpPr>
          <p:cNvPr id="5" name="Date Placeholder 4"/>
          <p:cNvSpPr>
            <a:spLocks noGrp="1"/>
          </p:cNvSpPr>
          <p:nvPr>
            <p:ph type="dt" sz="half" idx="10"/>
          </p:nvPr>
        </p:nvSpPr>
        <p:spPr/>
        <p:txBody>
          <a:bodyPr/>
          <a:lstStyle/>
          <a:p>
            <a:fld id="{D5182215-F3AE-4618-A9FC-FDC8A444DF58}"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277195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D5182215-F3AE-4618-A9FC-FDC8A444DF58}" type="datetimeFigureOut">
              <a:rPr lang="en-US" smtClean="0"/>
              <a:t>4/25/2019</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CBDA5520-0807-416D-811B-A6FBFB8ED63E}" type="slidenum">
              <a:rPr lang="en-US" smtClean="0"/>
              <a:t>‹#›</a:t>
            </a:fld>
            <a:endParaRPr lang="en-US"/>
          </a:p>
        </p:txBody>
      </p:sp>
    </p:spTree>
    <p:extLst>
      <p:ext uri="{BB962C8B-B14F-4D97-AF65-F5344CB8AC3E}">
        <p14:creationId xmlns:p14="http://schemas.microsoft.com/office/powerpoint/2010/main" val="329294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fif"/><Relationship Id="rId4" Type="http://schemas.openxmlformats.org/officeDocument/2006/relationships/image" Target="../media/image3.jpeg"/><Relationship Id="rId9" Type="http://schemas.openxmlformats.org/officeDocument/2006/relationships/image" Target="../media/image8.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30941"/>
            <a:ext cx="43891200" cy="329184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6196" y="21947197"/>
            <a:ext cx="43891200" cy="1097280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 y="4959279"/>
            <a:ext cx="43891200" cy="10972802"/>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 y="4965007"/>
            <a:ext cx="43891200" cy="10972802"/>
          </a:xfrm>
          <a:prstGeom prst="rect">
            <a:avLst/>
          </a:prstGeom>
        </p:spPr>
      </p:pic>
      <p:sp>
        <p:nvSpPr>
          <p:cNvPr id="50" name="Rectangle 49"/>
          <p:cNvSpPr/>
          <p:nvPr/>
        </p:nvSpPr>
        <p:spPr>
          <a:xfrm>
            <a:off x="10525824" y="5673694"/>
            <a:ext cx="22765851" cy="2651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9041"/>
            <a:ext cx="43891200" cy="4909312"/>
          </a:xfrm>
          <a:prstGeom prst="rect">
            <a:avLst/>
          </a:prstGeom>
        </p:spPr>
      </p:pic>
      <p:sp>
        <p:nvSpPr>
          <p:cNvPr id="15" name="TextBox 14"/>
          <p:cNvSpPr txBox="1"/>
          <p:nvPr/>
        </p:nvSpPr>
        <p:spPr>
          <a:xfrm>
            <a:off x="18256997" y="13182188"/>
            <a:ext cx="7391923" cy="3970318"/>
          </a:xfrm>
          <a:prstGeom prst="rect">
            <a:avLst/>
          </a:prstGeom>
          <a:solidFill>
            <a:srgbClr val="F8F8F8">
              <a:alpha val="50196"/>
            </a:srgbClr>
          </a:solidFill>
        </p:spPr>
        <p:txBody>
          <a:bodyPr wrap="square" rtlCol="0">
            <a:spAutoFit/>
          </a:bodyPr>
          <a:lstStyle/>
          <a:p>
            <a:r>
              <a:rPr lang="en-US" sz="3600" b="1" dirty="0" smtClean="0">
                <a:latin typeface="Segoe UI" panose="020B0502040204020203" pitchFamily="34" charset="0"/>
                <a:cs typeface="Segoe UI" panose="020B0502040204020203" pitchFamily="34" charset="0"/>
              </a:rPr>
              <a:t>STEP 2: </a:t>
            </a:r>
            <a:r>
              <a:rPr lang="en-US" sz="3600" dirty="0" smtClean="0">
                <a:latin typeface="Segoe UI" panose="020B0502040204020203" pitchFamily="34" charset="0"/>
                <a:cs typeface="Segoe UI" panose="020B0502040204020203" pitchFamily="34" charset="0"/>
              </a:rPr>
              <a:t>Fill out the planning sheet.  You will be writing out your initials, translating them into binary digits, and then planning the colors you will use.</a:t>
            </a:r>
            <a:r>
              <a:rPr lang="en-US" sz="3600" dirty="0">
                <a:latin typeface="Segoe UI" panose="020B0502040204020203" pitchFamily="34" charset="0"/>
                <a:cs typeface="Segoe UI" panose="020B0502040204020203" pitchFamily="34" charset="0"/>
              </a:rPr>
              <a:t> Use the </a:t>
            </a:r>
            <a:r>
              <a:rPr lang="en-US" sz="3600" dirty="0" smtClean="0">
                <a:latin typeface="Segoe UI" panose="020B0502040204020203" pitchFamily="34" charset="0"/>
                <a:cs typeface="Segoe UI" panose="020B0502040204020203" pitchFamily="34" charset="0"/>
              </a:rPr>
              <a:t>binary </a:t>
            </a:r>
            <a:r>
              <a:rPr lang="en-US" sz="3600" dirty="0">
                <a:latin typeface="Segoe UI" panose="020B0502040204020203" pitchFamily="34" charset="0"/>
                <a:cs typeface="Segoe UI" panose="020B0502040204020203" pitchFamily="34" charset="0"/>
              </a:rPr>
              <a:t>alphabet sheet to translate the letters in your </a:t>
            </a:r>
            <a:r>
              <a:rPr lang="en-US" sz="3600" dirty="0" smtClean="0">
                <a:latin typeface="Segoe UI" panose="020B0502040204020203" pitchFamily="34" charset="0"/>
                <a:cs typeface="Segoe UI" panose="020B0502040204020203" pitchFamily="34" charset="0"/>
              </a:rPr>
              <a:t>initials into </a:t>
            </a:r>
            <a:r>
              <a:rPr lang="en-US" sz="3600" dirty="0">
                <a:latin typeface="Segoe UI" panose="020B0502040204020203" pitchFamily="34" charset="0"/>
                <a:cs typeface="Segoe UI" panose="020B0502040204020203" pitchFamily="34" charset="0"/>
              </a:rPr>
              <a:t>binary </a:t>
            </a:r>
            <a:r>
              <a:rPr lang="en-US" sz="3600" dirty="0" smtClean="0">
                <a:latin typeface="Segoe UI" panose="020B0502040204020203" pitchFamily="34" charset="0"/>
                <a:cs typeface="Segoe UI" panose="020B0502040204020203" pitchFamily="34" charset="0"/>
              </a:rPr>
              <a:t>code. </a:t>
            </a:r>
            <a:endParaRPr lang="en-US" sz="3600" dirty="0">
              <a:latin typeface="Segoe UI" panose="020B0502040204020203" pitchFamily="34" charset="0"/>
              <a:cs typeface="Segoe UI" panose="020B0502040204020203" pitchFamily="34" charset="0"/>
            </a:endParaRPr>
          </a:p>
        </p:txBody>
      </p:sp>
      <p:sp>
        <p:nvSpPr>
          <p:cNvPr id="16" name="TextBox 15"/>
          <p:cNvSpPr txBox="1"/>
          <p:nvPr/>
        </p:nvSpPr>
        <p:spPr>
          <a:xfrm>
            <a:off x="10909585" y="13472965"/>
            <a:ext cx="7146699" cy="2862322"/>
          </a:xfrm>
          <a:prstGeom prst="rect">
            <a:avLst/>
          </a:prstGeom>
          <a:solidFill>
            <a:srgbClr val="F8F8F8">
              <a:alpha val="50196"/>
            </a:srgbClr>
          </a:solidFill>
        </p:spPr>
        <p:txBody>
          <a:bodyPr wrap="square" rtlCol="0">
            <a:spAutoFit/>
          </a:bodyPr>
          <a:lstStyle/>
          <a:p>
            <a:r>
              <a:rPr lang="en-US" sz="3600" b="1" dirty="0" smtClean="0">
                <a:latin typeface="Segoe UI" panose="020B0502040204020203" pitchFamily="34" charset="0"/>
                <a:cs typeface="Segoe UI" panose="020B0502040204020203" pitchFamily="34" charset="0"/>
              </a:rPr>
              <a:t>STEP 1: </a:t>
            </a:r>
            <a:r>
              <a:rPr lang="en-US" sz="3600" dirty="0">
                <a:latin typeface="Segoe UI" panose="020B0502040204020203" pitchFamily="34" charset="0"/>
                <a:cs typeface="Segoe UI" panose="020B0502040204020203" pitchFamily="34" charset="0"/>
              </a:rPr>
              <a:t>Choose </a:t>
            </a:r>
            <a:r>
              <a:rPr lang="en-US" sz="3600" dirty="0" smtClean="0">
                <a:latin typeface="Segoe UI" panose="020B0502040204020203" pitchFamily="34" charset="0"/>
                <a:cs typeface="Segoe UI" panose="020B0502040204020203" pitchFamily="34" charset="0"/>
              </a:rPr>
              <a:t>two </a:t>
            </a:r>
            <a:r>
              <a:rPr lang="en-US" sz="3600" dirty="0">
                <a:latin typeface="Segoe UI" panose="020B0502040204020203" pitchFamily="34" charset="0"/>
                <a:cs typeface="Segoe UI" panose="020B0502040204020203" pitchFamily="34" charset="0"/>
              </a:rPr>
              <a:t>different </a:t>
            </a:r>
            <a:r>
              <a:rPr lang="en-US" sz="3600" dirty="0" smtClean="0">
                <a:latin typeface="Segoe UI" panose="020B0502040204020203" pitchFamily="34" charset="0"/>
                <a:cs typeface="Segoe UI" panose="020B0502040204020203" pitchFamily="34" charset="0"/>
              </a:rPr>
              <a:t>colors.  Choose </a:t>
            </a:r>
            <a:r>
              <a:rPr lang="en-US" sz="3600" dirty="0">
                <a:latin typeface="Segoe UI" panose="020B0502040204020203" pitchFamily="34" charset="0"/>
                <a:cs typeface="Segoe UI" panose="020B0502040204020203" pitchFamily="34" charset="0"/>
              </a:rPr>
              <a:t>one color for the </a:t>
            </a:r>
            <a:r>
              <a:rPr lang="en-US" sz="3600" dirty="0" smtClean="0">
                <a:latin typeface="Segoe UI" panose="020B0502040204020203" pitchFamily="34" charset="0"/>
                <a:cs typeface="Segoe UI" panose="020B0502040204020203" pitchFamily="34" charset="0"/>
              </a:rPr>
              <a:t>ones, and one </a:t>
            </a:r>
            <a:r>
              <a:rPr lang="en-US" sz="3600" dirty="0">
                <a:latin typeface="Segoe UI" panose="020B0502040204020203" pitchFamily="34" charset="0"/>
                <a:cs typeface="Segoe UI" panose="020B0502040204020203" pitchFamily="34" charset="0"/>
              </a:rPr>
              <a:t>color for the </a:t>
            </a:r>
            <a:r>
              <a:rPr lang="en-US" sz="3600" dirty="0" smtClean="0">
                <a:latin typeface="Segoe UI" panose="020B0502040204020203" pitchFamily="34" charset="0"/>
                <a:cs typeface="Segoe UI" panose="020B0502040204020203" pitchFamily="34" charset="0"/>
              </a:rPr>
              <a:t>zeros.  Your delimiter, or separating bead, will be black.</a:t>
            </a:r>
            <a:endParaRPr lang="en-US" sz="3600" dirty="0">
              <a:latin typeface="Segoe UI" panose="020B0502040204020203" pitchFamily="34" charset="0"/>
              <a:cs typeface="Segoe UI" panose="020B0502040204020203" pitchFamily="34" charset="0"/>
            </a:endParaRPr>
          </a:p>
        </p:txBody>
      </p:sp>
      <p:sp>
        <p:nvSpPr>
          <p:cNvPr id="17" name="TextBox 16"/>
          <p:cNvSpPr txBox="1"/>
          <p:nvPr/>
        </p:nvSpPr>
        <p:spPr>
          <a:xfrm>
            <a:off x="26240895" y="13076178"/>
            <a:ext cx="6759771" cy="5632311"/>
          </a:xfrm>
          <a:prstGeom prst="rect">
            <a:avLst/>
          </a:prstGeom>
          <a:solidFill>
            <a:srgbClr val="F8F8F8">
              <a:alpha val="50196"/>
            </a:srgbClr>
          </a:solidFill>
        </p:spPr>
        <p:txBody>
          <a:bodyPr wrap="square" rtlCol="0">
            <a:spAutoFit/>
          </a:bodyPr>
          <a:lstStyle/>
          <a:p>
            <a:r>
              <a:rPr lang="en-US" sz="3600" b="1" dirty="0" smtClean="0">
                <a:latin typeface="Segoe UI" panose="020B0502040204020203" pitchFamily="34" charset="0"/>
                <a:cs typeface="Segoe UI" panose="020B0502040204020203" pitchFamily="34" charset="0"/>
              </a:rPr>
              <a:t>STEP 3: </a:t>
            </a:r>
            <a:r>
              <a:rPr lang="en-US" sz="3600" dirty="0" smtClean="0">
                <a:latin typeface="Segoe UI" panose="020B0502040204020203" pitchFamily="34" charset="0"/>
                <a:cs typeface="Segoe UI" panose="020B0502040204020203" pitchFamily="34" charset="0"/>
              </a:rPr>
              <a:t>Tie </a:t>
            </a:r>
            <a:r>
              <a:rPr lang="en-US" sz="3600" dirty="0">
                <a:latin typeface="Segoe UI" panose="020B0502040204020203" pitchFamily="34" charset="0"/>
                <a:cs typeface="Segoe UI" panose="020B0502040204020203" pitchFamily="34" charset="0"/>
              </a:rPr>
              <a:t>a </a:t>
            </a:r>
            <a:r>
              <a:rPr lang="en-US" sz="3600" dirty="0" smtClean="0">
                <a:latin typeface="Segoe UI" panose="020B0502040204020203" pitchFamily="34" charset="0"/>
                <a:cs typeface="Segoe UI" panose="020B0502040204020203" pitchFamily="34" charset="0"/>
              </a:rPr>
              <a:t>knot </a:t>
            </a:r>
            <a:r>
              <a:rPr lang="en-US" sz="3600" dirty="0">
                <a:latin typeface="Segoe UI" panose="020B0502040204020203" pitchFamily="34" charset="0"/>
                <a:cs typeface="Segoe UI" panose="020B0502040204020203" pitchFamily="34" charset="0"/>
              </a:rPr>
              <a:t>at one end of your </a:t>
            </a:r>
            <a:r>
              <a:rPr lang="en-US" sz="3600" dirty="0" smtClean="0">
                <a:latin typeface="Segoe UI" panose="020B0502040204020203" pitchFamily="34" charset="0"/>
                <a:cs typeface="Segoe UI" panose="020B0502040204020203" pitchFamily="34" charset="0"/>
              </a:rPr>
              <a:t>string so there is a loop.  Wrap the loop around a pencil. </a:t>
            </a:r>
            <a:r>
              <a:rPr lang="en-US" sz="3600" dirty="0">
                <a:latin typeface="Segoe UI" panose="020B0502040204020203" pitchFamily="34" charset="0"/>
                <a:cs typeface="Segoe UI" panose="020B0502040204020203" pitchFamily="34" charset="0"/>
              </a:rPr>
              <a:t> Begin stringing the beads following </a:t>
            </a:r>
            <a:r>
              <a:rPr lang="en-US" sz="3600" dirty="0" smtClean="0">
                <a:latin typeface="Segoe UI" panose="020B0502040204020203" pitchFamily="34" charset="0"/>
                <a:cs typeface="Segoe UI" panose="020B0502040204020203" pitchFamily="34" charset="0"/>
              </a:rPr>
              <a:t>the bead colors on your planning sheet. </a:t>
            </a:r>
            <a:r>
              <a:rPr lang="en-US" sz="3600" dirty="0">
                <a:latin typeface="Segoe UI" panose="020B0502040204020203" pitchFamily="34" charset="0"/>
                <a:cs typeface="Segoe UI" panose="020B0502040204020203" pitchFamily="34" charset="0"/>
              </a:rPr>
              <a:t> Continue with each letter, making sure to put a </a:t>
            </a:r>
            <a:r>
              <a:rPr lang="en-US" sz="3600" dirty="0" smtClean="0">
                <a:latin typeface="Segoe UI" panose="020B0502040204020203" pitchFamily="34" charset="0"/>
                <a:cs typeface="Segoe UI" panose="020B0502040204020203" pitchFamily="34" charset="0"/>
              </a:rPr>
              <a:t>black delimiter between each binary code.</a:t>
            </a:r>
            <a:endParaRPr lang="en-US" sz="3600" dirty="0">
              <a:latin typeface="Segoe UI" panose="020B0502040204020203" pitchFamily="34" charset="0"/>
              <a:cs typeface="Segoe UI" panose="020B0502040204020203" pitchFamily="34" charset="0"/>
            </a:endParaRPr>
          </a:p>
        </p:txBody>
      </p:sp>
      <p:sp>
        <p:nvSpPr>
          <p:cNvPr id="18" name="TextBox 17"/>
          <p:cNvSpPr txBox="1"/>
          <p:nvPr/>
        </p:nvSpPr>
        <p:spPr>
          <a:xfrm>
            <a:off x="10909585" y="23593310"/>
            <a:ext cx="6616178" cy="2308324"/>
          </a:xfrm>
          <a:prstGeom prst="rect">
            <a:avLst/>
          </a:prstGeom>
          <a:solidFill>
            <a:srgbClr val="F8F8F8">
              <a:alpha val="50196"/>
            </a:srgbClr>
          </a:solidFill>
        </p:spPr>
        <p:txBody>
          <a:bodyPr wrap="square" rtlCol="0">
            <a:spAutoFit/>
          </a:bodyPr>
          <a:lstStyle/>
          <a:p>
            <a:r>
              <a:rPr lang="en-US" sz="3600" b="1" dirty="0" smtClean="0">
                <a:latin typeface="Segoe UI" panose="020B0502040204020203" pitchFamily="34" charset="0"/>
                <a:cs typeface="Segoe UI" panose="020B0502040204020203" pitchFamily="34" charset="0"/>
              </a:rPr>
              <a:t>STEP 4: </a:t>
            </a:r>
            <a:r>
              <a:rPr lang="en-US" sz="3600" dirty="0">
                <a:latin typeface="Segoe UI" panose="020B0502040204020203" pitchFamily="34" charset="0"/>
                <a:cs typeface="Segoe UI" panose="020B0502040204020203" pitchFamily="34" charset="0"/>
              </a:rPr>
              <a:t>When you have finished </a:t>
            </a:r>
            <a:r>
              <a:rPr lang="en-US" sz="3600" dirty="0" smtClean="0">
                <a:latin typeface="Segoe UI" panose="020B0502040204020203" pitchFamily="34" charset="0"/>
                <a:cs typeface="Segoe UI" panose="020B0502040204020203" pitchFamily="34" charset="0"/>
              </a:rPr>
              <a:t>ask an adult for help tying a knot.</a:t>
            </a:r>
            <a:r>
              <a:rPr lang="en-US" sz="3600" dirty="0">
                <a:latin typeface="Segoe UI" panose="020B0502040204020203" pitchFamily="34" charset="0"/>
                <a:cs typeface="Segoe UI" panose="020B0502040204020203" pitchFamily="34" charset="0"/>
              </a:rPr>
              <a:t> You now have your binary bracelet</a:t>
            </a:r>
            <a:r>
              <a:rPr lang="en-US" sz="3600" dirty="0" smtClean="0">
                <a:latin typeface="Segoe UI" panose="020B0502040204020203" pitchFamily="34" charset="0"/>
                <a:cs typeface="Segoe UI" panose="020B0502040204020203" pitchFamily="34" charset="0"/>
              </a:rPr>
              <a:t>!</a:t>
            </a:r>
            <a:endParaRPr lang="en-US" sz="3600" dirty="0">
              <a:latin typeface="Segoe UI" panose="020B0502040204020203" pitchFamily="34" charset="0"/>
              <a:cs typeface="Segoe UI" panose="020B0502040204020203" pitchFamily="34" charset="0"/>
            </a:endParaRPr>
          </a:p>
        </p:txBody>
      </p:sp>
      <p:sp>
        <p:nvSpPr>
          <p:cNvPr id="26" name="TextBox 25"/>
          <p:cNvSpPr txBox="1"/>
          <p:nvPr/>
        </p:nvSpPr>
        <p:spPr>
          <a:xfrm>
            <a:off x="0" y="316852"/>
            <a:ext cx="43891199" cy="4708981"/>
          </a:xfrm>
          <a:prstGeom prst="rect">
            <a:avLst/>
          </a:prstGeom>
          <a:noFill/>
        </p:spPr>
        <p:txBody>
          <a:bodyPr wrap="square" rtlCol="0">
            <a:spAutoFit/>
          </a:bodyPr>
          <a:lstStyle/>
          <a:p>
            <a:pPr algn="ctr"/>
            <a:r>
              <a:rPr lang="en-US" sz="30000" dirty="0" smtClean="0">
                <a:solidFill>
                  <a:schemeClr val="bg1"/>
                </a:solidFill>
                <a:latin typeface="Univers" pitchFamily="34" charset="0"/>
                <a:cs typeface="Times New Roman" panose="02020603050405020304" pitchFamily="18" charset="0"/>
              </a:rPr>
              <a:t>Binary Code Bracelets</a:t>
            </a:r>
            <a:endParaRPr lang="en-US" sz="30000" dirty="0">
              <a:solidFill>
                <a:schemeClr val="bg1"/>
              </a:solidFill>
              <a:latin typeface="Univers" pitchFamily="34" charset="0"/>
              <a:cs typeface="Times New Roman" panose="02020603050405020304" pitchFamily="18" charset="0"/>
            </a:endParaRPr>
          </a:p>
        </p:txBody>
      </p:sp>
      <p:sp>
        <p:nvSpPr>
          <p:cNvPr id="40" name="Rounded Rectangle 39"/>
          <p:cNvSpPr/>
          <p:nvPr/>
        </p:nvSpPr>
        <p:spPr>
          <a:xfrm>
            <a:off x="34053210" y="5658925"/>
            <a:ext cx="9144000" cy="26517600"/>
          </a:xfrm>
          <a:prstGeom prst="roundRect">
            <a:avLst>
              <a:gd name="adj" fmla="val 0"/>
            </a:avLst>
          </a:prstGeom>
          <a:solidFill>
            <a:srgbClr val="FFFFF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98048" y="5624096"/>
            <a:ext cx="9144000" cy="26517600"/>
          </a:xfrm>
          <a:prstGeom prst="roundRect">
            <a:avLst>
              <a:gd name="adj" fmla="val 0"/>
            </a:avLst>
          </a:prstGeom>
          <a:solidFill>
            <a:srgbClr val="FFFFF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062" y="5635986"/>
            <a:ext cx="9144000" cy="1022773"/>
          </a:xfrm>
          <a:prstGeom prst="rect">
            <a:avLst/>
          </a:prstGeom>
        </p:spPr>
      </p:pic>
      <p:sp>
        <p:nvSpPr>
          <p:cNvPr id="41" name="TextBox 40"/>
          <p:cNvSpPr txBox="1"/>
          <p:nvPr/>
        </p:nvSpPr>
        <p:spPr>
          <a:xfrm>
            <a:off x="817032" y="5730429"/>
            <a:ext cx="9194359" cy="830997"/>
          </a:xfrm>
          <a:prstGeom prst="rect">
            <a:avLst/>
          </a:prstGeom>
          <a:noFill/>
        </p:spPr>
        <p:txBody>
          <a:bodyPr wrap="square" rtlCol="0">
            <a:spAutoFit/>
          </a:bodyPr>
          <a:lstStyle/>
          <a:p>
            <a:pPr algn="ctr"/>
            <a:r>
              <a:rPr lang="en-US" sz="4800" b="1" dirty="0" smtClean="0">
                <a:solidFill>
                  <a:schemeClr val="bg1"/>
                </a:solidFill>
              </a:rPr>
              <a:t>Your Mission:</a:t>
            </a:r>
            <a:endParaRPr lang="en-US" sz="4800" b="1" dirty="0">
              <a:solidFill>
                <a:schemeClr val="bg1"/>
              </a:solidFill>
            </a:endParaRPr>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59692" y="5638360"/>
            <a:ext cx="9144000" cy="1022773"/>
          </a:xfrm>
          <a:prstGeom prst="rect">
            <a:avLst/>
          </a:prstGeom>
        </p:spPr>
      </p:pic>
      <p:sp>
        <p:nvSpPr>
          <p:cNvPr id="43" name="TextBox 42"/>
          <p:cNvSpPr txBox="1"/>
          <p:nvPr/>
        </p:nvSpPr>
        <p:spPr>
          <a:xfrm>
            <a:off x="34015815" y="5728886"/>
            <a:ext cx="9194359" cy="830997"/>
          </a:xfrm>
          <a:prstGeom prst="rect">
            <a:avLst/>
          </a:prstGeom>
          <a:noFill/>
        </p:spPr>
        <p:txBody>
          <a:bodyPr wrap="square" rtlCol="0">
            <a:spAutoFit/>
          </a:bodyPr>
          <a:lstStyle/>
          <a:p>
            <a:pPr algn="ctr"/>
            <a:r>
              <a:rPr lang="en-US" sz="4800" b="1" dirty="0" smtClean="0">
                <a:solidFill>
                  <a:schemeClr val="bg1"/>
                </a:solidFill>
              </a:rPr>
              <a:t>Important Definitions:</a:t>
            </a:r>
            <a:endParaRPr lang="en-US" sz="4800" b="1" dirty="0">
              <a:solidFill>
                <a:schemeClr val="bg1"/>
              </a:solidFill>
            </a:endParaRPr>
          </a:p>
        </p:txBody>
      </p:sp>
      <p:sp>
        <p:nvSpPr>
          <p:cNvPr id="45" name="TextBox 44"/>
          <p:cNvSpPr txBox="1"/>
          <p:nvPr/>
        </p:nvSpPr>
        <p:spPr>
          <a:xfrm>
            <a:off x="1009650" y="12706409"/>
            <a:ext cx="8807450" cy="3416320"/>
          </a:xfrm>
          <a:prstGeom prst="rect">
            <a:avLst/>
          </a:prstGeom>
          <a:noFill/>
        </p:spPr>
        <p:txBody>
          <a:bodyPr wrap="square" rtlCol="0">
            <a:spAutoFit/>
          </a:bodyPr>
          <a:lstStyle/>
          <a:p>
            <a:r>
              <a:rPr lang="en-US" sz="3600" dirty="0" smtClean="0">
                <a:latin typeface="Segoe UI" panose="020B0502040204020203" pitchFamily="34" charset="0"/>
                <a:cs typeface="Segoe UI" panose="020B0502040204020203" pitchFamily="34" charset="0"/>
              </a:rPr>
              <a:t>Your challenge is to create a bracelet by encoding your initials into binary code and following the instructions on this board.  You can then take your own binary code sheet home and create secret messages!</a:t>
            </a:r>
            <a:endParaRPr lang="en-US" sz="3600" dirty="0">
              <a:latin typeface="Segoe UI" panose="020B0502040204020203" pitchFamily="34" charset="0"/>
              <a:cs typeface="Segoe UI" panose="020B0502040204020203" pitchFamily="34" charset="0"/>
            </a:endParaRPr>
          </a:p>
        </p:txBody>
      </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062" y="16403494"/>
            <a:ext cx="9144000" cy="1022773"/>
          </a:xfrm>
          <a:prstGeom prst="rect">
            <a:avLst/>
          </a:prstGeom>
        </p:spPr>
      </p:pic>
      <p:sp>
        <p:nvSpPr>
          <p:cNvPr id="48" name="TextBox 47"/>
          <p:cNvSpPr txBox="1"/>
          <p:nvPr/>
        </p:nvSpPr>
        <p:spPr>
          <a:xfrm>
            <a:off x="622741" y="16610740"/>
            <a:ext cx="9194359" cy="830997"/>
          </a:xfrm>
          <a:prstGeom prst="rect">
            <a:avLst/>
          </a:prstGeom>
          <a:noFill/>
        </p:spPr>
        <p:txBody>
          <a:bodyPr wrap="square" rtlCol="0">
            <a:spAutoFit/>
          </a:bodyPr>
          <a:lstStyle/>
          <a:p>
            <a:pPr algn="ctr"/>
            <a:r>
              <a:rPr lang="en-US" sz="4800" b="1" dirty="0" smtClean="0">
                <a:solidFill>
                  <a:schemeClr val="bg1"/>
                </a:solidFill>
              </a:rPr>
              <a:t>What is Binary Code?</a:t>
            </a:r>
            <a:endParaRPr lang="en-US" sz="4800" b="1" dirty="0">
              <a:solidFill>
                <a:schemeClr val="bg1"/>
              </a:solidFill>
            </a:endParaRPr>
          </a:p>
        </p:txBody>
      </p:sp>
      <p:sp>
        <p:nvSpPr>
          <p:cNvPr id="49" name="TextBox 48"/>
          <p:cNvSpPr txBox="1"/>
          <p:nvPr/>
        </p:nvSpPr>
        <p:spPr>
          <a:xfrm>
            <a:off x="1009650" y="17701650"/>
            <a:ext cx="8807450" cy="13696057"/>
          </a:xfrm>
          <a:prstGeom prst="rect">
            <a:avLst/>
          </a:prstGeom>
          <a:noFill/>
        </p:spPr>
        <p:txBody>
          <a:bodyPr wrap="square" rtlCol="0">
            <a:spAutoFit/>
          </a:bodyPr>
          <a:lstStyle/>
          <a:p>
            <a:r>
              <a:rPr lang="en-US" sz="3400" dirty="0" smtClean="0">
                <a:latin typeface="Segoe UI" panose="020B0502040204020203" pitchFamily="34" charset="0"/>
                <a:cs typeface="Segoe UI" panose="020B0502040204020203" pitchFamily="34" charset="0"/>
              </a:rPr>
              <a:t>Binary code is any code that uses only two symbols to represent information.  Different types of binary code includes Braille, which uses raised and non raised bumps, and Morse code, which uses long and short signals to relay information.</a:t>
            </a:r>
          </a:p>
          <a:p>
            <a:endParaRPr lang="en-US" sz="3400" dirty="0">
              <a:latin typeface="Segoe UI" panose="020B0502040204020203" pitchFamily="34" charset="0"/>
              <a:cs typeface="Segoe UI" panose="020B0502040204020203" pitchFamily="34" charset="0"/>
            </a:endParaRPr>
          </a:p>
          <a:p>
            <a:r>
              <a:rPr lang="en-US" sz="3400" dirty="0" smtClean="0">
                <a:latin typeface="Segoe UI" panose="020B0502040204020203" pitchFamily="34" charset="0"/>
                <a:cs typeface="Segoe UI" panose="020B0502040204020203" pitchFamily="34" charset="0"/>
              </a:rPr>
              <a:t>The type of binary code we are using for the bracelets is the type that computers and computerized devices such as calculators, printers, and microwaves use to send, receive, and store information.</a:t>
            </a:r>
          </a:p>
          <a:p>
            <a:endParaRPr lang="en-US" sz="3400" dirty="0">
              <a:latin typeface="Segoe UI" panose="020B0502040204020203" pitchFamily="34" charset="0"/>
              <a:cs typeface="Segoe UI" panose="020B0502040204020203" pitchFamily="34" charset="0"/>
            </a:endParaRPr>
          </a:p>
          <a:p>
            <a:r>
              <a:rPr lang="en-US" sz="3400" dirty="0" smtClean="0">
                <a:latin typeface="Segoe UI" panose="020B0502040204020203" pitchFamily="34" charset="0"/>
                <a:cs typeface="Segoe UI" panose="020B0502040204020203" pitchFamily="34" charset="0"/>
              </a:rPr>
              <a:t>Binary code for computers come in the form of 1s and 0s.  Computers convert the 1s and 0s into different letters, symbols, and instructions.  The 1s represent “on” and the 0s represent “off.” For example the letter A would be translated to 01000001.</a:t>
            </a:r>
          </a:p>
          <a:p>
            <a:endParaRPr lang="en-US" sz="3400" dirty="0">
              <a:latin typeface="Segoe UI" panose="020B0502040204020203" pitchFamily="34" charset="0"/>
              <a:cs typeface="Segoe UI" panose="020B0502040204020203" pitchFamily="34" charset="0"/>
            </a:endParaRPr>
          </a:p>
          <a:p>
            <a:r>
              <a:rPr lang="en-US" sz="3400" dirty="0" smtClean="0">
                <a:latin typeface="Segoe UI" panose="020B0502040204020203" pitchFamily="34" charset="0"/>
                <a:cs typeface="Segoe UI" panose="020B0502040204020203" pitchFamily="34" charset="0"/>
              </a:rPr>
              <a:t>Each set of binary code can only hold 8 bits, or binary digits.  This is why each of the letters are translated to 8 different 1s and 0s.  Each binary number is separated by one or more characters called a delimiter.</a:t>
            </a:r>
            <a:endParaRPr lang="en-US" sz="3400" dirty="0">
              <a:latin typeface="Segoe UI" panose="020B0502040204020203" pitchFamily="34" charset="0"/>
              <a:cs typeface="Segoe UI" panose="020B0502040204020203" pitchFamily="34" charset="0"/>
            </a:endParaRPr>
          </a:p>
        </p:txBody>
      </p:sp>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83994" y="29197230"/>
            <a:ext cx="6858000" cy="1402772"/>
          </a:xfrm>
          <a:prstGeom prst="rect">
            <a:avLst/>
          </a:prstGeom>
        </p:spPr>
      </p:pic>
      <p:pic>
        <p:nvPicPr>
          <p:cNvPr id="54" name="Picture 5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552671" y="5642753"/>
            <a:ext cx="22860000" cy="1022773"/>
          </a:xfrm>
          <a:prstGeom prst="rect">
            <a:avLst/>
          </a:prstGeom>
        </p:spPr>
      </p:pic>
      <p:sp>
        <p:nvSpPr>
          <p:cNvPr id="56" name="TextBox 55"/>
          <p:cNvSpPr txBox="1"/>
          <p:nvPr/>
        </p:nvSpPr>
        <p:spPr>
          <a:xfrm>
            <a:off x="17311569" y="5791095"/>
            <a:ext cx="9194359" cy="830997"/>
          </a:xfrm>
          <a:prstGeom prst="rect">
            <a:avLst/>
          </a:prstGeom>
          <a:noFill/>
        </p:spPr>
        <p:txBody>
          <a:bodyPr wrap="square" rtlCol="0">
            <a:spAutoFit/>
          </a:bodyPr>
          <a:lstStyle/>
          <a:p>
            <a:pPr algn="ctr"/>
            <a:r>
              <a:rPr lang="en-US" sz="4800" b="1" dirty="0" smtClean="0">
                <a:solidFill>
                  <a:schemeClr val="bg1"/>
                </a:solidFill>
              </a:rPr>
              <a:t>Build Instructions:</a:t>
            </a:r>
            <a:endParaRPr lang="en-US" sz="4800" b="1" dirty="0">
              <a:solidFill>
                <a:schemeClr val="bg1"/>
              </a:solid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852" y="6696467"/>
            <a:ext cx="9160196" cy="5657850"/>
          </a:xfrm>
          <a:prstGeom prst="rect">
            <a:avLst/>
          </a:prstGeom>
        </p:spPr>
      </p:pic>
      <p:sp>
        <p:nvSpPr>
          <p:cNvPr id="13" name="TextBox 12"/>
          <p:cNvSpPr txBox="1"/>
          <p:nvPr/>
        </p:nvSpPr>
        <p:spPr>
          <a:xfrm>
            <a:off x="34472880" y="7726680"/>
            <a:ext cx="7818120" cy="14865608"/>
          </a:xfrm>
          <a:prstGeom prst="rect">
            <a:avLst/>
          </a:prstGeom>
          <a:noFill/>
        </p:spPr>
        <p:txBody>
          <a:bodyPr wrap="square" rtlCol="0">
            <a:spAutoFit/>
          </a:bodyPr>
          <a:lstStyle/>
          <a:p>
            <a:r>
              <a:rPr lang="en-US" sz="4000" b="1" dirty="0" smtClean="0">
                <a:latin typeface="Segoe UI" panose="020B0502040204020203" pitchFamily="34" charset="0"/>
                <a:cs typeface="Segoe UI" panose="020B0502040204020203" pitchFamily="34" charset="0"/>
              </a:rPr>
              <a:t>Binary-</a:t>
            </a:r>
            <a:r>
              <a:rPr lang="en-US" sz="4000" dirty="0" smtClean="0">
                <a:latin typeface="Segoe UI" panose="020B0502040204020203" pitchFamily="34" charset="0"/>
                <a:cs typeface="Segoe UI" panose="020B0502040204020203" pitchFamily="34" charset="0"/>
              </a:rPr>
              <a:t> A language that uses only two symbols to communicate.  For example, 1s and 0s, long and short dashes, or black and white boxes.</a:t>
            </a:r>
          </a:p>
          <a:p>
            <a:endParaRPr lang="en-US" sz="4000" dirty="0">
              <a:latin typeface="Segoe UI" panose="020B0502040204020203" pitchFamily="34" charset="0"/>
              <a:cs typeface="Segoe UI" panose="020B0502040204020203" pitchFamily="34" charset="0"/>
            </a:endParaRPr>
          </a:p>
          <a:p>
            <a:r>
              <a:rPr lang="en-US" sz="4000" b="1" dirty="0" smtClean="0">
                <a:latin typeface="Segoe UI" panose="020B0502040204020203" pitchFamily="34" charset="0"/>
                <a:cs typeface="Segoe UI" panose="020B0502040204020203" pitchFamily="34" charset="0"/>
              </a:rPr>
              <a:t>Bit- </a:t>
            </a:r>
            <a:r>
              <a:rPr lang="en-US" sz="4000" dirty="0" smtClean="0">
                <a:latin typeface="Segoe UI" panose="020B0502040204020203" pitchFamily="34" charset="0"/>
                <a:cs typeface="Segoe UI" panose="020B0502040204020203" pitchFamily="34" charset="0"/>
              </a:rPr>
              <a:t>Short for “Binary Digit,” is the smallest unit of information communicated by a computer.</a:t>
            </a:r>
            <a:endParaRPr lang="en-US" sz="4000" dirty="0">
              <a:latin typeface="Segoe UI" panose="020B0502040204020203" pitchFamily="34" charset="0"/>
              <a:cs typeface="Segoe UI" panose="020B0502040204020203" pitchFamily="34" charset="0"/>
            </a:endParaRPr>
          </a:p>
          <a:p>
            <a:endParaRPr lang="en-US" sz="4000" b="1" dirty="0" smtClean="0">
              <a:latin typeface="Segoe UI" panose="020B0502040204020203" pitchFamily="34" charset="0"/>
              <a:cs typeface="Segoe UI" panose="020B0502040204020203" pitchFamily="34" charset="0"/>
            </a:endParaRPr>
          </a:p>
          <a:p>
            <a:r>
              <a:rPr lang="en-US" sz="4000" b="1" dirty="0" smtClean="0">
                <a:latin typeface="Segoe UI" panose="020B0502040204020203" pitchFamily="34" charset="0"/>
                <a:cs typeface="Segoe UI" panose="020B0502040204020203" pitchFamily="34" charset="0"/>
              </a:rPr>
              <a:t>Code/Coding-</a:t>
            </a:r>
            <a:r>
              <a:rPr lang="en-US" sz="4000" dirty="0" smtClean="0">
                <a:latin typeface="Segoe UI" panose="020B0502040204020203" pitchFamily="34" charset="0"/>
                <a:cs typeface="Segoe UI" panose="020B0502040204020203" pitchFamily="34" charset="0"/>
              </a:rPr>
              <a:t> Changing from the English language into computer language or other symbols. </a:t>
            </a:r>
          </a:p>
          <a:p>
            <a:endParaRPr lang="en-US" sz="4000" dirty="0">
              <a:latin typeface="Segoe UI" panose="020B0502040204020203" pitchFamily="34" charset="0"/>
              <a:cs typeface="Segoe UI" panose="020B0502040204020203" pitchFamily="34" charset="0"/>
            </a:endParaRPr>
          </a:p>
          <a:p>
            <a:r>
              <a:rPr lang="en-US" sz="4000" b="1" dirty="0" smtClean="0">
                <a:latin typeface="Segoe UI" panose="020B0502040204020203" pitchFamily="34" charset="0"/>
                <a:cs typeface="Segoe UI" panose="020B0502040204020203" pitchFamily="34" charset="0"/>
              </a:rPr>
              <a:t>Decode- </a:t>
            </a:r>
            <a:r>
              <a:rPr lang="en-US" sz="4000" dirty="0" smtClean="0">
                <a:latin typeface="Segoe UI" panose="020B0502040204020203" pitchFamily="34" charset="0"/>
                <a:cs typeface="Segoe UI" panose="020B0502040204020203" pitchFamily="34" charset="0"/>
              </a:rPr>
              <a:t>To change the symbols or computer language into the English language.  </a:t>
            </a:r>
          </a:p>
          <a:p>
            <a:endParaRPr lang="en-US" sz="4000" dirty="0">
              <a:latin typeface="Segoe UI" panose="020B0502040204020203" pitchFamily="34" charset="0"/>
              <a:cs typeface="Segoe UI" panose="020B0502040204020203" pitchFamily="34" charset="0"/>
            </a:endParaRPr>
          </a:p>
          <a:p>
            <a:r>
              <a:rPr lang="en-US" sz="4000" b="1" dirty="0" smtClean="0">
                <a:latin typeface="Segoe UI" panose="020B0502040204020203" pitchFamily="34" charset="0"/>
                <a:cs typeface="Segoe UI" panose="020B0502040204020203" pitchFamily="34" charset="0"/>
              </a:rPr>
              <a:t>Delimiter-</a:t>
            </a:r>
            <a:r>
              <a:rPr lang="en-US" sz="4000" dirty="0" smtClean="0">
                <a:latin typeface="Segoe UI" panose="020B0502040204020203" pitchFamily="34" charset="0"/>
                <a:cs typeface="Segoe UI" panose="020B0502040204020203" pitchFamily="34" charset="0"/>
              </a:rPr>
              <a:t> Separates each of the letters.</a:t>
            </a:r>
          </a:p>
          <a:p>
            <a:endParaRPr lang="en-US" sz="4000" dirty="0">
              <a:latin typeface="Segoe UI" panose="020B0502040204020203" pitchFamily="34" charset="0"/>
              <a:cs typeface="Segoe UI" panose="020B0502040204020203" pitchFamily="34" charset="0"/>
            </a:endParaRPr>
          </a:p>
          <a:p>
            <a:r>
              <a:rPr lang="en-US" sz="4000" b="1" dirty="0" smtClean="0">
                <a:latin typeface="Segoe UI" panose="020B0502040204020203" pitchFamily="34" charset="0"/>
                <a:cs typeface="Segoe UI" panose="020B0502040204020203" pitchFamily="34" charset="0"/>
              </a:rPr>
              <a:t>Encode-</a:t>
            </a:r>
            <a:r>
              <a:rPr lang="en-US" sz="4000" dirty="0" smtClean="0">
                <a:latin typeface="Segoe UI" panose="020B0502040204020203" pitchFamily="34" charset="0"/>
                <a:cs typeface="Segoe UI" panose="020B0502040204020203" pitchFamily="34" charset="0"/>
              </a:rPr>
              <a:t> Change a message into symbols.</a:t>
            </a:r>
            <a:endParaRPr lang="en-US" sz="4000" dirty="0">
              <a:latin typeface="Segoe UI" panose="020B0502040204020203" pitchFamily="34" charset="0"/>
              <a:cs typeface="Segoe UI" panose="020B0502040204020203" pitchFamily="34" charset="0"/>
            </a:endParaRP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31835" y="7239300"/>
            <a:ext cx="6171677" cy="5331289"/>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10464" y="18288001"/>
            <a:ext cx="6515299" cy="4783802"/>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505928" y="7269953"/>
            <a:ext cx="6174797" cy="5077520"/>
          </a:xfrm>
          <a:prstGeom prst="rect">
            <a:avLst/>
          </a:prstGeom>
        </p:spPr>
      </p:pic>
      <p:pic>
        <p:nvPicPr>
          <p:cNvPr id="1034" name="Picture 10" descr="https://lh6.googleusercontent.com/VPC22GXZybm-A1_tPqLkFvoJMoAdusmSkp_4mvrQKOKjEgTiV8EdW5O6GrTHpTkn0-ne7VPTyGy2dGu1h2FbIjjTksMMxmO7T0JZ_vcgFd5xuqpFl7vmj7R_IxPWcr1HciT4fc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69469" y="18864135"/>
            <a:ext cx="12984480" cy="12956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653623" y="7458938"/>
            <a:ext cx="8090770" cy="5151555"/>
          </a:xfrm>
          <a:prstGeom prst="rect">
            <a:avLst/>
          </a:prstGeom>
        </p:spPr>
      </p:pic>
    </p:spTree>
    <p:extLst>
      <p:ext uri="{BB962C8B-B14F-4D97-AF65-F5344CB8AC3E}">
        <p14:creationId xmlns:p14="http://schemas.microsoft.com/office/powerpoint/2010/main" val="2952680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CF2FAB5DBF44DA86302094257C49B" ma:contentTypeVersion="31" ma:contentTypeDescription="Create a new document." ma:contentTypeScope="" ma:versionID="ad225eee8d151241e850172758f237a7">
  <xsd:schema xmlns:xsd="http://www.w3.org/2001/XMLSchema" xmlns:xs="http://www.w3.org/2001/XMLSchema" xmlns:p="http://schemas.microsoft.com/office/2006/metadata/properties" xmlns:ns1="http://schemas.microsoft.com/sharepoint/v3" xmlns:ns2="4875368b-44b2-4aba-bff5-6546d876b307" xmlns:ns3="aeec3179-62db-417d-a8bd-224f9bcc02ca" targetNamespace="http://schemas.microsoft.com/office/2006/metadata/properties" ma:root="true" ma:fieldsID="43022a5611ad955fd1b6686fef05f78e" ns1:_="" ns2:_="" ns3:_="">
    <xsd:import namespace="http://schemas.microsoft.com/sharepoint/v3"/>
    <xsd:import namespace="4875368b-44b2-4aba-bff5-6546d876b307"/>
    <xsd:import namespace="aeec3179-62db-417d-a8bd-224f9bcc02ca"/>
    <xsd:element name="properties">
      <xsd:complexType>
        <xsd:sequence>
          <xsd:element name="documentManagement">
            <xsd:complexType>
              <xsd:all>
                <xsd:element ref="ns1:_ip_UnifiedCompliancePolicyProperties" minOccurs="0"/>
                <xsd:element ref="ns2:Notes" minOccurs="0"/>
                <xsd:element ref="ns2:Department" minOccurs="0"/>
                <xsd:element ref="ns2:Affiliation" minOccurs="0"/>
                <xsd:element ref="ns2:Department_Academic" minOccurs="0"/>
                <xsd:element ref="ns2:MediaServiceMetadata" minOccurs="0"/>
                <xsd:element ref="ns2:MediaServiceFastMetadata" minOccurs="0"/>
                <xsd:element ref="ns1:_ip_UnifiedCompliancePolicyUIActio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CR" minOccurs="0"/>
                <xsd:element ref="ns2:AcademicYear" minOccurs="0"/>
                <xsd:element ref="ns2:Department0" minOccurs="0"/>
                <xsd:element ref="ns2:Us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Discipli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75368b-44b2-4aba-bff5-6546d876b307" elementFormDefault="qualified">
    <xsd:import namespace="http://schemas.microsoft.com/office/2006/documentManagement/types"/>
    <xsd:import namespace="http://schemas.microsoft.com/office/infopath/2007/PartnerControls"/>
    <xsd:element name="Notes" ma:index="3" nillable="true" ma:displayName="Notes" ma:format="Dropdown" ma:internalName="Notes">
      <xsd:simpleType>
        <xsd:restriction base="dms:Text">
          <xsd:maxLength value="255"/>
        </xsd:restriction>
      </xsd:simpleType>
    </xsd:element>
    <xsd:element name="Department" ma:index="4" nillable="true" ma:displayName="Program" ma:format="Dropdown" ma:indexed="true" ma:internalName="Department">
      <xsd:simpleType>
        <xsd:restriction base="dms:Choice">
          <xsd:enumeration value="CE-BS"/>
          <xsd:enumeration value="CSE-BS"/>
          <xsd:enumeration value="EE-BS"/>
          <xsd:enumeration value="GEO-AAS"/>
          <xsd:enumeration value="ME-BS"/>
          <xsd:enumeration value="CS-BA"/>
          <xsd:enumeration value="CS-BS"/>
          <xsd:enumeration value="GEO-BS (Developer)"/>
          <xsd:enumeration value="GEO-BS (GIS)"/>
          <xsd:enumeration value="GEO-BS (Surveying)"/>
          <xsd:enumeration value="GEO-MINOR (GIS)"/>
        </xsd:restriction>
      </xsd:simpleType>
    </xsd:element>
    <xsd:element name="Affiliation" ma:index="5" nillable="true" ma:displayName="Affiliation" ma:default="Student" ma:format="Dropdown" ma:internalName="Affiliation">
      <xsd:simpleType>
        <xsd:restriction base="dms:Choice">
          <xsd:enumeration value="Faculty"/>
          <xsd:enumeration value="Student"/>
          <xsd:enumeration value="Staff"/>
          <xsd:enumeration value="Community"/>
        </xsd:restriction>
      </xsd:simpleType>
    </xsd:element>
    <xsd:element name="Department_Academic" ma:index="6" nillable="true" ma:displayName="Department (Academic)" ma:format="Dropdown" ma:internalName="Department_Academic">
      <xsd:complexType>
        <xsd:complexContent>
          <xsd:extension base="dms:MultiChoice">
            <xsd:sequence>
              <xsd:element name="Value" maxOccurs="unbounded" minOccurs="0" nillable="true">
                <xsd:simpleType>
                  <xsd:restriction base="dms:Choice">
                    <xsd:enumeration value="CE"/>
                    <xsd:enumeration value="CSCE"/>
                    <xsd:enumeration value="EE"/>
                    <xsd:enumeration value="GEO"/>
                    <xsd:enumeration value="ME"/>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AcademicYear" ma:index="26" nillable="true" ma:displayName="Academic Year" ma:format="Dropdown" ma:internalName="AcademicYear">
      <xsd:simpleType>
        <xsd:restriction base="dms:Choice">
          <xsd:enumeration value="2020-2021"/>
          <xsd:enumeration value="2019-2020"/>
          <xsd:enumeration value="2018-2019"/>
          <xsd:enumeration value="2017-2018"/>
          <xsd:enumeration value="2016-2017"/>
          <xsd:enumeration value="2015-2016"/>
          <xsd:enumeration value="2014-2015"/>
          <xsd:enumeration value="2013-2014"/>
          <xsd:enumeration value="2012-2013"/>
          <xsd:enumeration value="2011-2012"/>
          <xsd:enumeration value="2010-2011"/>
        </xsd:restriction>
      </xsd:simpleType>
    </xsd:element>
    <xsd:element name="Department0" ma:index="27" nillable="true" ma:displayName="Department" ma:format="Dropdown" ma:internalName="Department0">
      <xsd:simpleType>
        <xsd:restriction base="dms:Choice">
          <xsd:enumeration value="CE"/>
          <xsd:enumeration value="CSE"/>
          <xsd:enumeration value="EE"/>
          <xsd:enumeration value="GEO"/>
          <xsd:enumeration value="ME"/>
          <xsd:enumeration value="CoEng"/>
          <xsd:enumeration value="PM"/>
          <xsd:enumeration value="UAA"/>
          <xsd:enumeration value="N/A"/>
        </xsd:restriction>
      </xsd:simpleType>
    </xsd:element>
    <xsd:element name="Use" ma:index="28" nillable="true" ma:displayName="Use" ma:format="Dropdown" ma:internalName="Use">
      <xsd:simpleType>
        <xsd:restriction base="dms:Choice">
          <xsd:enumeration value="ProDev Seminar"/>
          <xsd:enumeration value="Student Spotlight"/>
          <xsd:enumeration value="FRC Robotics"/>
          <xsd:enumeration value="SEA"/>
          <xsd:enumeration value="Graduation Celebration"/>
          <xsd:enumeration value="Web/Social Media"/>
          <xsd:enumeration value="Video"/>
          <xsd:enumeration value="STEM Talks"/>
          <xsd:enumeration value="General Use"/>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98e39b9f-e49d-4856-a37c-03cf9060ff70"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Discipline" ma:index="35" nillable="true" ma:displayName="Discipline" ma:format="Dropdown" ma:internalName="Discipline">
      <xsd:complexType>
        <xsd:complexContent>
          <xsd:extension base="dms:MultiChoiceFillIn">
            <xsd:sequence>
              <xsd:element name="Value" maxOccurs="unbounded" minOccurs="0" nillable="true">
                <xsd:simpleType>
                  <xsd:union memberTypes="dms:Text">
                    <xsd:simpleType>
                      <xsd:restriction base="dms:Choice">
                        <xsd:enumeration value="CE"/>
                        <xsd:enumeration value="ME"/>
                        <xsd:enumeration value="EE"/>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ec3179-62db-417d-a8bd-224f9bcc02c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42b9fbf2-cb8c-476e-80b3-5c7565a22008}" ma:internalName="TaxCatchAll" ma:showField="CatchAllData" ma:web="aeec3179-62db-417d-a8bd-224f9bcc0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AcademicYear xmlns="4875368b-44b2-4aba-bff5-6546d876b307" xsi:nil="true"/>
    <Department0 xmlns="4875368b-44b2-4aba-bff5-6546d876b307" xsi:nil="true"/>
    <Department_Academic xmlns="4875368b-44b2-4aba-bff5-6546d876b307" xsi:nil="true"/>
    <_ip_UnifiedCompliancePolicyProperties xmlns="http://schemas.microsoft.com/sharepoint/v3" xsi:nil="true"/>
    <Use xmlns="4875368b-44b2-4aba-bff5-6546d876b307" xsi:nil="true"/>
    <Notes xmlns="4875368b-44b2-4aba-bff5-6546d876b307" xsi:nil="true"/>
    <Affiliation xmlns="4875368b-44b2-4aba-bff5-6546d876b307">Student</Affiliation>
    <Department xmlns="4875368b-44b2-4aba-bff5-6546d876b307" xsi:nil="true"/>
    <lcf76f155ced4ddcb4097134ff3c332f xmlns="4875368b-44b2-4aba-bff5-6546d876b307">
      <Terms xmlns="http://schemas.microsoft.com/office/infopath/2007/PartnerControls"/>
    </lcf76f155ced4ddcb4097134ff3c332f>
    <TaxCatchAll xmlns="aeec3179-62db-417d-a8bd-224f9bcc02ca" xsi:nil="true"/>
    <Discipline xmlns="4875368b-44b2-4aba-bff5-6546d876b307" xsi:nil="true"/>
  </documentManagement>
</p:properties>
</file>

<file path=customXml/itemProps1.xml><?xml version="1.0" encoding="utf-8"?>
<ds:datastoreItem xmlns:ds="http://schemas.openxmlformats.org/officeDocument/2006/customXml" ds:itemID="{3F12D7D9-72A5-4B60-B01D-EDC7896E91B2}"/>
</file>

<file path=customXml/itemProps2.xml><?xml version="1.0" encoding="utf-8"?>
<ds:datastoreItem xmlns:ds="http://schemas.openxmlformats.org/officeDocument/2006/customXml" ds:itemID="{6830C217-C954-4EFB-983A-FC78A86B6AC4}"/>
</file>

<file path=customXml/itemProps3.xml><?xml version="1.0" encoding="utf-8"?>
<ds:datastoreItem xmlns:ds="http://schemas.openxmlformats.org/officeDocument/2006/customXml" ds:itemID="{04CBB8F5-C554-4BD9-976E-3348D0919536}"/>
</file>

<file path=docProps/app.xml><?xml version="1.0" encoding="utf-8"?>
<Properties xmlns="http://schemas.openxmlformats.org/officeDocument/2006/extended-properties" xmlns:vt="http://schemas.openxmlformats.org/officeDocument/2006/docPropsVTypes">
  <Template>Office Theme</Template>
  <TotalTime>482</TotalTime>
  <Words>425</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Segoe UI</vt:lpstr>
      <vt:lpstr>Times New Roman</vt:lpstr>
      <vt:lpstr>Univers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Siena Moyer</dc:creator>
  <cp:lastModifiedBy>Siena Moyer</cp:lastModifiedBy>
  <cp:revision>39</cp:revision>
  <cp:lastPrinted>2019-04-26T00:30:29Z</cp:lastPrinted>
  <dcterms:created xsi:type="dcterms:W3CDTF">2019-03-21T23:10:54Z</dcterms:created>
  <dcterms:modified xsi:type="dcterms:W3CDTF">2019-04-26T00:30:45Z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0x010100E21CF2FAB5DBF44DA86302094257C49B</vt:lpwstr>
  </property>
</Properties>
</file>