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2F75B-6FF8-E2AD-EBC6-658459034576}" v="2" dt="2022-02-09T21:04:25.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5" autoAdjust="0"/>
    <p:restoredTop sz="94660"/>
  </p:normalViewPr>
  <p:slideViewPr>
    <p:cSldViewPr snapToGrid="0">
      <p:cViewPr varScale="1">
        <p:scale>
          <a:sx n="25" d="100"/>
          <a:sy n="25" d="100"/>
        </p:scale>
        <p:origin x="414" y="-1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elmont" userId="S::jselmon1@alaska.edu::627a4b36-cb91-4340-9ade-d291a1afaee5" providerId="AD" clId="Web-{5052F75B-6FF8-E2AD-EBC6-658459034576}"/>
    <pc:docChg chg="modSld">
      <pc:chgData name="Joe Selmont" userId="S::jselmon1@alaska.edu::627a4b36-cb91-4340-9ade-d291a1afaee5" providerId="AD" clId="Web-{5052F75B-6FF8-E2AD-EBC6-658459034576}" dt="2022-02-09T21:04:25.360" v="1" actId="1076"/>
      <pc:docMkLst>
        <pc:docMk/>
      </pc:docMkLst>
      <pc:sldChg chg="modSp">
        <pc:chgData name="Joe Selmont" userId="S::jselmon1@alaska.edu::627a4b36-cb91-4340-9ade-d291a1afaee5" providerId="AD" clId="Web-{5052F75B-6FF8-E2AD-EBC6-658459034576}" dt="2022-02-09T21:04:25.360" v="1" actId="1076"/>
        <pc:sldMkLst>
          <pc:docMk/>
          <pc:sldMk cId="2952680627" sldId="256"/>
        </pc:sldMkLst>
        <pc:picChg chg="mod">
          <ac:chgData name="Joe Selmont" userId="S::jselmon1@alaska.edu::627a4b36-cb91-4340-9ade-d291a1afaee5" providerId="AD" clId="Web-{5052F75B-6FF8-E2AD-EBC6-658459034576}" dt="2022-02-09T21:04:25.360" v="1" actId="1076"/>
          <ac:picMkLst>
            <pc:docMk/>
            <pc:sldMk cId="2952680627" sldId="256"/>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182215-F3AE-4618-A9FC-FDC8A444DF5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386598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2215-F3AE-4618-A9FC-FDC8A444DF5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15738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2215-F3AE-4618-A9FC-FDC8A444DF5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79148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82215-F3AE-4618-A9FC-FDC8A444DF5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86432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182215-F3AE-4618-A9FC-FDC8A444DF5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322618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182215-F3AE-4618-A9FC-FDC8A444DF58}"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03458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82215-F3AE-4618-A9FC-FDC8A444DF58}"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68266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82215-F3AE-4618-A9FC-FDC8A444DF58}"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35070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82215-F3AE-4618-A9FC-FDC8A444DF58}"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14436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D5182215-F3AE-4618-A9FC-FDC8A444DF58}"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152406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D5182215-F3AE-4618-A9FC-FDC8A444DF58}"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A5520-0807-416D-811B-A6FBFB8ED63E}" type="slidenum">
              <a:rPr lang="en-US" smtClean="0"/>
              <a:t>‹#›</a:t>
            </a:fld>
            <a:endParaRPr lang="en-US"/>
          </a:p>
        </p:txBody>
      </p:sp>
    </p:spTree>
    <p:extLst>
      <p:ext uri="{BB962C8B-B14F-4D97-AF65-F5344CB8AC3E}">
        <p14:creationId xmlns:p14="http://schemas.microsoft.com/office/powerpoint/2010/main" val="277195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5182215-F3AE-4618-A9FC-FDC8A444DF58}" type="datetimeFigureOut">
              <a:rPr lang="en-US" smtClean="0"/>
              <a:t>2/9/2022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BDA5520-0807-416D-811B-A6FBFB8ED63E}" type="slidenum">
              <a:rPr lang="en-US" smtClean="0"/>
              <a:t>‹#›</a:t>
            </a:fld>
            <a:endParaRPr lang="en-US"/>
          </a:p>
        </p:txBody>
      </p:sp>
    </p:spTree>
    <p:extLst>
      <p:ext uri="{BB962C8B-B14F-4D97-AF65-F5344CB8AC3E}">
        <p14:creationId xmlns:p14="http://schemas.microsoft.com/office/powerpoint/2010/main" val="329294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30941"/>
            <a:ext cx="43891200" cy="329184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6196" y="21947197"/>
            <a:ext cx="43891200" cy="1097280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 y="4959279"/>
            <a:ext cx="43891200" cy="1097280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 y="4965007"/>
            <a:ext cx="43891200" cy="10972802"/>
          </a:xfrm>
          <a:prstGeom prst="rect">
            <a:avLst/>
          </a:prstGeom>
        </p:spPr>
      </p:pic>
      <p:sp>
        <p:nvSpPr>
          <p:cNvPr id="50" name="Rectangle 49"/>
          <p:cNvSpPr/>
          <p:nvPr/>
        </p:nvSpPr>
        <p:spPr>
          <a:xfrm>
            <a:off x="10525824" y="5673694"/>
            <a:ext cx="22765851" cy="2651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9041"/>
            <a:ext cx="43891200" cy="4909312"/>
          </a:xfrm>
          <a:prstGeom prst="rect">
            <a:avLst/>
          </a:prstGeom>
        </p:spPr>
      </p:pic>
      <p:pic>
        <p:nvPicPr>
          <p:cNvPr id="4" name="Picture 3"/>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1616" y="7113065"/>
            <a:ext cx="6558455" cy="5943600"/>
          </a:xfrm>
          <a:prstGeom prst="rect">
            <a:avLst/>
          </a:prstGeom>
          <a:ln w="28575">
            <a:solidFill>
              <a:schemeClr val="bg1"/>
            </a:solidFill>
          </a:ln>
        </p:spPr>
      </p:pic>
      <p:pic>
        <p:nvPicPr>
          <p:cNvPr id="5" name="Picture 4"/>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18659724" y="7040454"/>
            <a:ext cx="6537960" cy="5943600"/>
          </a:xfrm>
          <a:prstGeom prst="rect">
            <a:avLst/>
          </a:prstGeom>
          <a:ln w="28575">
            <a:solidFill>
              <a:schemeClr val="bg1"/>
            </a:solidFill>
          </a:ln>
        </p:spPr>
      </p:pic>
      <p:pic>
        <p:nvPicPr>
          <p:cNvPr id="6" name="Picture 5"/>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26330309" y="7078205"/>
            <a:ext cx="6537960" cy="5943600"/>
          </a:xfrm>
          <a:prstGeom prst="rect">
            <a:avLst/>
          </a:prstGeom>
          <a:ln w="28575">
            <a:solidFill>
              <a:schemeClr val="bg1"/>
            </a:solidFill>
          </a:ln>
        </p:spPr>
      </p:pic>
      <p:pic>
        <p:nvPicPr>
          <p:cNvPr id="7" name="Picture 6"/>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881" y="17597692"/>
            <a:ext cx="6537960" cy="5943600"/>
          </a:xfrm>
          <a:prstGeom prst="rect">
            <a:avLst/>
          </a:prstGeom>
          <a:ln w="28575">
            <a:solidFill>
              <a:schemeClr val="bg1"/>
            </a:solidFill>
          </a:ln>
        </p:spPr>
      </p:pic>
      <p:pic>
        <p:nvPicPr>
          <p:cNvPr id="9" name="Picture 8"/>
          <p:cNvPicPr preferRelativeResize="0">
            <a:picLocks noChangeAspect="1"/>
          </p:cNvPicPr>
          <p:nvPr/>
        </p:nvPicPr>
        <p:blipFill>
          <a:blip r:embed="rId9">
            <a:extLst>
              <a:ext uri="{28A0092B-C50C-407E-A947-70E740481C1C}">
                <a14:useLocalDpi xmlns:a14="http://schemas.microsoft.com/office/drawing/2010/main" val="0"/>
              </a:ext>
            </a:extLst>
          </a:blip>
          <a:stretch>
            <a:fillRect/>
          </a:stretch>
        </p:blipFill>
        <p:spPr>
          <a:xfrm>
            <a:off x="26336145" y="17657826"/>
            <a:ext cx="6537960" cy="5943600"/>
          </a:xfrm>
          <a:prstGeom prst="rect">
            <a:avLst/>
          </a:prstGeom>
          <a:ln w="28575">
            <a:solidFill>
              <a:schemeClr val="bg1"/>
            </a:solidFill>
          </a:ln>
        </p:spPr>
      </p:pic>
      <p:pic>
        <p:nvPicPr>
          <p:cNvPr id="8" name="Picture 7"/>
          <p:cNvPicPr preferRelativeResize="0">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76619" y="17616325"/>
            <a:ext cx="6537960" cy="5943600"/>
          </a:xfrm>
          <a:prstGeom prst="rect">
            <a:avLst/>
          </a:prstGeom>
          <a:ln w="28575">
            <a:solidFill>
              <a:schemeClr val="bg1"/>
            </a:solidFill>
          </a:ln>
        </p:spPr>
      </p:pic>
      <p:pic>
        <p:nvPicPr>
          <p:cNvPr id="10" name="Picture 9"/>
          <p:cNvPicPr preferRelativeResize="0">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92816" y="26046508"/>
            <a:ext cx="6537960" cy="5943600"/>
          </a:xfrm>
          <a:prstGeom prst="rect">
            <a:avLst/>
          </a:prstGeom>
          <a:ln w="28575">
            <a:solidFill>
              <a:schemeClr val="bg1"/>
            </a:solidFill>
          </a:ln>
        </p:spPr>
      </p:pic>
      <p:pic>
        <p:nvPicPr>
          <p:cNvPr id="11" name="Picture 10"/>
          <p:cNvPicPr preferRelativeResize="0">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67681" y="26061847"/>
            <a:ext cx="6537960" cy="5943600"/>
          </a:xfrm>
          <a:prstGeom prst="rect">
            <a:avLst/>
          </a:prstGeom>
          <a:ln w="28575">
            <a:solidFill>
              <a:schemeClr val="bg1"/>
            </a:solidFill>
          </a:ln>
        </p:spPr>
      </p:pic>
      <p:sp>
        <p:nvSpPr>
          <p:cNvPr id="15" name="TextBox 14"/>
          <p:cNvSpPr txBox="1"/>
          <p:nvPr/>
        </p:nvSpPr>
        <p:spPr>
          <a:xfrm>
            <a:off x="10896600" y="13092096"/>
            <a:ext cx="7391923" cy="2308324"/>
          </a:xfrm>
          <a:prstGeom prst="rect">
            <a:avLst/>
          </a:prstGeom>
          <a:solidFill>
            <a:srgbClr val="F8F8F8">
              <a:alpha val="50196"/>
            </a:srgbClr>
          </a:solidFill>
        </p:spPr>
        <p:txBody>
          <a:bodyPr wrap="square" rtlCol="0">
            <a:spAutoFit/>
          </a:bodyPr>
          <a:lstStyle/>
          <a:p>
            <a:r>
              <a:rPr lang="en-US" sz="3600" b="1" dirty="0">
                <a:latin typeface="Segoe UI" panose="020B0502040204020203" pitchFamily="34" charset="0"/>
                <a:cs typeface="Segoe UI" panose="020B0502040204020203" pitchFamily="34" charset="0"/>
              </a:rPr>
              <a:t>STEP 1: </a:t>
            </a:r>
            <a:r>
              <a:rPr lang="en-US" sz="3600" dirty="0">
                <a:latin typeface="Segoe UI" panose="020B0502040204020203" pitchFamily="34" charset="0"/>
                <a:cs typeface="Segoe UI" panose="020B0502040204020203" pitchFamily="34" charset="0"/>
              </a:rPr>
              <a:t>Build the handle. Overlap the paint stirrers and wrap tightly with masking tape in at least two places</a:t>
            </a:r>
          </a:p>
        </p:txBody>
      </p:sp>
      <p:sp>
        <p:nvSpPr>
          <p:cNvPr id="16" name="TextBox 15"/>
          <p:cNvSpPr txBox="1"/>
          <p:nvPr/>
        </p:nvSpPr>
        <p:spPr>
          <a:xfrm>
            <a:off x="18517436" y="13013796"/>
            <a:ext cx="7146699" cy="3970318"/>
          </a:xfrm>
          <a:prstGeom prst="rect">
            <a:avLst/>
          </a:prstGeom>
          <a:solidFill>
            <a:srgbClr val="F8F8F8">
              <a:alpha val="50196"/>
            </a:srgbClr>
          </a:solidFill>
        </p:spPr>
        <p:txBody>
          <a:bodyPr wrap="square" rtlCol="0">
            <a:spAutoFit/>
          </a:bodyPr>
          <a:lstStyle/>
          <a:p>
            <a:r>
              <a:rPr lang="en-US" sz="3600" b="1" dirty="0">
                <a:latin typeface="Segoe UI" panose="020B0502040204020203" pitchFamily="34" charset="0"/>
                <a:cs typeface="Segoe UI" panose="020B0502040204020203" pitchFamily="34" charset="0"/>
              </a:rPr>
              <a:t>STEP 2: </a:t>
            </a:r>
            <a:r>
              <a:rPr lang="en-US" sz="3600" dirty="0">
                <a:latin typeface="Segoe UI" panose="020B0502040204020203" pitchFamily="34" charset="0"/>
                <a:cs typeface="Segoe UI" panose="020B0502040204020203" pitchFamily="34" charset="0"/>
              </a:rPr>
              <a:t>Take the piece that doesn’t have holes, bend it in half, and tape it to the end of the handle. Leave about 1" of the folded side not overlapped with the wood. Poke a hole through that part of the cardboard.</a:t>
            </a:r>
          </a:p>
        </p:txBody>
      </p:sp>
      <p:sp>
        <p:nvSpPr>
          <p:cNvPr id="17" name="TextBox 16"/>
          <p:cNvSpPr txBox="1"/>
          <p:nvPr/>
        </p:nvSpPr>
        <p:spPr>
          <a:xfrm>
            <a:off x="26240895" y="13076178"/>
            <a:ext cx="6759771" cy="3416320"/>
          </a:xfrm>
          <a:prstGeom prst="rect">
            <a:avLst/>
          </a:prstGeom>
          <a:solidFill>
            <a:srgbClr val="F8F8F8">
              <a:alpha val="50196"/>
            </a:srgbClr>
          </a:solidFill>
        </p:spPr>
        <p:txBody>
          <a:bodyPr wrap="square" rtlCol="0">
            <a:spAutoFit/>
          </a:bodyPr>
          <a:lstStyle/>
          <a:p>
            <a:r>
              <a:rPr lang="en-US" sz="3600" b="1" dirty="0">
                <a:latin typeface="Segoe UI" panose="020B0502040204020203" pitchFamily="34" charset="0"/>
                <a:cs typeface="Segoe UI" panose="020B0502040204020203" pitchFamily="34" charset="0"/>
              </a:rPr>
              <a:t>STEP 3: </a:t>
            </a:r>
            <a:r>
              <a:rPr lang="en-US" sz="3600" dirty="0">
                <a:latin typeface="Segoe UI" panose="020B0502040204020203" pitchFamily="34" charset="0"/>
                <a:cs typeface="Segoe UI" panose="020B0502040204020203" pitchFamily="34" charset="0"/>
              </a:rPr>
              <a:t>Assemble the cardboard as shown using a metal fastener. On the other side, fold the fastener tabs completely flat, and secure in place with a piece of tape. </a:t>
            </a:r>
          </a:p>
        </p:txBody>
      </p:sp>
      <p:sp>
        <p:nvSpPr>
          <p:cNvPr id="18" name="TextBox 17"/>
          <p:cNvSpPr txBox="1"/>
          <p:nvPr/>
        </p:nvSpPr>
        <p:spPr>
          <a:xfrm>
            <a:off x="10909585" y="23593310"/>
            <a:ext cx="6616178" cy="1754326"/>
          </a:xfrm>
          <a:prstGeom prst="rect">
            <a:avLst/>
          </a:prstGeom>
          <a:solidFill>
            <a:srgbClr val="F8F8F8">
              <a:alpha val="50196"/>
            </a:srgbClr>
          </a:solidFill>
        </p:spPr>
        <p:txBody>
          <a:bodyPr wrap="square" rtlCol="0">
            <a:spAutoFit/>
          </a:bodyPr>
          <a:lstStyle/>
          <a:p>
            <a:r>
              <a:rPr lang="en-US" sz="3600" b="1" dirty="0">
                <a:latin typeface="Segoe UI" panose="020B0502040204020203" pitchFamily="34" charset="0"/>
                <a:cs typeface="Segoe UI" panose="020B0502040204020203" pitchFamily="34" charset="0"/>
              </a:rPr>
              <a:t>STEP 4: </a:t>
            </a:r>
            <a:r>
              <a:rPr lang="en-US" sz="3600" dirty="0">
                <a:latin typeface="Segoe UI" panose="020B0502040204020203" pitchFamily="34" charset="0"/>
                <a:cs typeface="Segoe UI" panose="020B0502040204020203" pitchFamily="34" charset="0"/>
              </a:rPr>
              <a:t>Attach the two 5"  pieces as shown. Remember to fold and tape the fastener tabs.</a:t>
            </a:r>
          </a:p>
        </p:txBody>
      </p:sp>
      <p:sp>
        <p:nvSpPr>
          <p:cNvPr id="19" name="TextBox 18"/>
          <p:cNvSpPr txBox="1"/>
          <p:nvPr/>
        </p:nvSpPr>
        <p:spPr>
          <a:xfrm>
            <a:off x="18659724" y="23620659"/>
            <a:ext cx="14258676" cy="1754326"/>
          </a:xfrm>
          <a:prstGeom prst="rect">
            <a:avLst/>
          </a:prstGeom>
          <a:solidFill>
            <a:srgbClr val="F8F8F8">
              <a:alpha val="50196"/>
            </a:srgbClr>
          </a:solidFill>
        </p:spPr>
        <p:txBody>
          <a:bodyPr wrap="square" rtlCol="0">
            <a:spAutoFit/>
          </a:bodyPr>
          <a:lstStyle/>
          <a:p>
            <a:r>
              <a:rPr lang="en-US" sz="3600" b="1" dirty="0">
                <a:latin typeface="Segoe UI" panose="020B0502040204020203" pitchFamily="34" charset="0"/>
                <a:cs typeface="Segoe UI" panose="020B0502040204020203" pitchFamily="34" charset="0"/>
              </a:rPr>
              <a:t>STEP 5: </a:t>
            </a:r>
            <a:r>
              <a:rPr lang="en-US" sz="3600" dirty="0">
                <a:latin typeface="Segoe UI" panose="020B0502040204020203" pitchFamily="34" charset="0"/>
                <a:cs typeface="Segoe UI" panose="020B0502040204020203" pitchFamily="34" charset="0"/>
              </a:rPr>
              <a:t>Attach the rubber band! This will help automatically open up the grabber. Start by stretching the rubber band with both hands, and slipping it under the middle fastener, then repeat with the other side.</a:t>
            </a:r>
          </a:p>
        </p:txBody>
      </p:sp>
      <p:sp>
        <p:nvSpPr>
          <p:cNvPr id="21" name="TextBox 20"/>
          <p:cNvSpPr txBox="1"/>
          <p:nvPr/>
        </p:nvSpPr>
        <p:spPr>
          <a:xfrm>
            <a:off x="25541049" y="26674085"/>
            <a:ext cx="7377351" cy="2308324"/>
          </a:xfrm>
          <a:prstGeom prst="rect">
            <a:avLst/>
          </a:prstGeom>
          <a:solidFill>
            <a:srgbClr val="F8F8F8">
              <a:alpha val="50196"/>
            </a:srgbClr>
          </a:solidFill>
        </p:spPr>
        <p:txBody>
          <a:bodyPr wrap="square" rtlCol="0">
            <a:spAutoFit/>
          </a:bodyPr>
          <a:lstStyle/>
          <a:p>
            <a:r>
              <a:rPr lang="en-US" sz="3600" b="1" dirty="0">
                <a:latin typeface="Segoe UI" panose="020B0502040204020203" pitchFamily="34" charset="0"/>
                <a:cs typeface="Segoe UI" panose="020B0502040204020203" pitchFamily="34" charset="0"/>
              </a:rPr>
              <a:t>STEP 6: </a:t>
            </a:r>
            <a:r>
              <a:rPr lang="en-US" sz="3600" dirty="0">
                <a:latin typeface="Segoe UI" panose="020B0502040204020203" pitchFamily="34" charset="0"/>
                <a:cs typeface="Segoe UI" panose="020B0502040204020203" pitchFamily="34" charset="0"/>
              </a:rPr>
              <a:t>Tie a piece of string to the fastener as shown. The grabber is ready to test! Give the string a tug, and your grabber should close.</a:t>
            </a:r>
          </a:p>
        </p:txBody>
      </p:sp>
      <p:sp>
        <p:nvSpPr>
          <p:cNvPr id="26" name="TextBox 25"/>
          <p:cNvSpPr txBox="1"/>
          <p:nvPr/>
        </p:nvSpPr>
        <p:spPr>
          <a:xfrm>
            <a:off x="0" y="316852"/>
            <a:ext cx="43891199" cy="4708981"/>
          </a:xfrm>
          <a:prstGeom prst="rect">
            <a:avLst/>
          </a:prstGeom>
          <a:noFill/>
        </p:spPr>
        <p:txBody>
          <a:bodyPr wrap="square" rtlCol="0">
            <a:spAutoFit/>
          </a:bodyPr>
          <a:lstStyle/>
          <a:p>
            <a:pPr algn="ctr"/>
            <a:r>
              <a:rPr lang="en-US" sz="30000" dirty="0">
                <a:solidFill>
                  <a:schemeClr val="bg1"/>
                </a:solidFill>
                <a:latin typeface="Univers" pitchFamily="34" charset="0"/>
                <a:cs typeface="Times New Roman" panose="02020603050405020304" pitchFamily="18" charset="0"/>
              </a:rPr>
              <a:t>Articulated Grabber</a:t>
            </a:r>
          </a:p>
        </p:txBody>
      </p:sp>
      <p:sp>
        <p:nvSpPr>
          <p:cNvPr id="40" name="Rounded Rectangle 39"/>
          <p:cNvSpPr/>
          <p:nvPr/>
        </p:nvSpPr>
        <p:spPr>
          <a:xfrm>
            <a:off x="34053210" y="5658925"/>
            <a:ext cx="9144000" cy="26517600"/>
          </a:xfrm>
          <a:prstGeom prst="roundRect">
            <a:avLst>
              <a:gd name="adj" fmla="val 0"/>
            </a:avLst>
          </a:prstGeom>
          <a:solidFill>
            <a:srgbClr val="FFFFF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preferRelativeResize="0">
            <a:picLocks noChangeAspect="1"/>
          </p:cNvPicPr>
          <p:nvPr/>
        </p:nvPicPr>
        <p:blipFill>
          <a:blip r:embed="rId13">
            <a:extLst>
              <a:ext uri="{28A0092B-C50C-407E-A947-70E740481C1C}">
                <a14:useLocalDpi xmlns:a14="http://schemas.microsoft.com/office/drawing/2010/main" val="0"/>
              </a:ext>
            </a:extLst>
          </a:blip>
          <a:stretch>
            <a:fillRect/>
          </a:stretch>
        </p:blipFill>
        <p:spPr>
          <a:xfrm>
            <a:off x="34217970" y="10433311"/>
            <a:ext cx="5519057" cy="5943600"/>
          </a:xfrm>
          <a:prstGeom prst="rect">
            <a:avLst/>
          </a:prstGeom>
          <a:ln w="28575">
            <a:solidFill>
              <a:schemeClr val="bg1"/>
            </a:solidFill>
          </a:ln>
        </p:spPr>
      </p:pic>
      <p:pic>
        <p:nvPicPr>
          <p:cNvPr id="31" name="Picture 30"/>
          <p:cNvPicPr preferRelativeResize="0">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27547" y="15786515"/>
            <a:ext cx="5519057" cy="5943600"/>
          </a:xfrm>
          <a:prstGeom prst="rect">
            <a:avLst/>
          </a:prstGeom>
          <a:ln w="28575">
            <a:solidFill>
              <a:schemeClr val="bg1"/>
            </a:solidFill>
          </a:ln>
        </p:spPr>
      </p:pic>
      <p:pic>
        <p:nvPicPr>
          <p:cNvPr id="32" name="Picture 31"/>
          <p:cNvPicPr preferRelativeResize="0">
            <a:picLocks noChangeAspect="1"/>
          </p:cNvPicPr>
          <p:nvPr/>
        </p:nvPicPr>
        <p:blipFill>
          <a:blip r:embed="rId15">
            <a:extLst>
              <a:ext uri="{28A0092B-C50C-407E-A947-70E740481C1C}">
                <a14:useLocalDpi xmlns:a14="http://schemas.microsoft.com/office/drawing/2010/main" val="0"/>
              </a:ext>
            </a:extLst>
          </a:blip>
          <a:stretch>
            <a:fillRect/>
          </a:stretch>
        </p:blipFill>
        <p:spPr>
          <a:xfrm>
            <a:off x="34263770" y="21139719"/>
            <a:ext cx="5519057" cy="5943600"/>
          </a:xfrm>
          <a:prstGeom prst="rect">
            <a:avLst/>
          </a:prstGeom>
          <a:ln w="28575">
            <a:solidFill>
              <a:schemeClr val="bg1"/>
            </a:solidFill>
          </a:ln>
        </p:spPr>
      </p:pic>
      <p:pic>
        <p:nvPicPr>
          <p:cNvPr id="33" name="Picture 32"/>
          <p:cNvPicPr preferRelativeResize="0">
            <a:picLocks noChangeAspect="1"/>
          </p:cNvPicPr>
          <p:nvPr/>
        </p:nvPicPr>
        <p:blipFill>
          <a:blip r:embed="rId16">
            <a:extLst>
              <a:ext uri="{28A0092B-C50C-407E-A947-70E740481C1C}">
                <a14:useLocalDpi xmlns:a14="http://schemas.microsoft.com/office/drawing/2010/main" val="0"/>
              </a:ext>
            </a:extLst>
          </a:blip>
          <a:stretch>
            <a:fillRect/>
          </a:stretch>
        </p:blipFill>
        <p:spPr>
          <a:xfrm>
            <a:off x="37542752" y="25874331"/>
            <a:ext cx="5519057" cy="5943600"/>
          </a:xfrm>
          <a:prstGeom prst="rect">
            <a:avLst/>
          </a:prstGeom>
          <a:ln w="28575">
            <a:solidFill>
              <a:schemeClr val="bg1"/>
            </a:solidFill>
          </a:ln>
        </p:spPr>
      </p:pic>
      <p:sp>
        <p:nvSpPr>
          <p:cNvPr id="38" name="TextBox 37"/>
          <p:cNvSpPr txBox="1"/>
          <p:nvPr/>
        </p:nvSpPr>
        <p:spPr>
          <a:xfrm>
            <a:off x="34488403" y="6882085"/>
            <a:ext cx="8338253" cy="2862322"/>
          </a:xfrm>
          <a:prstGeom prst="rect">
            <a:avLst/>
          </a:prstGeom>
          <a:noFill/>
        </p:spPr>
        <p:txBody>
          <a:bodyPr wrap="square" rtlCol="0">
            <a:spAutoFit/>
          </a:bodyPr>
          <a:lstStyle/>
          <a:p>
            <a:r>
              <a:rPr lang="en-US" sz="3600" b="1" dirty="0">
                <a:latin typeface="Segoe UI" panose="020B0502040204020203" pitchFamily="34" charset="0"/>
                <a:cs typeface="Segoe UI" panose="020B0502040204020203" pitchFamily="34" charset="0"/>
              </a:rPr>
              <a:t>STEP 7: </a:t>
            </a:r>
            <a:r>
              <a:rPr lang="en-US" sz="3600" dirty="0">
                <a:latin typeface="Segoe UI" panose="020B0502040204020203" pitchFamily="34" charset="0"/>
                <a:cs typeface="Segoe UI" panose="020B0502040204020203" pitchFamily="34" charset="0"/>
              </a:rPr>
              <a:t>Add attachment to the end of the grabber. You can experiment with different type of craft materials to make different types of grippers. Here are some idea to help you out:</a:t>
            </a:r>
          </a:p>
        </p:txBody>
      </p:sp>
      <p:sp>
        <p:nvSpPr>
          <p:cNvPr id="29" name="Rounded Rectangle 28"/>
          <p:cNvSpPr/>
          <p:nvPr/>
        </p:nvSpPr>
        <p:spPr>
          <a:xfrm>
            <a:off x="798048" y="5624096"/>
            <a:ext cx="9144000" cy="26517600"/>
          </a:xfrm>
          <a:prstGeom prst="roundRect">
            <a:avLst>
              <a:gd name="adj" fmla="val 0"/>
            </a:avLst>
          </a:prstGeom>
          <a:solidFill>
            <a:srgbClr val="FFFFF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law Machine Vector Picker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3203" y="6643869"/>
            <a:ext cx="9041685" cy="632918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5062" y="5635986"/>
            <a:ext cx="9144000" cy="1022773"/>
          </a:xfrm>
          <a:prstGeom prst="rect">
            <a:avLst/>
          </a:prstGeom>
        </p:spPr>
      </p:pic>
      <p:sp>
        <p:nvSpPr>
          <p:cNvPr id="41" name="TextBox 40"/>
          <p:cNvSpPr txBox="1"/>
          <p:nvPr/>
        </p:nvSpPr>
        <p:spPr>
          <a:xfrm>
            <a:off x="817032" y="5730429"/>
            <a:ext cx="9194359" cy="830997"/>
          </a:xfrm>
          <a:prstGeom prst="rect">
            <a:avLst/>
          </a:prstGeom>
          <a:noFill/>
        </p:spPr>
        <p:txBody>
          <a:bodyPr wrap="square" rtlCol="0">
            <a:spAutoFit/>
          </a:bodyPr>
          <a:lstStyle/>
          <a:p>
            <a:pPr algn="ctr"/>
            <a:r>
              <a:rPr lang="en-US" sz="4800" b="1" dirty="0">
                <a:solidFill>
                  <a:schemeClr val="bg1"/>
                </a:solidFill>
              </a:rPr>
              <a:t>Your Mission:</a:t>
            </a:r>
          </a:p>
        </p:txBody>
      </p:sp>
      <p:pic>
        <p:nvPicPr>
          <p:cNvPr id="44" name="Picture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059692" y="5638360"/>
            <a:ext cx="9144000" cy="1022773"/>
          </a:xfrm>
          <a:prstGeom prst="rect">
            <a:avLst/>
          </a:prstGeom>
        </p:spPr>
      </p:pic>
      <p:sp>
        <p:nvSpPr>
          <p:cNvPr id="43" name="TextBox 42"/>
          <p:cNvSpPr txBox="1"/>
          <p:nvPr/>
        </p:nvSpPr>
        <p:spPr>
          <a:xfrm>
            <a:off x="34015815" y="5728886"/>
            <a:ext cx="9194359" cy="830997"/>
          </a:xfrm>
          <a:prstGeom prst="rect">
            <a:avLst/>
          </a:prstGeom>
          <a:noFill/>
        </p:spPr>
        <p:txBody>
          <a:bodyPr wrap="square" rtlCol="0">
            <a:spAutoFit/>
          </a:bodyPr>
          <a:lstStyle/>
          <a:p>
            <a:pPr algn="ctr"/>
            <a:r>
              <a:rPr lang="en-US" sz="4800" b="1" dirty="0">
                <a:solidFill>
                  <a:schemeClr val="bg1"/>
                </a:solidFill>
              </a:rPr>
              <a:t>Final Touches:</a:t>
            </a:r>
          </a:p>
        </p:txBody>
      </p:sp>
      <p:sp>
        <p:nvSpPr>
          <p:cNvPr id="45" name="TextBox 44"/>
          <p:cNvSpPr txBox="1"/>
          <p:nvPr/>
        </p:nvSpPr>
        <p:spPr>
          <a:xfrm>
            <a:off x="1009650" y="13252236"/>
            <a:ext cx="8807450" cy="2862322"/>
          </a:xfrm>
          <a:prstGeom prst="rect">
            <a:avLst/>
          </a:prstGeom>
          <a:noFill/>
        </p:spPr>
        <p:txBody>
          <a:bodyPr wrap="square" rtlCol="0">
            <a:spAutoFit/>
          </a:bodyPr>
          <a:lstStyle/>
          <a:p>
            <a:r>
              <a:rPr lang="en-US" sz="3600" dirty="0">
                <a:latin typeface="Segoe UI" panose="020B0502040204020203" pitchFamily="34" charset="0"/>
                <a:cs typeface="Segoe UI" panose="020B0502040204020203" pitchFamily="34" charset="0"/>
              </a:rPr>
              <a:t>Your challenge is to build an articulated grabber using the following instructions with the provided materials. You must then try different attachments to be able to pick up different objects.</a:t>
            </a:r>
          </a:p>
        </p:txBody>
      </p:sp>
      <p:pic>
        <p:nvPicPr>
          <p:cNvPr id="47" name="Picture 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8062" y="16403494"/>
            <a:ext cx="9144000" cy="1022773"/>
          </a:xfrm>
          <a:prstGeom prst="rect">
            <a:avLst/>
          </a:prstGeom>
        </p:spPr>
      </p:pic>
      <p:sp>
        <p:nvSpPr>
          <p:cNvPr id="48" name="TextBox 47"/>
          <p:cNvSpPr txBox="1"/>
          <p:nvPr/>
        </p:nvSpPr>
        <p:spPr>
          <a:xfrm>
            <a:off x="622741" y="16610740"/>
            <a:ext cx="9194359" cy="830997"/>
          </a:xfrm>
          <a:prstGeom prst="rect">
            <a:avLst/>
          </a:prstGeom>
          <a:noFill/>
        </p:spPr>
        <p:txBody>
          <a:bodyPr wrap="square" rtlCol="0">
            <a:spAutoFit/>
          </a:bodyPr>
          <a:lstStyle/>
          <a:p>
            <a:pPr algn="ctr"/>
            <a:r>
              <a:rPr lang="en-US" sz="4800" b="1" dirty="0">
                <a:solidFill>
                  <a:schemeClr val="bg1"/>
                </a:solidFill>
              </a:rPr>
              <a:t>What is an Articulated Grabber?</a:t>
            </a:r>
          </a:p>
        </p:txBody>
      </p:sp>
      <p:sp>
        <p:nvSpPr>
          <p:cNvPr id="49" name="TextBox 48"/>
          <p:cNvSpPr txBox="1"/>
          <p:nvPr/>
        </p:nvSpPr>
        <p:spPr>
          <a:xfrm>
            <a:off x="1082675" y="17809418"/>
            <a:ext cx="8807450" cy="4524315"/>
          </a:xfrm>
          <a:prstGeom prst="rect">
            <a:avLst/>
          </a:prstGeom>
          <a:noFill/>
        </p:spPr>
        <p:txBody>
          <a:bodyPr wrap="square" rtlCol="0">
            <a:spAutoFit/>
          </a:bodyPr>
          <a:lstStyle/>
          <a:p>
            <a:r>
              <a:rPr lang="en-US" sz="3600" dirty="0">
                <a:latin typeface="Segoe UI" panose="020B0502040204020203" pitchFamily="34" charset="0"/>
                <a:cs typeface="Segoe UI" panose="020B0502040204020203" pitchFamily="34" charset="0"/>
              </a:rPr>
              <a:t>“Articulated” means that this simple mechanical design uses two or more parts with moving joints. </a:t>
            </a:r>
          </a:p>
          <a:p>
            <a:endParaRPr lang="en-US" sz="3600" dirty="0">
              <a:latin typeface="Segoe UI" panose="020B0502040204020203" pitchFamily="34" charset="0"/>
              <a:cs typeface="Segoe UI" panose="020B0502040204020203" pitchFamily="34" charset="0"/>
            </a:endParaRPr>
          </a:p>
          <a:p>
            <a:r>
              <a:rPr lang="en-US" sz="3600" dirty="0">
                <a:latin typeface="Segoe UI" panose="020B0502040204020203" pitchFamily="34" charset="0"/>
                <a:cs typeface="Segoe UI" panose="020B0502040204020203" pitchFamily="34" charset="0"/>
              </a:rPr>
              <a:t>Grabbers like this are used to help people reach things on high shelves or off the ground. Similar designs are also used in claw machines and on robotic arms. </a:t>
            </a:r>
          </a:p>
        </p:txBody>
      </p:sp>
      <p:pic>
        <p:nvPicPr>
          <p:cNvPr id="1030" name="Picture 6" descr="Related imag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1622" y="23003255"/>
            <a:ext cx="9022921" cy="902292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830583" y="29811523"/>
            <a:ext cx="6858000" cy="1402772"/>
          </a:xfrm>
          <a:prstGeom prst="rect">
            <a:avLst/>
          </a:prstGeom>
        </p:spPr>
      </p:pic>
      <p:pic>
        <p:nvPicPr>
          <p:cNvPr id="54" name="Picture 5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552671" y="5642753"/>
            <a:ext cx="22860000" cy="1022773"/>
          </a:xfrm>
          <a:prstGeom prst="rect">
            <a:avLst/>
          </a:prstGeom>
        </p:spPr>
      </p:pic>
      <p:sp>
        <p:nvSpPr>
          <p:cNvPr id="56" name="TextBox 55"/>
          <p:cNvSpPr txBox="1"/>
          <p:nvPr/>
        </p:nvSpPr>
        <p:spPr>
          <a:xfrm>
            <a:off x="17311569" y="5791095"/>
            <a:ext cx="9194359" cy="830997"/>
          </a:xfrm>
          <a:prstGeom prst="rect">
            <a:avLst/>
          </a:prstGeom>
          <a:noFill/>
        </p:spPr>
        <p:txBody>
          <a:bodyPr wrap="square" rtlCol="0">
            <a:spAutoFit/>
          </a:bodyPr>
          <a:lstStyle/>
          <a:p>
            <a:pPr algn="ctr"/>
            <a:r>
              <a:rPr lang="en-US" sz="4800" b="1" dirty="0">
                <a:solidFill>
                  <a:schemeClr val="bg1"/>
                </a:solidFill>
              </a:rPr>
              <a:t>Build Instructions:</a:t>
            </a:r>
          </a:p>
        </p:txBody>
      </p:sp>
    </p:spTree>
    <p:extLst>
      <p:ext uri="{BB962C8B-B14F-4D97-AF65-F5344CB8AC3E}">
        <p14:creationId xmlns:p14="http://schemas.microsoft.com/office/powerpoint/2010/main" val="2952680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cademicYear xmlns="4875368b-44b2-4aba-bff5-6546d876b307" xsi:nil="true"/>
    <Department0 xmlns="4875368b-44b2-4aba-bff5-6546d876b307" xsi:nil="true"/>
    <Department_Academic xmlns="4875368b-44b2-4aba-bff5-6546d876b307" xsi:nil="true"/>
    <_ip_UnifiedCompliancePolicyProperties xmlns="http://schemas.microsoft.com/sharepoint/v3" xsi:nil="true"/>
    <Use xmlns="4875368b-44b2-4aba-bff5-6546d876b307" xsi:nil="true"/>
    <Notes xmlns="4875368b-44b2-4aba-bff5-6546d876b307" xsi:nil="true"/>
    <Affiliation xmlns="4875368b-44b2-4aba-bff5-6546d876b307">Student</Affiliation>
    <Department xmlns="4875368b-44b2-4aba-bff5-6546d876b307" xsi:nil="true"/>
    <lcf76f155ced4ddcb4097134ff3c332f xmlns="4875368b-44b2-4aba-bff5-6546d876b307">
      <Terms xmlns="http://schemas.microsoft.com/office/infopath/2007/PartnerControls"/>
    </lcf76f155ced4ddcb4097134ff3c332f>
    <TaxCatchAll xmlns="aeec3179-62db-417d-a8bd-224f9bcc02ca" xsi:nil="true"/>
    <Discipline xmlns="4875368b-44b2-4aba-bff5-6546d876b3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1CF2FAB5DBF44DA86302094257C49B" ma:contentTypeVersion="31" ma:contentTypeDescription="Create a new document." ma:contentTypeScope="" ma:versionID="ad225eee8d151241e850172758f237a7">
  <xsd:schema xmlns:xsd="http://www.w3.org/2001/XMLSchema" xmlns:xs="http://www.w3.org/2001/XMLSchema" xmlns:p="http://schemas.microsoft.com/office/2006/metadata/properties" xmlns:ns1="http://schemas.microsoft.com/sharepoint/v3" xmlns:ns2="4875368b-44b2-4aba-bff5-6546d876b307" xmlns:ns3="aeec3179-62db-417d-a8bd-224f9bcc02ca" targetNamespace="http://schemas.microsoft.com/office/2006/metadata/properties" ma:root="true" ma:fieldsID="43022a5611ad955fd1b6686fef05f78e" ns1:_="" ns2:_="" ns3:_="">
    <xsd:import namespace="http://schemas.microsoft.com/sharepoint/v3"/>
    <xsd:import namespace="4875368b-44b2-4aba-bff5-6546d876b307"/>
    <xsd:import namespace="aeec3179-62db-417d-a8bd-224f9bcc02ca"/>
    <xsd:element name="properties">
      <xsd:complexType>
        <xsd:sequence>
          <xsd:element name="documentManagement">
            <xsd:complexType>
              <xsd:all>
                <xsd:element ref="ns1:_ip_UnifiedCompliancePolicyProperties" minOccurs="0"/>
                <xsd:element ref="ns2:Notes" minOccurs="0"/>
                <xsd:element ref="ns2:Department" minOccurs="0"/>
                <xsd:element ref="ns2:Affiliation" minOccurs="0"/>
                <xsd:element ref="ns2:Department_Academic" minOccurs="0"/>
                <xsd:element ref="ns2:MediaServiceMetadata" minOccurs="0"/>
                <xsd:element ref="ns2:MediaServiceFastMetadata" minOccurs="0"/>
                <xsd:element ref="ns1:_ip_UnifiedCompliancePolicyUIActio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AcademicYear" minOccurs="0"/>
                <xsd:element ref="ns2:Department0" minOccurs="0"/>
                <xsd:element ref="ns2:Us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Discip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5368b-44b2-4aba-bff5-6546d876b307" elementFormDefault="qualified">
    <xsd:import namespace="http://schemas.microsoft.com/office/2006/documentManagement/types"/>
    <xsd:import namespace="http://schemas.microsoft.com/office/infopath/2007/PartnerControls"/>
    <xsd:element name="Notes" ma:index="3" nillable="true" ma:displayName="Notes" ma:format="Dropdown" ma:internalName="Notes">
      <xsd:simpleType>
        <xsd:restriction base="dms:Text">
          <xsd:maxLength value="255"/>
        </xsd:restriction>
      </xsd:simpleType>
    </xsd:element>
    <xsd:element name="Department" ma:index="4" nillable="true" ma:displayName="Program" ma:format="Dropdown" ma:indexed="true" ma:internalName="Department">
      <xsd:simpleType>
        <xsd:restriction base="dms:Choice">
          <xsd:enumeration value="CE-BS"/>
          <xsd:enumeration value="CSE-BS"/>
          <xsd:enumeration value="EE-BS"/>
          <xsd:enumeration value="GEO-AAS"/>
          <xsd:enumeration value="ME-BS"/>
          <xsd:enumeration value="CS-BA"/>
          <xsd:enumeration value="CS-BS"/>
          <xsd:enumeration value="GEO-BS (Developer)"/>
          <xsd:enumeration value="GEO-BS (GIS)"/>
          <xsd:enumeration value="GEO-BS (Surveying)"/>
          <xsd:enumeration value="GEO-MINOR (GIS)"/>
        </xsd:restriction>
      </xsd:simpleType>
    </xsd:element>
    <xsd:element name="Affiliation" ma:index="5" nillable="true" ma:displayName="Affiliation" ma:default="Student" ma:format="Dropdown" ma:internalName="Affiliation">
      <xsd:simpleType>
        <xsd:restriction base="dms:Choice">
          <xsd:enumeration value="Faculty"/>
          <xsd:enumeration value="Student"/>
          <xsd:enumeration value="Staff"/>
          <xsd:enumeration value="Community"/>
        </xsd:restriction>
      </xsd:simpleType>
    </xsd:element>
    <xsd:element name="Department_Academic" ma:index="6" nillable="true" ma:displayName="Department (Academic)" ma:format="Dropdown" ma:internalName="Department_Academic">
      <xsd:complexType>
        <xsd:complexContent>
          <xsd:extension base="dms:MultiChoice">
            <xsd:sequence>
              <xsd:element name="Value" maxOccurs="unbounded" minOccurs="0" nillable="true">
                <xsd:simpleType>
                  <xsd:restriction base="dms:Choice">
                    <xsd:enumeration value="CE"/>
                    <xsd:enumeration value="CSCE"/>
                    <xsd:enumeration value="EE"/>
                    <xsd:enumeration value="GEO"/>
                    <xsd:enumeration value="ME"/>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AcademicYear" ma:index="26" nillable="true" ma:displayName="Academic Year" ma:format="Dropdown" ma:internalName="AcademicYear">
      <xsd:simpleType>
        <xsd:restriction base="dms:Choice">
          <xsd:enumeration value="2020-2021"/>
          <xsd:enumeration value="2019-2020"/>
          <xsd:enumeration value="2018-2019"/>
          <xsd:enumeration value="2017-2018"/>
          <xsd:enumeration value="2016-2017"/>
          <xsd:enumeration value="2015-2016"/>
          <xsd:enumeration value="2014-2015"/>
          <xsd:enumeration value="2013-2014"/>
          <xsd:enumeration value="2012-2013"/>
          <xsd:enumeration value="2011-2012"/>
          <xsd:enumeration value="2010-2011"/>
        </xsd:restriction>
      </xsd:simpleType>
    </xsd:element>
    <xsd:element name="Department0" ma:index="27" nillable="true" ma:displayName="Department" ma:format="Dropdown" ma:internalName="Department0">
      <xsd:simpleType>
        <xsd:restriction base="dms:Choice">
          <xsd:enumeration value="CE"/>
          <xsd:enumeration value="CSE"/>
          <xsd:enumeration value="EE"/>
          <xsd:enumeration value="GEO"/>
          <xsd:enumeration value="ME"/>
          <xsd:enumeration value="CoEng"/>
          <xsd:enumeration value="PM"/>
          <xsd:enumeration value="UAA"/>
          <xsd:enumeration value="N/A"/>
        </xsd:restriction>
      </xsd:simpleType>
    </xsd:element>
    <xsd:element name="Use" ma:index="28" nillable="true" ma:displayName="Use" ma:format="Dropdown" ma:internalName="Use">
      <xsd:simpleType>
        <xsd:restriction base="dms:Choice">
          <xsd:enumeration value="ProDev Seminar"/>
          <xsd:enumeration value="Student Spotlight"/>
          <xsd:enumeration value="FRC Robotics"/>
          <xsd:enumeration value="SEA"/>
          <xsd:enumeration value="Graduation Celebration"/>
          <xsd:enumeration value="Web/Social Media"/>
          <xsd:enumeration value="Video"/>
          <xsd:enumeration value="STEM Talks"/>
          <xsd:enumeration value="General Use"/>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98e39b9f-e49d-4856-a37c-03cf9060ff70"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Discipline" ma:index="35" nillable="true" ma:displayName="Discipline" ma:format="Dropdown" ma:internalName="Discipline">
      <xsd:complexType>
        <xsd:complexContent>
          <xsd:extension base="dms:MultiChoiceFillIn">
            <xsd:sequence>
              <xsd:element name="Value" maxOccurs="unbounded" minOccurs="0" nillable="true">
                <xsd:simpleType>
                  <xsd:union memberTypes="dms:Text">
                    <xsd:simpleType>
                      <xsd:restriction base="dms:Choice">
                        <xsd:enumeration value="CE"/>
                        <xsd:enumeration value="ME"/>
                        <xsd:enumeration value="EE"/>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ec3179-62db-417d-a8bd-224f9bcc02c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42b9fbf2-cb8c-476e-80b3-5c7565a22008}" ma:internalName="TaxCatchAll" ma:showField="CatchAllData" ma:web="aeec3179-62db-417d-a8bd-224f9bcc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D7262-DDCF-4BBF-9839-48139D4C5F2B}">
  <ds:schemaRefs>
    <ds:schemaRef ds:uri="http://schemas.microsoft.com/office/2006/metadata/properties"/>
    <ds:schemaRef ds:uri="http://schemas.microsoft.com/office/infopath/2007/PartnerControls"/>
    <ds:schemaRef ds:uri="http://schemas.microsoft.com/sharepoint/v3"/>
    <ds:schemaRef ds:uri="4875368b-44b2-4aba-bff5-6546d876b307"/>
  </ds:schemaRefs>
</ds:datastoreItem>
</file>

<file path=customXml/itemProps2.xml><?xml version="1.0" encoding="utf-8"?>
<ds:datastoreItem xmlns:ds="http://schemas.openxmlformats.org/officeDocument/2006/customXml" ds:itemID="{7B599505-AAAC-453E-BE4C-23BB123FAD52}">
  <ds:schemaRefs>
    <ds:schemaRef ds:uri="http://schemas.microsoft.com/sharepoint/v3/contenttype/forms"/>
  </ds:schemaRefs>
</ds:datastoreItem>
</file>

<file path=customXml/itemProps3.xml><?xml version="1.0" encoding="utf-8"?>
<ds:datastoreItem xmlns:ds="http://schemas.openxmlformats.org/officeDocument/2006/customXml" ds:itemID="{1527D7CC-2B0A-4515-B3CF-89AF999BDC07}"/>
</file>

<file path=docProps/app.xml><?xml version="1.0" encoding="utf-8"?>
<Properties xmlns="http://schemas.openxmlformats.org/officeDocument/2006/extended-properties" xmlns:vt="http://schemas.openxmlformats.org/officeDocument/2006/docPropsVTypes">
  <Template>Office Theme</Template>
  <TotalTime>165</TotalTime>
  <Words>338</Words>
  <Application>Microsoft Office PowerPoint</Application>
  <PresentationFormat>Custom</PresentationFormat>
  <Paragraphs>16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Siena Moyer</dc:creator>
  <cp:lastModifiedBy>Victoria A Nechodomu</cp:lastModifiedBy>
  <cp:revision>18</cp:revision>
  <cp:lastPrinted>2019-03-28T23:33:51Z</cp:lastPrinted>
  <dcterms:created xsi:type="dcterms:W3CDTF">2019-03-21T23:10:54Z</dcterms:created>
  <dcterms:modified xsi:type="dcterms:W3CDTF">2022-02-09T21:04:30Z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0x010100E21CF2FAB5DBF44DA86302094257C49B</vt:lpwstr>
  </property>
</Properties>
</file>