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12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jpeg" ContentType="image/jpeg"/>
  <Override PartName="/ppt/media/image2.png" ContentType="image/png"/>
  <Override PartName="/ppt/media/image11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31CE8EF-BAA6-4EDA-A327-E28E3F6AC9DB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6600">
                <a:solidFill>
                  <a:srgbClr val="007826"/>
                </a:solidFill>
                <a:latin typeface="Times New Roman"/>
              </a:rPr>
              <a:t>UAA Spirit Quest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200">
                <a:solidFill>
                  <a:srgbClr val="000000"/>
                </a:solidFill>
                <a:latin typeface="Times New Roman"/>
              </a:rPr>
              <a:t>By Kevin Bartlett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en-US" sz="3200">
                <a:solidFill>
                  <a:srgbClr val="000000"/>
                </a:solidFill>
                <a:latin typeface="Times New Roman"/>
              </a:rPr>
              <a:t>Supervisor: Kenrick J. Mock</a:t>
            </a:r>
            <a:endParaRPr/>
          </a:p>
        </p:txBody>
      </p:sp>
      <p:pic>
        <p:nvPicPr>
          <p:cNvPr id="4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46280" y="2926080"/>
            <a:ext cx="8658000" cy="1780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solidFill>
                  <a:srgbClr val="009933"/>
                </a:solidFill>
                <a:latin typeface="Times New Roman"/>
              </a:rPr>
              <a:t>Testing Methodology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Times New Roman"/>
              </a:rPr>
              <a:t>Small Unit Tests (series of assertions).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Times New Roman"/>
              </a:rPr>
              <a:t>No use of PHPUnit.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Times New Roman"/>
              </a:rPr>
              <a:t>No Test Suite.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Times New Roman"/>
              </a:rPr>
              <a:t>Mostly Hands-On Testing for the UI.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pic>
        <p:nvPicPr>
          <p:cNvPr id="6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" y="301320"/>
            <a:ext cx="8992800" cy="6081840"/>
          </a:xfrm>
          <a:prstGeom prst="rect">
            <a:avLst/>
          </a:prstGeom>
          <a:ln>
            <a:noFill/>
          </a:ln>
        </p:spPr>
      </p:pic>
    </p:spTree>
  </p:cSld>
  <p:transition>
    <p:push dir="d"/>
  </p:transition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pic>
        <p:nvPicPr>
          <p:cNvPr id="6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" y="301320"/>
            <a:ext cx="9049680" cy="5840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pic>
        <p:nvPicPr>
          <p:cNvPr id="6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" y="301320"/>
            <a:ext cx="9092160" cy="5854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pic>
        <p:nvPicPr>
          <p:cNvPr id="66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" y="301320"/>
            <a:ext cx="9305640" cy="6408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pic>
        <p:nvPicPr>
          <p:cNvPr id="68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" y="301320"/>
            <a:ext cx="9149040" cy="5569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pic>
        <p:nvPicPr>
          <p:cNvPr id="7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" y="301320"/>
            <a:ext cx="9006840" cy="5854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pic>
        <p:nvPicPr>
          <p:cNvPr id="7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" y="301320"/>
            <a:ext cx="9078120" cy="5740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  <a:p>
            <a:pPr algn="ctr"/>
            <a:r>
              <a:rPr lang="en-US" sz="4800">
                <a:solidFill>
                  <a:srgbClr val="009933"/>
                </a:solidFill>
                <a:latin typeface="Times New Roman"/>
              </a:rPr>
              <a:t>To be continued...</a:t>
            </a:r>
            <a:endParaRPr/>
          </a:p>
        </p:txBody>
      </p:sp>
    </p:spTree>
  </p:cSld>
  <p:transition>
    <p:comb dir="horz"/>
  </p:transition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solidFill>
                  <a:srgbClr val="009933"/>
                </a:solidFill>
                <a:latin typeface="Times New Roman"/>
              </a:rPr>
              <a:t>Questions?</a:t>
            </a:r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en-US" sz="1200">
                <a:latin typeface="Arial"/>
              </a:rPr>
              <a:t>Author unknown, Image retrieved from: https://anadventureinfindingbalance.com/2013/05/31/travel-fashion-packing-for-europe/</a:t>
            </a:r>
            <a:endParaRPr/>
          </a:p>
        </p:txBody>
      </p:sp>
      <p:pic>
        <p:nvPicPr>
          <p:cNvPr id="7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479040" y="1566720"/>
            <a:ext cx="3373920" cy="4148280"/>
          </a:xfrm>
          <a:prstGeom prst="rect">
            <a:avLst/>
          </a:prstGeom>
          <a:ln>
            <a:noFill/>
          </a:ln>
        </p:spPr>
      </p:pic>
    </p:spTree>
  </p:cSld>
  <p:transition>
    <p:push dir="d"/>
  </p:transition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solidFill>
                  <a:srgbClr val="007826"/>
                </a:solidFill>
                <a:latin typeface="Times New Roman"/>
              </a:rPr>
              <a:t>What's The Point?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000">
                <a:solidFill>
                  <a:srgbClr val="000000"/>
                </a:solidFill>
                <a:latin typeface="Times New Roman"/>
              </a:rPr>
              <a:t>Gamify Student Success at UAA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solidFill>
                  <a:srgbClr val="007826"/>
                </a:solidFill>
                <a:latin typeface="Times New Roman"/>
              </a:rPr>
              <a:t>What's Gamification?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50000"/>
              </a:lnSpc>
            </a:pPr>
            <a:r>
              <a:rPr lang="en-US" sz="3600">
                <a:solidFill>
                  <a:srgbClr val="000000"/>
                </a:solidFill>
                <a:latin typeface="Times New Roman"/>
                <a:ea typeface="Droid Sans Fallback"/>
              </a:rPr>
              <a:t>The use of game design techniques to increase interest, motivation, and engagement of a user in contexts other than gaming.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solidFill>
                  <a:srgbClr val="009933"/>
                </a:solidFill>
                <a:latin typeface="Times New Roman"/>
              </a:rPr>
              <a:t>How Does That Work?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2800">
                <a:latin typeface="TlwgTypewriter"/>
              </a:rPr>
              <a:t>All work and no play makes Jack a dull boy</a:t>
            </a:r>
            <a:endParaRPr/>
          </a:p>
          <a:p>
            <a:pPr algn="ctr"/>
            <a:r>
              <a:rPr lang="en-US" sz="2800">
                <a:latin typeface="TlwgTypewriter"/>
              </a:rPr>
              <a:t>All work and no play makes Jack a dull boy</a:t>
            </a:r>
            <a:endParaRPr/>
          </a:p>
          <a:p>
            <a:pPr algn="ctr"/>
            <a:r>
              <a:rPr lang="en-US" sz="2800">
                <a:latin typeface="TlwgTypewriter"/>
              </a:rPr>
              <a:t>All work and no play makes Jack a dull boy</a:t>
            </a:r>
            <a:endParaRPr/>
          </a:p>
          <a:p>
            <a:pPr algn="ctr"/>
            <a:r>
              <a:rPr lang="en-US" sz="2800">
                <a:latin typeface="TlwgTypewriter"/>
              </a:rPr>
              <a:t>All work and no play makes Jack a dull boy</a:t>
            </a:r>
            <a:endParaRPr/>
          </a:p>
          <a:p>
            <a:pPr algn="ctr"/>
            <a:r>
              <a:rPr lang="en-US" sz="2800">
                <a:latin typeface="TlwgTypewriter"/>
              </a:rPr>
              <a:t>All work and no play makes Jack a dull boy</a:t>
            </a:r>
            <a:endParaRPr/>
          </a:p>
          <a:p>
            <a:pPr algn="ctr"/>
            <a:r>
              <a:rPr lang="en-US" sz="2800">
                <a:latin typeface="TlwgTypewriter"/>
              </a:rPr>
              <a:t>All work and no play makes Jack a dull boy</a:t>
            </a:r>
            <a:endParaRPr/>
          </a:p>
          <a:p>
            <a:pPr algn="ctr"/>
            <a:r>
              <a:rPr lang="en-US" sz="2800">
                <a:latin typeface="TlwgTypewriter"/>
              </a:rPr>
              <a:t>All work and no play makes Jack a dull boy</a:t>
            </a:r>
            <a:endParaRPr/>
          </a:p>
          <a:p>
            <a:pPr algn="ctr"/>
            <a:r>
              <a:rPr lang="en-US" sz="2800">
                <a:latin typeface="TlwgTypewriter"/>
              </a:rPr>
              <a:t>All work and no play makes Jack a dull boy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32720" y="6627240"/>
            <a:ext cx="9071640" cy="580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1400">
                <a:latin typeface="Times New Roman"/>
              </a:rPr>
              <a:t>Copyright 1981 Lucasfilm Ltd.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solidFill>
                  <a:srgbClr val="007826"/>
                </a:solidFill>
                <a:latin typeface="Times New Roman"/>
              </a:rPr>
              <a:t>The Team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i="1" lang="en-US" sz="3200">
                <a:solidFill>
                  <a:srgbClr val="000000"/>
                </a:solidFill>
                <a:latin typeface="Times New Roman"/>
              </a:rPr>
              <a:t>Project Manager, Concept and Gameplay Design: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 Jennifer Stone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 sz="3200">
                <a:solidFill>
                  <a:srgbClr val="000000"/>
                </a:solidFill>
                <a:latin typeface="Times New Roman"/>
              </a:rPr>
              <a:t>Artwork: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 John Cripps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 sz="3200">
                <a:solidFill>
                  <a:srgbClr val="000000"/>
                </a:solidFill>
                <a:latin typeface="Times New Roman"/>
              </a:rPr>
              <a:t>Software:</a:t>
            </a:r>
            <a:r>
              <a:rPr lang="en-US" sz="3200">
                <a:solidFill>
                  <a:srgbClr val="000000"/>
                </a:solidFill>
                <a:latin typeface="Times New Roman"/>
              </a:rPr>
              <a:t> Kevin Bartlett, Kenrick Mock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Development Team meetings in two week iterations.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Monthly meetings with entire team.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70000"/>
            <a:ext cx="9071640" cy="132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000">
                <a:solidFill>
                  <a:srgbClr val="009933"/>
                </a:solidFill>
                <a:latin typeface="Times New Roman"/>
              </a:rPr>
              <a:t>Development Method</a:t>
            </a:r>
            <a:r>
              <a:rPr lang="en-US" sz="5400">
                <a:solidFill>
                  <a:srgbClr val="009933"/>
                </a:solidFill>
                <a:latin typeface="Times New Roman"/>
              </a:rPr>
              <a:t>
</a:t>
            </a:r>
            <a:r>
              <a:rPr lang="en-US" sz="5400">
                <a:solidFill>
                  <a:srgbClr val="009933"/>
                </a:solidFill>
                <a:latin typeface="Times New Roman"/>
              </a:rPr>
              <a:t>Waterfall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r>
              <a:rPr lang="en-US" sz="3200">
                <a:latin typeface="Times New Roman"/>
              </a:rPr>
              <a:t>Collect Requirements</a:t>
            </a:r>
            <a:endParaRPr/>
          </a:p>
          <a:p>
            <a:r>
              <a:rPr lang="en-US" sz="3200">
                <a:latin typeface="Times New Roman"/>
              </a:rPr>
              <a:t>    </a:t>
            </a:r>
            <a:r>
              <a:rPr lang="en-US" sz="3200">
                <a:latin typeface="Times New Roman"/>
              </a:rPr>
              <a:t>Game Logic Design and Testing</a:t>
            </a:r>
            <a:endParaRPr/>
          </a:p>
          <a:p>
            <a:r>
              <a:rPr lang="en-US" sz="3200">
                <a:latin typeface="Times New Roman"/>
              </a:rPr>
              <a:t>        </a:t>
            </a:r>
            <a:r>
              <a:rPr lang="en-US" sz="3200">
                <a:latin typeface="Times New Roman"/>
              </a:rPr>
              <a:t>Database Design and Testing</a:t>
            </a:r>
            <a:endParaRPr/>
          </a:p>
          <a:p>
            <a:r>
              <a:rPr lang="en-US" sz="3200">
                <a:latin typeface="Times New Roman"/>
              </a:rPr>
              <a:t>            </a:t>
            </a:r>
            <a:r>
              <a:rPr lang="en-US" sz="3200">
                <a:latin typeface="Times New Roman"/>
              </a:rPr>
              <a:t>GUI Design and Testing</a:t>
            </a:r>
            <a:endParaRPr/>
          </a:p>
          <a:p>
            <a:r>
              <a:rPr lang="en-US" sz="3200">
                <a:latin typeface="Times New Roman"/>
              </a:rPr>
              <a:t>                </a:t>
            </a:r>
            <a:r>
              <a:rPr lang="en-US" sz="3200">
                <a:latin typeface="Times New Roman"/>
              </a:rPr>
              <a:t>Mobile Version Design and Testing</a:t>
            </a:r>
            <a:endParaRPr/>
          </a:p>
          <a:p>
            <a:r>
              <a:rPr lang="en-US" sz="3200">
                <a:latin typeface="Times New Roman"/>
              </a:rPr>
              <a:t>                    </a:t>
            </a:r>
            <a:r>
              <a:rPr lang="en-US" sz="3200">
                <a:latin typeface="Times New Roman"/>
              </a:rPr>
              <a:t>Further Testing and Pilot Study</a:t>
            </a:r>
            <a:endParaRPr/>
          </a:p>
          <a:p>
            <a:r>
              <a:rPr lang="en-US" sz="3200">
                <a:latin typeface="Times New Roman"/>
              </a:rPr>
              <a:t>                        </a:t>
            </a:r>
            <a:r>
              <a:rPr lang="en-US" sz="3200">
                <a:latin typeface="Times New Roman"/>
              </a:rPr>
              <a:t>End of Spring Cycle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solidFill>
                  <a:srgbClr val="009933"/>
                </a:solidFill>
                <a:latin typeface="Times New Roman"/>
              </a:rPr>
              <a:t>Requirements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Times New Roman"/>
              </a:rPr>
              <a:t>Database to save/load game progress of each User.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Times New Roman"/>
              </a:rPr>
              <a:t>Web technologies to implement game logic.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Times New Roman"/>
              </a:rPr>
              <a:t>Web technologies to implement a graphical UI.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Times New Roman"/>
              </a:rPr>
              <a:t>Rewards in the form of Spirit (points) and virtual Badges (achievements).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solidFill>
                  <a:srgbClr val="009933"/>
                </a:solidFill>
                <a:latin typeface="Times New Roman"/>
              </a:rPr>
              <a:t>Solutions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i="1" lang="en-US" sz="3200">
                <a:latin typeface="Times New Roman"/>
              </a:rPr>
              <a:t>Database:</a:t>
            </a:r>
            <a:r>
              <a:rPr lang="en-US" sz="3200">
                <a:latin typeface="Times New Roman"/>
              </a:rPr>
              <a:t> MySQL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 sz="3200">
                <a:latin typeface="Times New Roman"/>
              </a:rPr>
              <a:t>Game logic: </a:t>
            </a:r>
            <a:r>
              <a:rPr lang="en-US" sz="3200">
                <a:latin typeface="Times New Roman"/>
              </a:rPr>
              <a:t>PHP/JQuery/JavaScript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 sz="3200">
                <a:latin typeface="Times New Roman"/>
              </a:rPr>
              <a:t>GUI:</a:t>
            </a:r>
            <a:r>
              <a:rPr lang="en-US" sz="3200">
                <a:latin typeface="Times New Roman"/>
              </a:rPr>
              <a:t> PHP/JQuery/JavaScript/HTML/CSS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 sz="3200">
                <a:latin typeface="Times New Roman"/>
              </a:rPr>
              <a:t>Rewards:</a:t>
            </a:r>
            <a:r>
              <a:rPr lang="en-US" sz="3200">
                <a:latin typeface="Times New Roman"/>
              </a:rPr>
              <a:t> Awarded with Web tech above.  Saved into MySQL databse.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