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918400" cy="219456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8" y="562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45920" y="5135040"/>
            <a:ext cx="2962620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45920" y="11783160"/>
            <a:ext cx="2962620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645920" y="513504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6826400" y="513504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6826400" y="1178316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645920" y="1178316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645920" y="5135040"/>
            <a:ext cx="29626200" cy="1272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645920" y="5135040"/>
            <a:ext cx="29626200" cy="1272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2" name="Picture 41"/>
          <p:cNvPicPr/>
          <p:nvPr/>
        </p:nvPicPr>
        <p:blipFill>
          <a:blip r:embed="rId2"/>
          <a:stretch>
            <a:fillRect/>
          </a:stretch>
        </p:blipFill>
        <p:spPr>
          <a:xfrm>
            <a:off x="8482680" y="5134680"/>
            <a:ext cx="15951960" cy="12727800"/>
          </a:xfrm>
          <a:prstGeom prst="rect">
            <a:avLst/>
          </a:prstGeom>
          <a:ln>
            <a:noFill/>
          </a:ln>
        </p:spPr>
      </p:pic>
      <p:pic>
        <p:nvPicPr>
          <p:cNvPr id="43" name="Picture 42"/>
          <p:cNvPicPr/>
          <p:nvPr/>
        </p:nvPicPr>
        <p:blipFill>
          <a:blip r:embed="rId2"/>
          <a:stretch>
            <a:fillRect/>
          </a:stretch>
        </p:blipFill>
        <p:spPr>
          <a:xfrm>
            <a:off x="8482680" y="5134680"/>
            <a:ext cx="15951960" cy="12727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645920" y="5135040"/>
            <a:ext cx="29626200" cy="12728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645920" y="5135040"/>
            <a:ext cx="29626200" cy="1272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45920" y="5135040"/>
            <a:ext cx="14457240" cy="1272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826400" y="5135040"/>
            <a:ext cx="14457240" cy="1272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645920" y="875520"/>
            <a:ext cx="29626200" cy="16987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45920" y="513504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45920" y="1178316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826400" y="5135040"/>
            <a:ext cx="14457240" cy="1272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45920" y="5135040"/>
            <a:ext cx="14457240" cy="1272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826400" y="513504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6826400" y="1178316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45920" y="513504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6826400" y="5135040"/>
            <a:ext cx="1445724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645920" y="11783160"/>
            <a:ext cx="29626200" cy="60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32369760" y="0"/>
            <a:ext cx="548280" cy="21945240"/>
          </a:xfrm>
          <a:prstGeom prst="rect">
            <a:avLst/>
          </a:prstGeom>
          <a:solidFill>
            <a:srgbClr val="512373"/>
          </a:solidFill>
          <a:ln w="25560">
            <a:noFill/>
          </a:ln>
        </p:spPr>
      </p:sp>
      <p:sp>
        <p:nvSpPr>
          <p:cNvPr id="11" name="CustomShape 2"/>
          <p:cNvSpPr/>
          <p:nvPr/>
        </p:nvSpPr>
        <p:spPr>
          <a:xfrm>
            <a:off x="0" y="0"/>
            <a:ext cx="548280" cy="21945240"/>
          </a:xfrm>
          <a:prstGeom prst="rect">
            <a:avLst/>
          </a:prstGeom>
          <a:solidFill>
            <a:srgbClr val="512373"/>
          </a:solidFill>
          <a:ln w="255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0"/>
            <a:ext cx="32918040" cy="2742840"/>
          </a:xfrm>
          <a:prstGeom prst="rect">
            <a:avLst/>
          </a:prstGeom>
          <a:solidFill>
            <a:srgbClr val="7030A0"/>
          </a:solidFill>
          <a:ln w="2556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0" y="19202760"/>
            <a:ext cx="32918040" cy="2742840"/>
          </a:xfrm>
          <a:prstGeom prst="rect">
            <a:avLst/>
          </a:prstGeom>
          <a:solidFill>
            <a:srgbClr val="7030A0"/>
          </a:solidFill>
          <a:ln w="25560">
            <a:noFill/>
          </a:ln>
        </p:spPr>
      </p:sp>
      <p:sp>
        <p:nvSpPr>
          <p:cNvPr id="8" name="PlaceHolder 7"/>
          <p:cNvSpPr>
            <a:spLocks noGrp="1"/>
          </p:cNvSpPr>
          <p:nvPr>
            <p:ph type="title"/>
          </p:nvPr>
        </p:nvSpPr>
        <p:spPr>
          <a:xfrm>
            <a:off x="1645920" y="875520"/>
            <a:ext cx="29626200" cy="366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600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body"/>
          </p:nvPr>
        </p:nvSpPr>
        <p:spPr>
          <a:xfrm>
            <a:off x="1645920" y="5135040"/>
            <a:ext cx="29626200" cy="127278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19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9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9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9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687" y="3417030"/>
            <a:ext cx="10853026" cy="1550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CustomShape 1"/>
          <p:cNvSpPr/>
          <p:nvPr/>
        </p:nvSpPr>
        <p:spPr>
          <a:xfrm>
            <a:off x="4114800" y="374760"/>
            <a:ext cx="24688440" cy="1221480"/>
          </a:xfrm>
          <a:prstGeom prst="rect">
            <a:avLst/>
          </a:prstGeom>
          <a:noFill/>
          <a:ln>
            <a:noFill/>
          </a:ln>
        </p:spPr>
        <p:txBody>
          <a:bodyPr lIns="97920" tIns="244800" rIns="97920" bIns="244800" anchor="ctr"/>
          <a:lstStyle/>
          <a:p>
            <a:pPr algn="ctr">
              <a:lnSpc>
                <a:spcPct val="100000"/>
              </a:lnSpc>
            </a:pPr>
            <a:r>
              <a:rPr lang="en-US" sz="4800" b="1" dirty="0" smtClean="0">
                <a:ln w="3175">
                  <a:noFill/>
                </a:ln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SQL Server Failover Effects on Applications Connected to the Cluster</a:t>
            </a:r>
            <a:endParaRPr dirty="0">
              <a:ln w="3175">
                <a:noFill/>
              </a:ln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4114800" y="1600200"/>
            <a:ext cx="24688440" cy="1142640"/>
          </a:xfrm>
          <a:prstGeom prst="rect">
            <a:avLst/>
          </a:prstGeom>
          <a:noFill/>
          <a:ln>
            <a:noFill/>
          </a:ln>
        </p:spPr>
        <p:txBody>
          <a:bodyPr lIns="97920" tIns="97920" rIns="97920" bIns="97920" anchor="ctr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n w="3175">
                  <a:noFill/>
                </a:ln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A. Tweet</a:t>
            </a:r>
            <a:endParaRPr sz="2800" dirty="0">
              <a:ln w="3175">
                <a:noFill/>
              </a:ln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986400" y="20025360"/>
            <a:ext cx="4804800" cy="15739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none" lIns="48960" tIns="24480" rIns="48960" bIns="24480"/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James A. Tweet</a:t>
            </a:r>
            <a:endParaRPr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Email: JamesTweet@yahoo.com</a:t>
            </a:r>
            <a:endParaRPr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1070280" y="19431000"/>
            <a:ext cx="1869840" cy="536760"/>
          </a:xfrm>
          <a:prstGeom prst="rect">
            <a:avLst/>
          </a:prstGeom>
          <a:noFill/>
          <a:ln>
            <a:noFill/>
          </a:ln>
        </p:spPr>
        <p:txBody>
          <a:bodyPr wrap="none" lIns="48960" tIns="24480" rIns="48960" bIns="2448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Calibri"/>
              </a:rPr>
              <a:t>Contact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789000" y="4114800"/>
            <a:ext cx="9144000" cy="3657600"/>
          </a:xfrm>
          <a:prstGeom prst="rect">
            <a:avLst/>
          </a:prstGeom>
          <a:solidFill>
            <a:srgbClr val="FFFFFF"/>
          </a:solidFill>
          <a:ln w="12600">
            <a:solidFill>
              <a:srgbClr val="376092"/>
            </a:solidFill>
            <a:round/>
          </a:ln>
        </p:spPr>
        <p:txBody>
          <a:bodyPr lIns="97920" tIns="97920" rIns="97920" bIns="97920"/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project I will examine what happens to programs that are connected to a SQL Server cluster during a failover. Then try to mitigate the effects of the failover on the software.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good range of results from restarting the program is the only option to nothing needs to be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789000" y="3200400"/>
            <a:ext cx="91440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560">
            <a:solidFill>
              <a:srgbClr val="3A5F8B"/>
            </a:solidFill>
            <a:round/>
          </a:ln>
        </p:spPr>
        <p:txBody>
          <a:bodyPr lIns="48960" tIns="24480" rIns="48960" bIns="24480" anchor="ctr"/>
          <a:lstStyle/>
          <a:p>
            <a:pPr algn="ctr">
              <a:lnSpc>
                <a:spcPct val="100000"/>
              </a:lnSpc>
            </a:pPr>
            <a:r>
              <a:rPr lang="en-US" sz="4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</a:t>
            </a:r>
            <a:endParaRPr sz="3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762000" y="9245250"/>
            <a:ext cx="9144000" cy="9258420"/>
          </a:xfrm>
          <a:prstGeom prst="rect">
            <a:avLst/>
          </a:prstGeom>
          <a:solidFill>
            <a:srgbClr val="FFFFFF"/>
          </a:solidFill>
          <a:ln w="12600">
            <a:solidFill>
              <a:srgbClr val="376092"/>
            </a:solidFill>
            <a:round/>
          </a:ln>
        </p:spPr>
        <p:txBody>
          <a:bodyPr lIns="97920" tIns="97920" rIns="97920" bIns="97920"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Controller Computer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2012 R2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Windows Domain Controller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DNS Server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ISCSI Computer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FreeNAS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ISCSI Target Server</a:t>
            </a:r>
            <a:endParaRPr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SQL1 &amp; SQL2 Computers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2008 R2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Cluster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Failover Cluster Node 1 &amp;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Cluster Node 1 &amp; 2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Computer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 8.1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Access 2016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 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Studio Community 2015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23012400" y="3932500"/>
            <a:ext cx="9144000" cy="411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376092"/>
            </a:solidFill>
            <a:round/>
          </a:ln>
        </p:spPr>
        <p:txBody>
          <a:bodyPr lIns="97920" tIns="97920" rIns="97920" bIns="97920"/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cluster failover would sometimes give a generic ODBC error. Other times I would receive an ODBC linked table error. 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updated the following form events: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Form_Load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Form_OnConnect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Form_Open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Form_Query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Form_BeforeQuery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These events would now refresh the link to the linked table. This did not work.  Also I tried to use a new connection string to connect to the table. This also did not work.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way to reconnect was by exiting out and opening the database again.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23012400" y="3002460"/>
            <a:ext cx="91440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560">
            <a:solidFill>
              <a:srgbClr val="3A5F8B"/>
            </a:solidFill>
            <a:round/>
          </a:ln>
        </p:spPr>
        <p:txBody>
          <a:bodyPr lIns="48960" tIns="24480" rIns="48960" bIns="24480" anchor="ctr"/>
          <a:lstStyle/>
          <a:p>
            <a:pPr algn="ctr">
              <a:lnSpc>
                <a:spcPct val="1000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Microsoft Access</a:t>
            </a:r>
            <a:endParaRPr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CustomShape 13"/>
          <p:cNvSpPr/>
          <p:nvPr/>
        </p:nvSpPr>
        <p:spPr>
          <a:xfrm>
            <a:off x="23012400" y="9144000"/>
            <a:ext cx="9144000" cy="411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376092"/>
            </a:solidFill>
            <a:round/>
          </a:ln>
        </p:spPr>
        <p:txBody>
          <a:bodyPr lIns="97920" tIns="97920" rIns="97920" bIns="97920"/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Java I had much more success. After the failover I would get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SQLServerException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Connection reset by peer error. My program could also detect that the connection was closed. 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this point the program could successfully reconnect to the database. I would also need to recreate the Statement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but the system could continue from that point.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production system you could copy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an Array. Then send updates back to the server through function calls.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CustomShape 14"/>
          <p:cNvSpPr/>
          <p:nvPr/>
        </p:nvSpPr>
        <p:spPr>
          <a:xfrm>
            <a:off x="23012400" y="8225100"/>
            <a:ext cx="91440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560">
            <a:solidFill>
              <a:srgbClr val="3A5F8B"/>
            </a:solidFill>
            <a:round/>
          </a:ln>
        </p:spPr>
        <p:txBody>
          <a:bodyPr lIns="48960" tIns="24480" rIns="48960" bIns="24480" anchor="ctr"/>
          <a:lstStyle/>
          <a:p>
            <a:pPr algn="ctr">
              <a:lnSpc>
                <a:spcPct val="1000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Java</a:t>
            </a:r>
            <a:endParaRPr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CustomShape 15"/>
          <p:cNvSpPr/>
          <p:nvPr/>
        </p:nvSpPr>
        <p:spPr>
          <a:xfrm>
            <a:off x="23012400" y="14378650"/>
            <a:ext cx="9144000" cy="411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376092"/>
            </a:solidFill>
            <a:round/>
          </a:ln>
        </p:spPr>
        <p:txBody>
          <a:bodyPr lIns="97920" tIns="97920" rIns="97920" bIns="97920"/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C# program I created gave me the most surprising results of all. After it connected to the database I caused a failover and  the program stayed connected. No errors. When I opened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RecordSet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 caused a failover the program stayed connected. Again no errors. I added, updated and deleted records each time causing a failover. Still no errors and the program stayed connected. 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hypothesis why C# is so robust for SQL connections. SQL Azure is a cloud based system so Microsoft had to make the connection more robust. Otherwise people would not want to use SQL Azure.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CustomShape 16"/>
          <p:cNvSpPr/>
          <p:nvPr/>
        </p:nvSpPr>
        <p:spPr>
          <a:xfrm>
            <a:off x="23012400" y="13447740"/>
            <a:ext cx="91440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560">
            <a:solidFill>
              <a:srgbClr val="3A5F8B"/>
            </a:solidFill>
            <a:round/>
          </a:ln>
        </p:spPr>
        <p:txBody>
          <a:bodyPr lIns="48960" tIns="24480" rIns="48960" bIns="24480" anchor="ctr"/>
          <a:lstStyle/>
          <a:p>
            <a:pPr algn="ctr">
              <a:lnSpc>
                <a:spcPct val="1000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C#</a:t>
            </a:r>
            <a:endParaRPr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CustomShape 20"/>
          <p:cNvSpPr/>
          <p:nvPr/>
        </p:nvSpPr>
        <p:spPr>
          <a:xfrm>
            <a:off x="762000" y="8313300"/>
            <a:ext cx="91440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560">
            <a:solidFill>
              <a:srgbClr val="3A5F8B"/>
            </a:solidFill>
            <a:round/>
          </a:ln>
        </p:spPr>
        <p:txBody>
          <a:bodyPr lIns="48960" tIns="24480" rIns="48960" bIns="24480" anchor="ctr"/>
          <a:lstStyle/>
          <a:p>
            <a:pPr algn="ctr">
              <a:lnSpc>
                <a:spcPct val="1000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Systems</a:t>
            </a:r>
            <a:endParaRPr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" name="CustomShape 25"/>
          <p:cNvSpPr/>
          <p:nvPr/>
        </p:nvSpPr>
        <p:spPr>
          <a:xfrm>
            <a:off x="29992320" y="731520"/>
            <a:ext cx="1827000" cy="13712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9360">
            <a:solidFill>
              <a:srgbClr val="000000"/>
            </a:solidFill>
            <a:miter/>
          </a:ln>
        </p:spPr>
        <p:txBody>
          <a:bodyPr lIns="83880" tIns="41760" rIns="83880" bIns="41760" anchor="ctr"/>
          <a:lstStyle/>
          <a:p>
            <a:pPr algn="ctr"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alibri"/>
              </a:rPr>
              <a:t>REPLACE THIS BOX WITH YOUR ORGANIZATION’S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200" b="1">
                <a:solidFill>
                  <a:srgbClr val="000000"/>
                </a:solidFill>
                <a:latin typeface="Calibri"/>
              </a:rPr>
              <a:t>HIGH RESOLUTION LOGO</a:t>
            </a:r>
            <a:endParaRPr/>
          </a:p>
        </p:txBody>
      </p:sp>
      <p:pic>
        <p:nvPicPr>
          <p:cNvPr id="72" name="Picture 71"/>
          <p:cNvPicPr/>
          <p:nvPr/>
        </p:nvPicPr>
        <p:blipFill>
          <a:blip r:embed="rId4"/>
          <a:stretch>
            <a:fillRect/>
          </a:stretch>
        </p:blipFill>
        <p:spPr>
          <a:xfrm>
            <a:off x="430560" y="418680"/>
            <a:ext cx="3200400" cy="1837800"/>
          </a:xfrm>
          <a:prstGeom prst="rect">
            <a:avLst/>
          </a:prstGeom>
          <a:ln>
            <a:noFill/>
          </a:ln>
        </p:spPr>
      </p:pic>
      <p:pic>
        <p:nvPicPr>
          <p:cNvPr id="73" name="Picture 72"/>
          <p:cNvPicPr/>
          <p:nvPr/>
        </p:nvPicPr>
        <p:blipFill>
          <a:blip r:embed="rId4"/>
          <a:stretch>
            <a:fillRect/>
          </a:stretch>
        </p:blipFill>
        <p:spPr>
          <a:xfrm>
            <a:off x="29260800" y="448200"/>
            <a:ext cx="3200400" cy="1837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449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20</cp:revision>
  <dcterms:modified xsi:type="dcterms:W3CDTF">2016-04-22T23:10:23Z</dcterms:modified>
</cp:coreProperties>
</file>