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2918400" cy="21945600"/>
  <p:notesSz cx="6858000" cy="9144000"/>
  <p:defaultTextStyle>
    <a:defPPr>
      <a:defRPr lang="en-US"/>
    </a:defPPr>
    <a:lvl1pPr marL="0" algn="l" defTabSz="2633156" rtl="0" eaLnBrk="1" latinLnBrk="0" hangingPunct="1">
      <a:defRPr sz="5184" kern="1200">
        <a:solidFill>
          <a:schemeClr val="tx1"/>
        </a:solidFill>
        <a:latin typeface="+mn-lt"/>
        <a:ea typeface="+mn-ea"/>
        <a:cs typeface="+mn-cs"/>
      </a:defRPr>
    </a:lvl1pPr>
    <a:lvl2pPr marL="1316578" algn="l" defTabSz="2633156" rtl="0" eaLnBrk="1" latinLnBrk="0" hangingPunct="1">
      <a:defRPr sz="5184" kern="1200">
        <a:solidFill>
          <a:schemeClr val="tx1"/>
        </a:solidFill>
        <a:latin typeface="+mn-lt"/>
        <a:ea typeface="+mn-ea"/>
        <a:cs typeface="+mn-cs"/>
      </a:defRPr>
    </a:lvl2pPr>
    <a:lvl3pPr marL="2633156" algn="l" defTabSz="2633156" rtl="0" eaLnBrk="1" latinLnBrk="0" hangingPunct="1">
      <a:defRPr sz="5184" kern="1200">
        <a:solidFill>
          <a:schemeClr val="tx1"/>
        </a:solidFill>
        <a:latin typeface="+mn-lt"/>
        <a:ea typeface="+mn-ea"/>
        <a:cs typeface="+mn-cs"/>
      </a:defRPr>
    </a:lvl3pPr>
    <a:lvl4pPr marL="3949734" algn="l" defTabSz="2633156" rtl="0" eaLnBrk="1" latinLnBrk="0" hangingPunct="1">
      <a:defRPr sz="5184" kern="1200">
        <a:solidFill>
          <a:schemeClr val="tx1"/>
        </a:solidFill>
        <a:latin typeface="+mn-lt"/>
        <a:ea typeface="+mn-ea"/>
        <a:cs typeface="+mn-cs"/>
      </a:defRPr>
    </a:lvl4pPr>
    <a:lvl5pPr marL="5266312" algn="l" defTabSz="2633156" rtl="0" eaLnBrk="1" latinLnBrk="0" hangingPunct="1">
      <a:defRPr sz="5184" kern="1200">
        <a:solidFill>
          <a:schemeClr val="tx1"/>
        </a:solidFill>
        <a:latin typeface="+mn-lt"/>
        <a:ea typeface="+mn-ea"/>
        <a:cs typeface="+mn-cs"/>
      </a:defRPr>
    </a:lvl5pPr>
    <a:lvl6pPr marL="6582890" algn="l" defTabSz="2633156" rtl="0" eaLnBrk="1" latinLnBrk="0" hangingPunct="1">
      <a:defRPr sz="5184" kern="1200">
        <a:solidFill>
          <a:schemeClr val="tx1"/>
        </a:solidFill>
        <a:latin typeface="+mn-lt"/>
        <a:ea typeface="+mn-ea"/>
        <a:cs typeface="+mn-cs"/>
      </a:defRPr>
    </a:lvl6pPr>
    <a:lvl7pPr marL="7899468" algn="l" defTabSz="2633156" rtl="0" eaLnBrk="1" latinLnBrk="0" hangingPunct="1">
      <a:defRPr sz="5184" kern="1200">
        <a:solidFill>
          <a:schemeClr val="tx1"/>
        </a:solidFill>
        <a:latin typeface="+mn-lt"/>
        <a:ea typeface="+mn-ea"/>
        <a:cs typeface="+mn-cs"/>
      </a:defRPr>
    </a:lvl7pPr>
    <a:lvl8pPr marL="9216046" algn="l" defTabSz="2633156" rtl="0" eaLnBrk="1" latinLnBrk="0" hangingPunct="1">
      <a:defRPr sz="5184" kern="1200">
        <a:solidFill>
          <a:schemeClr val="tx1"/>
        </a:solidFill>
        <a:latin typeface="+mn-lt"/>
        <a:ea typeface="+mn-ea"/>
        <a:cs typeface="+mn-cs"/>
      </a:defRPr>
    </a:lvl8pPr>
    <a:lvl9pPr marL="10532624" algn="l" defTabSz="2633156"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35" d="100"/>
          <a:sy n="35" d="100"/>
        </p:scale>
        <p:origin x="11" y="-21"/>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3"/>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6EE-440D-9857-13B5D1B1F6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1-96EE-440D-9857-13B5D1B1F6F8}"/>
            </c:ext>
          </c:extLst>
        </c:ser>
        <c:ser>
          <c:idx val="2"/>
          <c:order val="1"/>
          <c:tx>
            <c:strRef>
              <c:f>Sheet1!$D$1</c:f>
              <c:strCache>
                <c:ptCount val="1"/>
                <c:pt idx="0">
                  <c:v>Series 3</c:v>
                </c:pt>
              </c:strCache>
            </c:strRef>
          </c:tx>
          <c:spPr>
            <a:ln w="28575" cap="rnd">
              <a:solidFill>
                <a:schemeClr val="accent3"/>
              </a:solidFill>
              <a:round/>
            </a:ln>
            <a:effectLst/>
          </c:spPr>
          <c:marker>
            <c:symbol val="none"/>
          </c:marker>
          <c:dLbls>
            <c:dLbl>
              <c:idx val="3"/>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6EE-440D-9857-13B5D1B1F6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5-96EE-440D-9857-13B5D1B1F6F8}"/>
            </c:ext>
          </c:extLst>
        </c:ser>
        <c:dLbls>
          <c:showLegendKey val="0"/>
          <c:showVal val="0"/>
          <c:showCatName val="0"/>
          <c:showSerName val="0"/>
          <c:showPercent val="0"/>
          <c:showBubbleSize val="0"/>
        </c:dLbls>
        <c:smooth val="0"/>
        <c:axId val="297615760"/>
        <c:axId val="297615368"/>
      </c:lineChart>
      <c:catAx>
        <c:axId val="29761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615368"/>
        <c:crosses val="autoZero"/>
        <c:auto val="1"/>
        <c:lblAlgn val="ctr"/>
        <c:lblOffset val="100"/>
        <c:noMultiLvlLbl val="0"/>
      </c:catAx>
      <c:valAx>
        <c:axId val="29761536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615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3"/>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A14-45DD-B349-C0D4F068E8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1-0A14-45DD-B349-C0D4F068E81E}"/>
            </c:ext>
          </c:extLst>
        </c:ser>
        <c:ser>
          <c:idx val="1"/>
          <c:order val="1"/>
          <c:tx>
            <c:strRef>
              <c:f>Sheet1!$C$1</c:f>
              <c:strCache>
                <c:ptCount val="1"/>
                <c:pt idx="0">
                  <c:v>Series 2</c:v>
                </c:pt>
              </c:strCache>
            </c:strRef>
          </c:tx>
          <c:spPr>
            <a:ln w="28575" cap="rnd">
              <a:solidFill>
                <a:schemeClr val="accent2"/>
              </a:solidFill>
              <a:round/>
            </a:ln>
            <a:effectLst/>
          </c:spPr>
          <c:marker>
            <c:symbol val="none"/>
          </c:marker>
          <c:dLbls>
            <c:dLbl>
              <c:idx val="3"/>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A14-45DD-B349-C0D4F068E8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3-0A14-45DD-B349-C0D4F068E81E}"/>
            </c:ext>
          </c:extLst>
        </c:ser>
        <c:ser>
          <c:idx val="2"/>
          <c:order val="2"/>
          <c:tx>
            <c:strRef>
              <c:f>Sheet1!$D$1</c:f>
              <c:strCache>
                <c:ptCount val="1"/>
                <c:pt idx="0">
                  <c:v>Series 3</c:v>
                </c:pt>
              </c:strCache>
            </c:strRef>
          </c:tx>
          <c:spPr>
            <a:ln w="28575" cap="rnd">
              <a:solidFill>
                <a:schemeClr val="accent3"/>
              </a:solidFill>
              <a:round/>
            </a:ln>
            <a:effectLst/>
          </c:spPr>
          <c:marker>
            <c:symbol val="none"/>
          </c:marker>
          <c:dLbls>
            <c:dLbl>
              <c:idx val="3"/>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0A14-45DD-B349-C0D4F068E8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5-0A14-45DD-B349-C0D4F068E81E}"/>
            </c:ext>
          </c:extLst>
        </c:ser>
        <c:dLbls>
          <c:showLegendKey val="0"/>
          <c:showVal val="0"/>
          <c:showCatName val="0"/>
          <c:showSerName val="0"/>
          <c:showPercent val="0"/>
          <c:showBubbleSize val="0"/>
        </c:dLbls>
        <c:smooth val="0"/>
        <c:axId val="297614192"/>
        <c:axId val="297613800"/>
      </c:lineChart>
      <c:catAx>
        <c:axId val="29761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613800"/>
        <c:crosses val="autoZero"/>
        <c:auto val="1"/>
        <c:lblAlgn val="ctr"/>
        <c:lblOffset val="100"/>
        <c:noMultiLvlLbl val="0"/>
      </c:catAx>
      <c:valAx>
        <c:axId val="297613800"/>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761419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JPG"/></Relationships>
</file>

<file path=ppt/drawings/_rels/drawing2.xml.rels><?xml version="1.0" encoding="UTF-8" standalone="yes"?>
<Relationships xmlns="http://schemas.openxmlformats.org/package/2006/relationships"><Relationship Id="rId1" Type="http://schemas.openxmlformats.org/officeDocument/2006/relationships/image" Target="../media/image3.JP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8534400" cy="506749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2459950" y="0"/>
          <a:ext cx="8534400" cy="541290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4/20/2016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653064" rtl="0" eaLnBrk="1" latinLnBrk="0" hangingPunct="1">
      <a:defRPr sz="857" kern="1200">
        <a:solidFill>
          <a:schemeClr val="tx1"/>
        </a:solidFill>
        <a:latin typeface="+mn-lt"/>
        <a:ea typeface="+mn-ea"/>
        <a:cs typeface="+mn-cs"/>
      </a:defRPr>
    </a:lvl1pPr>
    <a:lvl2pPr marL="326532" algn="l" defTabSz="653064" rtl="0" eaLnBrk="1" latinLnBrk="0" hangingPunct="1">
      <a:defRPr sz="857" kern="1200">
        <a:solidFill>
          <a:schemeClr val="tx1"/>
        </a:solidFill>
        <a:latin typeface="+mn-lt"/>
        <a:ea typeface="+mn-ea"/>
        <a:cs typeface="+mn-cs"/>
      </a:defRPr>
    </a:lvl2pPr>
    <a:lvl3pPr marL="653064" algn="l" defTabSz="653064" rtl="0" eaLnBrk="1" latinLnBrk="0" hangingPunct="1">
      <a:defRPr sz="857" kern="1200">
        <a:solidFill>
          <a:schemeClr val="tx1"/>
        </a:solidFill>
        <a:latin typeface="+mn-lt"/>
        <a:ea typeface="+mn-ea"/>
        <a:cs typeface="+mn-cs"/>
      </a:defRPr>
    </a:lvl3pPr>
    <a:lvl4pPr marL="979597" algn="l" defTabSz="653064" rtl="0" eaLnBrk="1" latinLnBrk="0" hangingPunct="1">
      <a:defRPr sz="857" kern="1200">
        <a:solidFill>
          <a:schemeClr val="tx1"/>
        </a:solidFill>
        <a:latin typeface="+mn-lt"/>
        <a:ea typeface="+mn-ea"/>
        <a:cs typeface="+mn-cs"/>
      </a:defRPr>
    </a:lvl4pPr>
    <a:lvl5pPr marL="1306129" algn="l" defTabSz="653064" rtl="0" eaLnBrk="1" latinLnBrk="0" hangingPunct="1">
      <a:defRPr sz="857" kern="1200">
        <a:solidFill>
          <a:schemeClr val="tx1"/>
        </a:solidFill>
        <a:latin typeface="+mn-lt"/>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4800600" y="660400"/>
            <a:ext cx="23317200" cy="1676360"/>
          </a:xfrm>
        </p:spPr>
        <p:txBody>
          <a:bodyPr/>
          <a:lstStyle/>
          <a:p>
            <a:r>
              <a:rPr lang="en-US"/>
              <a:t>Click to edit Master title style</a:t>
            </a:r>
          </a:p>
        </p:txBody>
      </p:sp>
      <p:sp>
        <p:nvSpPr>
          <p:cNvPr id="31" name="Text Placeholder 6"/>
          <p:cNvSpPr>
            <a:spLocks noGrp="1"/>
          </p:cNvSpPr>
          <p:nvPr>
            <p:ph type="body" sz="quarter" idx="36"/>
          </p:nvPr>
        </p:nvSpPr>
        <p:spPr bwMode="auto">
          <a:xfrm>
            <a:off x="4800600" y="2392402"/>
            <a:ext cx="23317200" cy="553998"/>
          </a:xfrm>
        </p:spPr>
        <p:txBody>
          <a:bodyPr>
            <a:noAutofit/>
          </a:bodyPr>
          <a:lstStyle>
            <a:lvl1pPr marL="0" indent="0">
              <a:spcBef>
                <a:spcPts val="0"/>
              </a:spcBef>
              <a:buNone/>
              <a:defRPr sz="1600">
                <a:solidFill>
                  <a:schemeClr val="bg1"/>
                </a:solidFill>
              </a:defRPr>
            </a:lvl1pPr>
            <a:lvl2pPr marL="0" indent="0">
              <a:spcBef>
                <a:spcPts val="0"/>
              </a:spcBef>
              <a:buNone/>
              <a:defRPr sz="1600">
                <a:solidFill>
                  <a:schemeClr val="bg1"/>
                </a:solidFill>
              </a:defRPr>
            </a:lvl2pPr>
            <a:lvl3pPr marL="0" indent="0">
              <a:spcBef>
                <a:spcPts val="0"/>
              </a:spcBef>
              <a:buNone/>
              <a:defRPr sz="1600">
                <a:solidFill>
                  <a:schemeClr val="bg1"/>
                </a:solidFill>
              </a:defRPr>
            </a:lvl3pPr>
            <a:lvl4pPr marL="0" indent="0">
              <a:spcBef>
                <a:spcPts val="0"/>
              </a:spcBef>
              <a:buNone/>
              <a:defRPr sz="1600">
                <a:solidFill>
                  <a:schemeClr val="bg1"/>
                </a:solidFill>
              </a:defRPr>
            </a:lvl4pPr>
            <a:lvl5pPr marL="0" indent="0">
              <a:spcBef>
                <a:spcPts val="0"/>
              </a:spcBef>
              <a:buNone/>
              <a:defRPr sz="1600">
                <a:solidFill>
                  <a:schemeClr val="bg1"/>
                </a:solidFill>
              </a:defRPr>
            </a:lvl5pPr>
            <a:lvl6pPr marL="0" indent="0">
              <a:spcBef>
                <a:spcPts val="0"/>
              </a:spcBef>
              <a:buNone/>
              <a:defRPr sz="1600">
                <a:solidFill>
                  <a:schemeClr val="bg1"/>
                </a:solidFill>
              </a:defRPr>
            </a:lvl6pPr>
            <a:lvl7pPr marL="0" indent="0">
              <a:spcBef>
                <a:spcPts val="0"/>
              </a:spcBef>
              <a:buNone/>
              <a:defRPr sz="1600">
                <a:solidFill>
                  <a:schemeClr val="bg1"/>
                </a:solidFill>
              </a:defRPr>
            </a:lvl7pPr>
            <a:lvl8pPr marL="0" indent="0">
              <a:spcBef>
                <a:spcPts val="0"/>
              </a:spcBef>
              <a:buNone/>
              <a:defRPr sz="1600">
                <a:solidFill>
                  <a:schemeClr val="bg1"/>
                </a:solidFill>
              </a:defRPr>
            </a:lvl8pPr>
            <a:lvl9pPr marL="0" indent="0">
              <a:spcBef>
                <a:spcPts val="0"/>
              </a:spcBef>
              <a:buNone/>
              <a:defRPr sz="1600">
                <a:solidFill>
                  <a:schemeClr val="bg1"/>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857250" y="3901440"/>
            <a:ext cx="9601200" cy="812800"/>
          </a:xfrm>
          <a:prstGeom prst="round1Rect">
            <a:avLst/>
          </a:prstGeom>
          <a:solidFill>
            <a:schemeClr val="accent2"/>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857250" y="4714240"/>
            <a:ext cx="96012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857250" y="10021824"/>
            <a:ext cx="9601200" cy="812800"/>
          </a:xfrm>
          <a:prstGeom prst="round1Rect">
            <a:avLst/>
          </a:prstGeom>
          <a:solidFill>
            <a:schemeClr val="accent3"/>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857250" y="10834624"/>
            <a:ext cx="9601200" cy="6058777"/>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857250" y="17221200"/>
            <a:ext cx="9601200" cy="812800"/>
          </a:xfrm>
          <a:prstGeom prst="round1Rect">
            <a:avLst/>
          </a:prstGeom>
          <a:solidFill>
            <a:schemeClr val="accent4"/>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857250" y="18038064"/>
            <a:ext cx="9601200" cy="304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1658600" y="3901440"/>
            <a:ext cx="9601200" cy="812800"/>
          </a:xfrm>
          <a:prstGeom prst="round1Rect">
            <a:avLst/>
          </a:prstGeom>
          <a:solidFill>
            <a:schemeClr val="accent5"/>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1658600" y="4714240"/>
            <a:ext cx="9601200" cy="304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1658600" y="7965440"/>
            <a:ext cx="9601200" cy="41148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1658600" y="15646400"/>
            <a:ext cx="9601200" cy="11684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1658600" y="17221200"/>
            <a:ext cx="9601200" cy="812800"/>
          </a:xfrm>
          <a:prstGeom prst="round1Rect">
            <a:avLst/>
          </a:prstGeom>
          <a:solidFill>
            <a:schemeClr val="accent6"/>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1658600" y="18038064"/>
            <a:ext cx="9601200" cy="304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2425660" y="3901440"/>
            <a:ext cx="9601200" cy="812800"/>
          </a:xfrm>
          <a:prstGeom prst="round1Rect">
            <a:avLst/>
          </a:prstGeom>
          <a:solidFill>
            <a:schemeClr val="accent6"/>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2425660" y="4714240"/>
            <a:ext cx="9601200" cy="48768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2425660" y="10558272"/>
            <a:ext cx="9601200" cy="48768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2425660" y="17221200"/>
            <a:ext cx="9601200" cy="812800"/>
          </a:xfrm>
          <a:prstGeom prst="round1Rect">
            <a:avLst/>
          </a:prstGeom>
          <a:solidFill>
            <a:schemeClr val="accent1"/>
          </a:solidFill>
        </p:spPr>
        <p:txBody>
          <a:bodyPr lIns="365760" anchor="ctr">
            <a:noAutofit/>
          </a:bodyPr>
          <a:lstStyle>
            <a:lvl1pPr marL="0" indent="0">
              <a:spcBef>
                <a:spcPts val="0"/>
              </a:spcBef>
              <a:buNone/>
              <a:defRPr sz="4000" cap="all" baseline="0">
                <a:solidFill>
                  <a:schemeClr val="bg1"/>
                </a:solidFill>
                <a:latin typeface="+mj-lt"/>
              </a:defRPr>
            </a:lvl1pPr>
            <a:lvl2pPr marL="0" indent="0">
              <a:spcBef>
                <a:spcPts val="0"/>
              </a:spcBef>
              <a:buNone/>
              <a:defRPr sz="4000" cap="all" baseline="0">
                <a:solidFill>
                  <a:schemeClr val="bg1"/>
                </a:solidFill>
                <a:latin typeface="+mj-lt"/>
              </a:defRPr>
            </a:lvl2pPr>
            <a:lvl3pPr marL="0" indent="0">
              <a:spcBef>
                <a:spcPts val="0"/>
              </a:spcBef>
              <a:buNone/>
              <a:defRPr sz="4000" cap="all" baseline="0">
                <a:solidFill>
                  <a:schemeClr val="bg1"/>
                </a:solidFill>
                <a:latin typeface="+mj-lt"/>
              </a:defRPr>
            </a:lvl3pPr>
            <a:lvl4pPr marL="0" indent="0">
              <a:spcBef>
                <a:spcPts val="0"/>
              </a:spcBef>
              <a:buNone/>
              <a:defRPr sz="4000" cap="all" baseline="0">
                <a:solidFill>
                  <a:schemeClr val="bg1"/>
                </a:solidFill>
                <a:latin typeface="+mj-lt"/>
              </a:defRPr>
            </a:lvl4pPr>
            <a:lvl5pPr marL="0" indent="0">
              <a:spcBef>
                <a:spcPts val="0"/>
              </a:spcBef>
              <a:buNone/>
              <a:defRPr sz="4000" cap="all" baseline="0">
                <a:solidFill>
                  <a:schemeClr val="bg1"/>
                </a:solidFill>
                <a:latin typeface="+mj-lt"/>
              </a:defRPr>
            </a:lvl5pPr>
            <a:lvl6pPr marL="0" indent="0">
              <a:spcBef>
                <a:spcPts val="0"/>
              </a:spcBef>
              <a:buNone/>
              <a:defRPr sz="4000" cap="all" baseline="0">
                <a:solidFill>
                  <a:schemeClr val="bg1"/>
                </a:solidFill>
                <a:latin typeface="+mj-lt"/>
              </a:defRPr>
            </a:lvl6pPr>
            <a:lvl7pPr marL="0" indent="0">
              <a:spcBef>
                <a:spcPts val="0"/>
              </a:spcBef>
              <a:buNone/>
              <a:defRPr sz="4000" cap="all" baseline="0">
                <a:solidFill>
                  <a:schemeClr val="bg1"/>
                </a:solidFill>
                <a:latin typeface="+mj-lt"/>
              </a:defRPr>
            </a:lvl7pPr>
            <a:lvl8pPr marL="0" indent="0">
              <a:spcBef>
                <a:spcPts val="0"/>
              </a:spcBef>
              <a:buNone/>
              <a:defRPr sz="4000" cap="all" baseline="0">
                <a:solidFill>
                  <a:schemeClr val="bg1"/>
                </a:solidFill>
                <a:latin typeface="+mj-lt"/>
              </a:defRPr>
            </a:lvl8pPr>
            <a:lvl9pPr marL="0" indent="0">
              <a:spcBef>
                <a:spcPts val="0"/>
              </a:spcBef>
              <a:buNone/>
              <a:defRPr sz="4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2425660" y="18038064"/>
            <a:ext cx="9601200" cy="304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32918400" y="1701799"/>
            <a:ext cx="9335453" cy="21945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t"/>
          <a:lstStyle/>
          <a:p>
            <a:pPr lvl="0">
              <a:spcBef>
                <a:spcPts val="800"/>
              </a:spcBef>
            </a:pPr>
            <a:r>
              <a:rPr sz="64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800"/>
              </a:spcBef>
            </a:pPr>
            <a:r>
              <a:rPr lang="en-US" sz="44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200"/>
              </a:spcBef>
            </a:pPr>
            <a:endParaRPr sz="4000" dirty="0">
              <a:solidFill>
                <a:prstClr val="white">
                  <a:lumMod val="50000"/>
                </a:prstClr>
              </a:solidFill>
              <a:latin typeface="Calibri Light" panose="020F0302020204030204" pitchFamily="34" charset="0"/>
              <a:cs typeface="Calibri" panose="020F0502020204030204" pitchFamily="34" charset="0"/>
            </a:endParaRPr>
          </a:p>
          <a:p>
            <a:pPr lvl="0">
              <a:spcBef>
                <a:spcPts val="800"/>
              </a:spcBef>
            </a:pPr>
            <a:r>
              <a:rPr sz="5867"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800"/>
              </a:spcBef>
            </a:pPr>
            <a:r>
              <a:rPr sz="44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4400" dirty="0">
                <a:solidFill>
                  <a:prstClr val="white">
                    <a:lumMod val="50000"/>
                  </a:prstClr>
                </a:solidFill>
                <a:latin typeface="Calibri Light" panose="020F0302020204030204" pitchFamily="34" charset="0"/>
                <a:cs typeface="Calibri" panose="020F0502020204030204" pitchFamily="34" charset="0"/>
              </a:rPr>
              <a:t>poster </a:t>
            </a:r>
            <a:r>
              <a:rPr sz="4400" dirty="0">
                <a:solidFill>
                  <a:prstClr val="white">
                    <a:lumMod val="50000"/>
                  </a:prstClr>
                </a:solidFill>
                <a:latin typeface="Calibri Light" panose="020F0302020204030204" pitchFamily="34" charset="0"/>
                <a:cs typeface="Calibri" panose="020F0502020204030204" pitchFamily="34" charset="0"/>
              </a:rPr>
              <a:t>are formatted for you. </a:t>
            </a:r>
            <a:r>
              <a:rPr lang="en-US" sz="4400" dirty="0">
                <a:solidFill>
                  <a:prstClr val="white">
                    <a:lumMod val="50000"/>
                  </a:prstClr>
                </a:solidFill>
                <a:latin typeface="Calibri Light" panose="020F0302020204030204" pitchFamily="34" charset="0"/>
                <a:cs typeface="Calibri" panose="020F0502020204030204" pitchFamily="34" charset="0"/>
              </a:rPr>
              <a:t>Type</a:t>
            </a:r>
            <a:r>
              <a:rPr lang="en-US" sz="44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4400" dirty="0">
                <a:solidFill>
                  <a:prstClr val="white">
                    <a:lumMod val="50000"/>
                  </a:prstClr>
                </a:solidFill>
                <a:latin typeface="Calibri Light" panose="020F0302020204030204" pitchFamily="34" charset="0"/>
                <a:cs typeface="Calibri" panose="020F0502020204030204" pitchFamily="34" charset="0"/>
              </a:rPr>
              <a:t>to add text, or c</a:t>
            </a:r>
            <a:r>
              <a:rPr lang="en-US" sz="44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1600"/>
              </a:spcBef>
            </a:pPr>
            <a:r>
              <a:rPr lang="en-US" sz="4400" dirty="0">
                <a:solidFill>
                  <a:prstClr val="white">
                    <a:lumMod val="50000"/>
                  </a:prstClr>
                </a:solidFill>
                <a:latin typeface="Calibri Light" panose="020F0302020204030204" pitchFamily="34" charset="0"/>
                <a:cs typeface="Calibri" panose="020F0502020204030204" pitchFamily="34" charset="0"/>
              </a:rPr>
              <a:t>T</a:t>
            </a:r>
            <a:r>
              <a:rPr sz="44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1600"/>
              </a:spcBef>
            </a:pPr>
            <a:r>
              <a:rPr sz="44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4400" dirty="0">
                <a:solidFill>
                  <a:prstClr val="white">
                    <a:lumMod val="50000"/>
                  </a:prstClr>
                </a:solidFill>
                <a:latin typeface="Calibri Light" panose="020F0302020204030204" pitchFamily="34" charset="0"/>
                <a:cs typeface="Calibri" panose="020F0502020204030204" pitchFamily="34" charset="0"/>
              </a:rPr>
              <a:t>content</a:t>
            </a:r>
            <a:r>
              <a:rPr sz="44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1600"/>
              </a:spcBef>
            </a:pPr>
            <a:r>
              <a:rPr sz="44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4400" dirty="0">
                <a:solidFill>
                  <a:prstClr val="white">
                    <a:lumMod val="50000"/>
                  </a:prstClr>
                </a:solidFill>
                <a:latin typeface="Calibri Light" panose="020F0302020204030204" pitchFamily="34" charset="0"/>
                <a:cs typeface="Calibri" panose="020F0502020204030204" pitchFamily="34" charset="0"/>
              </a:rPr>
              <a:t>right-</a:t>
            </a:r>
            <a:r>
              <a:rPr sz="4400" dirty="0">
                <a:solidFill>
                  <a:prstClr val="white">
                    <a:lumMod val="50000"/>
                  </a:prstClr>
                </a:solidFill>
                <a:latin typeface="Calibri Light" panose="020F0302020204030204" pitchFamily="34" charset="0"/>
                <a:cs typeface="Calibri" panose="020F0502020204030204" pitchFamily="34" charset="0"/>
              </a:rPr>
              <a:t>click a picture</a:t>
            </a:r>
            <a:r>
              <a:rPr lang="en-US" sz="44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44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4400" dirty="0">
                <a:solidFill>
                  <a:prstClr val="white">
                    <a:lumMod val="50000"/>
                  </a:prstClr>
                </a:solidFill>
                <a:latin typeface="Calibri Light" panose="020F0302020204030204" pitchFamily="34" charset="0"/>
                <a:cs typeface="Calibri" panose="020F0502020204030204" pitchFamily="34" charset="0"/>
              </a:rPr>
              <a:t>esize</a:t>
            </a:r>
            <a:r>
              <a:rPr lang="en-US" sz="44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44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6876" userDrawn="1">
          <p15:clr>
            <a:srgbClr val="A4A3A4"/>
          </p15:clr>
        </p15:guide>
        <p15:guide id="2" pos="1386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bwMode="invGray">
          <a:xfrm>
            <a:off x="0" y="0"/>
            <a:ext cx="329184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56"/>
          </a:p>
        </p:txBody>
      </p:sp>
      <p:sp>
        <p:nvSpPr>
          <p:cNvPr id="2" name="Title Placeholder 1"/>
          <p:cNvSpPr>
            <a:spLocks noGrp="1"/>
          </p:cNvSpPr>
          <p:nvPr>
            <p:ph type="title"/>
          </p:nvPr>
        </p:nvSpPr>
        <p:spPr bwMode="auto">
          <a:xfrm>
            <a:off x="4800600" y="660400"/>
            <a:ext cx="23317200" cy="16763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800600" y="4013200"/>
            <a:ext cx="23317200" cy="157530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50" y="21409799"/>
            <a:ext cx="7406640" cy="304800"/>
          </a:xfrm>
          <a:prstGeom prst="rect">
            <a:avLst/>
          </a:prstGeom>
        </p:spPr>
        <p:txBody>
          <a:bodyPr vert="horz" lIns="91440" tIns="45720" rIns="91440" bIns="45720" rtlCol="0" anchor="ctr"/>
          <a:lstStyle>
            <a:lvl1pPr algn="l">
              <a:defRPr sz="1067">
                <a:solidFill>
                  <a:schemeClr val="tx1">
                    <a:tint val="75000"/>
                  </a:schemeClr>
                </a:solidFill>
              </a:defRPr>
            </a:lvl1pPr>
          </a:lstStyle>
          <a:p>
            <a:fld id="{ECAA57DF-1C19-4726-AB84-014692BAD8F5}" type="datetimeFigureOut">
              <a:rPr lang="en-US" smtClean="0"/>
              <a:pPr/>
              <a:t>4/20/2016</a:t>
            </a:fld>
            <a:endParaRPr lang="en-US"/>
          </a:p>
        </p:txBody>
      </p:sp>
      <p:sp>
        <p:nvSpPr>
          <p:cNvPr id="5" name="Footer Placeholder 4"/>
          <p:cNvSpPr>
            <a:spLocks noGrp="1"/>
          </p:cNvSpPr>
          <p:nvPr>
            <p:ph type="ftr" sz="quarter" idx="3"/>
          </p:nvPr>
        </p:nvSpPr>
        <p:spPr>
          <a:xfrm>
            <a:off x="8263890" y="21409799"/>
            <a:ext cx="16390620" cy="304800"/>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654510" y="21409799"/>
            <a:ext cx="7406640" cy="304800"/>
          </a:xfrm>
          <a:prstGeom prst="rect">
            <a:avLst/>
          </a:prstGeom>
        </p:spPr>
        <p:txBody>
          <a:bodyPr vert="horz" lIns="91440" tIns="45720" rIns="91440" bIns="45720" rtlCol="0" anchor="ctr"/>
          <a:lstStyle>
            <a:lvl1pPr algn="r">
              <a:defRPr sz="1067">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2926226" rtl="0" eaLnBrk="1" latinLnBrk="0" hangingPunct="1">
        <a:lnSpc>
          <a:spcPct val="90000"/>
        </a:lnSpc>
        <a:spcBef>
          <a:spcPct val="0"/>
        </a:spcBef>
        <a:buNone/>
        <a:defRPr sz="5867" b="1" kern="1200">
          <a:solidFill>
            <a:schemeClr val="bg1"/>
          </a:solidFill>
          <a:latin typeface="+mj-lt"/>
          <a:ea typeface="+mj-ea"/>
          <a:cs typeface="+mj-cs"/>
        </a:defRPr>
      </a:lvl1pPr>
    </p:titleStyle>
    <p:bodyStyle>
      <a:lvl1pPr marL="304815" indent="-304815" algn="l" defTabSz="2926226" rtl="0" eaLnBrk="1" latinLnBrk="0" hangingPunct="1">
        <a:lnSpc>
          <a:spcPct val="100000"/>
        </a:lnSpc>
        <a:spcBef>
          <a:spcPts val="800"/>
        </a:spcBef>
        <a:buClr>
          <a:schemeClr val="accent2"/>
        </a:buClr>
        <a:buFont typeface="Arial" panose="020B0604020202020204" pitchFamily="34" charset="0"/>
        <a:buChar char="•"/>
        <a:defRPr sz="1867" kern="1200">
          <a:solidFill>
            <a:schemeClr val="tx1"/>
          </a:solidFill>
          <a:latin typeface="+mn-lt"/>
          <a:ea typeface="+mn-ea"/>
          <a:cs typeface="+mn-cs"/>
        </a:defRPr>
      </a:lvl1pPr>
      <a:lvl2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8pPr>
      <a:lvl9pPr marL="731557" indent="-304815" algn="l" defTabSz="2926226" rtl="0" eaLnBrk="1" latinLnBrk="0" hangingPunct="1">
        <a:lnSpc>
          <a:spcPct val="100000"/>
        </a:lnSpc>
        <a:spcBef>
          <a:spcPts val="800"/>
        </a:spcBef>
        <a:buClr>
          <a:schemeClr val="accent2"/>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2926226" rtl="0" eaLnBrk="1" latinLnBrk="0" hangingPunct="1">
        <a:defRPr sz="5760" kern="1200">
          <a:solidFill>
            <a:schemeClr val="tx1"/>
          </a:solidFill>
          <a:latin typeface="+mn-lt"/>
          <a:ea typeface="+mn-ea"/>
          <a:cs typeface="+mn-cs"/>
        </a:defRPr>
      </a:lvl1pPr>
      <a:lvl2pPr marL="1463113" algn="l" defTabSz="2926226" rtl="0" eaLnBrk="1" latinLnBrk="0" hangingPunct="1">
        <a:defRPr sz="5760" kern="1200">
          <a:solidFill>
            <a:schemeClr val="tx1"/>
          </a:solidFill>
          <a:latin typeface="+mn-lt"/>
          <a:ea typeface="+mn-ea"/>
          <a:cs typeface="+mn-cs"/>
        </a:defRPr>
      </a:lvl2pPr>
      <a:lvl3pPr marL="2926226" algn="l" defTabSz="2926226" rtl="0" eaLnBrk="1" latinLnBrk="0" hangingPunct="1">
        <a:defRPr sz="5760" kern="1200">
          <a:solidFill>
            <a:schemeClr val="tx1"/>
          </a:solidFill>
          <a:latin typeface="+mn-lt"/>
          <a:ea typeface="+mn-ea"/>
          <a:cs typeface="+mn-cs"/>
        </a:defRPr>
      </a:lvl3pPr>
      <a:lvl4pPr marL="4389339" algn="l" defTabSz="2926226" rtl="0" eaLnBrk="1" latinLnBrk="0" hangingPunct="1">
        <a:defRPr sz="5760" kern="1200">
          <a:solidFill>
            <a:schemeClr val="tx1"/>
          </a:solidFill>
          <a:latin typeface="+mn-lt"/>
          <a:ea typeface="+mn-ea"/>
          <a:cs typeface="+mn-cs"/>
        </a:defRPr>
      </a:lvl4pPr>
      <a:lvl5pPr marL="5852453" algn="l" defTabSz="2926226" rtl="0" eaLnBrk="1" latinLnBrk="0" hangingPunct="1">
        <a:defRPr sz="5760" kern="1200">
          <a:solidFill>
            <a:schemeClr val="tx1"/>
          </a:solidFill>
          <a:latin typeface="+mn-lt"/>
          <a:ea typeface="+mn-ea"/>
          <a:cs typeface="+mn-cs"/>
        </a:defRPr>
      </a:lvl5pPr>
      <a:lvl6pPr marL="7315566" algn="l" defTabSz="2926226" rtl="0" eaLnBrk="1" latinLnBrk="0" hangingPunct="1">
        <a:defRPr sz="5760" kern="1200">
          <a:solidFill>
            <a:schemeClr val="tx1"/>
          </a:solidFill>
          <a:latin typeface="+mn-lt"/>
          <a:ea typeface="+mn-ea"/>
          <a:cs typeface="+mn-cs"/>
        </a:defRPr>
      </a:lvl6pPr>
      <a:lvl7pPr marL="8778679" algn="l" defTabSz="2926226" rtl="0" eaLnBrk="1" latinLnBrk="0" hangingPunct="1">
        <a:defRPr sz="5760" kern="1200">
          <a:solidFill>
            <a:schemeClr val="tx1"/>
          </a:solidFill>
          <a:latin typeface="+mn-lt"/>
          <a:ea typeface="+mn-ea"/>
          <a:cs typeface="+mn-cs"/>
        </a:defRPr>
      </a:lvl7pPr>
      <a:lvl8pPr marL="10241792" algn="l" defTabSz="2926226" rtl="0" eaLnBrk="1" latinLnBrk="0" hangingPunct="1">
        <a:defRPr sz="5760" kern="1200">
          <a:solidFill>
            <a:schemeClr val="tx1"/>
          </a:solidFill>
          <a:latin typeface="+mn-lt"/>
          <a:ea typeface="+mn-ea"/>
          <a:cs typeface="+mn-cs"/>
        </a:defRPr>
      </a:lvl8pPr>
      <a:lvl9pPr marL="11704905" algn="l" defTabSz="2926226" rtl="0" eaLnBrk="1" latinLnBrk="0" hangingPunct="1">
        <a:defRPr sz="5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912" userDrawn="1">
          <p15:clr>
            <a:srgbClr val="A4A3A4"/>
          </p15:clr>
        </p15:guide>
        <p15:guide id="2" pos="540" userDrawn="1">
          <p15:clr>
            <a:srgbClr val="A4A3A4"/>
          </p15:clr>
        </p15:guide>
        <p15:guide id="3" pos="20196" userDrawn="1">
          <p15:clr>
            <a:srgbClr val="A4A3A4"/>
          </p15:clr>
        </p15:guide>
        <p15:guide id="4" pos="1036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782" y="828769"/>
            <a:ext cx="7084542" cy="1311951"/>
          </a:xfrm>
          <a:prstGeom prst="rect">
            <a:avLst/>
          </a:prstGeom>
        </p:spPr>
      </p:pic>
      <p:sp>
        <p:nvSpPr>
          <p:cNvPr id="4" name="Title 3"/>
          <p:cNvSpPr>
            <a:spLocks noGrp="1"/>
          </p:cNvSpPr>
          <p:nvPr>
            <p:ph type="title"/>
          </p:nvPr>
        </p:nvSpPr>
        <p:spPr/>
        <p:txBody>
          <a:bodyPr>
            <a:normAutofit/>
          </a:bodyPr>
          <a:lstStyle/>
          <a:p>
            <a:pPr algn="ctr"/>
            <a:r>
              <a:rPr lang="en-US" sz="6400" dirty="0">
                <a:solidFill>
                  <a:schemeClr val="tx1"/>
                </a:solidFill>
              </a:rPr>
              <a:t>Cable Headend Virtualization</a:t>
            </a:r>
          </a:p>
        </p:txBody>
      </p:sp>
      <p:sp>
        <p:nvSpPr>
          <p:cNvPr id="23" name="Text Placeholder 22"/>
          <p:cNvSpPr>
            <a:spLocks noGrp="1"/>
          </p:cNvSpPr>
          <p:nvPr>
            <p:ph type="body" sz="quarter" idx="36"/>
          </p:nvPr>
        </p:nvSpPr>
        <p:spPr/>
        <p:txBody>
          <a:bodyPr/>
          <a:lstStyle/>
          <a:p>
            <a:pPr algn="ctr"/>
            <a:r>
              <a:rPr lang="en-US" sz="3200" dirty="0" err="1">
                <a:solidFill>
                  <a:schemeClr val="tx1"/>
                </a:solidFill>
              </a:rPr>
              <a:t>Gapinski</a:t>
            </a:r>
            <a:r>
              <a:rPr lang="en-US" sz="3200" dirty="0">
                <a:solidFill>
                  <a:schemeClr val="tx1"/>
                </a:solidFill>
              </a:rPr>
              <a:t>, Kyle M., Aschenbrenner, Robert O., Kelly, Paul R.</a:t>
            </a:r>
          </a:p>
          <a:p>
            <a:pPr algn="ctr"/>
            <a:r>
              <a:rPr lang="en-US" sz="3200" dirty="0">
                <a:solidFill>
                  <a:schemeClr val="tx1"/>
                </a:solidFill>
              </a:rPr>
              <a:t>Supervisor: Dr. James “Randy” </a:t>
            </a:r>
            <a:r>
              <a:rPr lang="en-US" sz="3200" dirty="0" err="1">
                <a:solidFill>
                  <a:schemeClr val="tx1"/>
                </a:solidFill>
              </a:rPr>
              <a:t>Moulic</a:t>
            </a:r>
            <a:r>
              <a:rPr lang="en-US" sz="3200" dirty="0">
                <a:solidFill>
                  <a:schemeClr val="tx1"/>
                </a:solidFill>
              </a:rPr>
              <a:t>, Ph.D.</a:t>
            </a:r>
          </a:p>
          <a:p>
            <a:endParaRPr lang="en-US" dirty="0"/>
          </a:p>
        </p:txBody>
      </p:sp>
      <p:sp>
        <p:nvSpPr>
          <p:cNvPr id="5" name="Text Placeholder 4"/>
          <p:cNvSpPr>
            <a:spLocks noGrp="1"/>
          </p:cNvSpPr>
          <p:nvPr>
            <p:ph type="body" sz="quarter" idx="13"/>
          </p:nvPr>
        </p:nvSpPr>
        <p:spPr/>
        <p:txBody>
          <a:bodyPr/>
          <a:lstStyle/>
          <a:p>
            <a:r>
              <a:rPr lang="en-US" dirty="0"/>
              <a:t>abstract</a:t>
            </a:r>
          </a:p>
        </p:txBody>
      </p:sp>
      <p:sp>
        <p:nvSpPr>
          <p:cNvPr id="11" name="Content Placeholder 10"/>
          <p:cNvSpPr>
            <a:spLocks noGrp="1"/>
          </p:cNvSpPr>
          <p:nvPr>
            <p:ph sz="quarter" idx="24"/>
          </p:nvPr>
        </p:nvSpPr>
        <p:spPr/>
        <p:txBody>
          <a:bodyPr>
            <a:noAutofit/>
          </a:bodyPr>
          <a:lstStyle/>
          <a:p>
            <a:pPr marL="0" indent="0">
              <a:buNone/>
            </a:pPr>
            <a:r>
              <a:rPr lang="en-US" sz="2800" dirty="0"/>
              <a:t>Using FPGAs to virtualize a portion of the cable delivery process.  FPGAs give us the ability to choose multiple carrier waves and channel selections on those carrier waves by building the receiver unit virtually that is currently being performed on dedicated physical receivers for each channel.  The transcoding and encoding of the video signal to meet the distribution requirements. The BISS Decryption follows RSA guidelines for future use. The final step of recombining into one IP stream will also be handled on the FPGA.</a:t>
            </a:r>
          </a:p>
        </p:txBody>
      </p:sp>
      <p:sp>
        <p:nvSpPr>
          <p:cNvPr id="7" name="Text Placeholder 6"/>
          <p:cNvSpPr>
            <a:spLocks noGrp="1"/>
          </p:cNvSpPr>
          <p:nvPr>
            <p:ph type="body" sz="quarter" idx="17"/>
          </p:nvPr>
        </p:nvSpPr>
        <p:spPr/>
        <p:txBody>
          <a:bodyPr/>
          <a:lstStyle/>
          <a:p>
            <a:r>
              <a:rPr lang="en-US"/>
              <a:t>background</a:t>
            </a:r>
            <a:endParaRPr lang="en-US" dirty="0"/>
          </a:p>
        </p:txBody>
      </p:sp>
      <p:sp>
        <p:nvSpPr>
          <p:cNvPr id="12" name="Content Placeholder 11"/>
          <p:cNvSpPr>
            <a:spLocks noGrp="1"/>
          </p:cNvSpPr>
          <p:nvPr>
            <p:ph sz="quarter" idx="25"/>
          </p:nvPr>
        </p:nvSpPr>
        <p:spPr/>
        <p:txBody>
          <a:bodyPr/>
          <a:lstStyle/>
          <a:p>
            <a:r>
              <a:rPr lang="en-US" sz="2800" dirty="0"/>
              <a:t>Cable headend system equipment take up a lot of space.</a:t>
            </a:r>
          </a:p>
          <a:p>
            <a:r>
              <a:rPr lang="en-US" sz="2800" dirty="0"/>
              <a:t>Current implementations of technology do not allow for generalized hardware.</a:t>
            </a:r>
          </a:p>
          <a:p>
            <a:r>
              <a:rPr lang="en-US" sz="2800" dirty="0"/>
              <a:t>FPGA boards have made advancements in recent years making them able to process at faster rates and allow for greater virtualization.</a:t>
            </a:r>
          </a:p>
          <a:p>
            <a:r>
              <a:rPr lang="en-US" sz="2800" dirty="0"/>
              <a:t>FPGA boards can be reprogramed to virtually simulate a variety of hardware components, meaning that it is easier to keeps spares on hand.</a:t>
            </a:r>
          </a:p>
          <a:p>
            <a:r>
              <a:rPr lang="en-US" sz="2800" dirty="0"/>
              <a:t>Several components can be simulated by one FPGA board, improving performance and reducing space.</a:t>
            </a:r>
          </a:p>
          <a:p>
            <a:endParaRPr lang="en-US" dirty="0"/>
          </a:p>
        </p:txBody>
      </p:sp>
      <p:sp>
        <p:nvSpPr>
          <p:cNvPr id="8" name="Text Placeholder 7"/>
          <p:cNvSpPr>
            <a:spLocks noGrp="1"/>
          </p:cNvSpPr>
          <p:nvPr>
            <p:ph type="body" sz="quarter" idx="19"/>
          </p:nvPr>
        </p:nvSpPr>
        <p:spPr/>
        <p:txBody>
          <a:bodyPr/>
          <a:lstStyle/>
          <a:p>
            <a:r>
              <a:rPr lang="en-US"/>
              <a:t>objectives</a:t>
            </a:r>
            <a:endParaRPr lang="en-US" dirty="0"/>
          </a:p>
        </p:txBody>
      </p:sp>
      <p:sp>
        <p:nvSpPr>
          <p:cNvPr id="13" name="Content Placeholder 12"/>
          <p:cNvSpPr>
            <a:spLocks noGrp="1"/>
          </p:cNvSpPr>
          <p:nvPr>
            <p:ph sz="quarter" idx="26"/>
          </p:nvPr>
        </p:nvSpPr>
        <p:spPr/>
        <p:txBody>
          <a:bodyPr>
            <a:normAutofit/>
          </a:bodyPr>
          <a:lstStyle/>
          <a:p>
            <a:r>
              <a:rPr lang="en-US" sz="2800" dirty="0"/>
              <a:t>Develop Virtualized Hardware to allow for replace Hardware</a:t>
            </a:r>
          </a:p>
          <a:p>
            <a:r>
              <a:rPr lang="en-US" sz="2800" dirty="0"/>
              <a:t>Design method to decrypt SDI signal from transmitter</a:t>
            </a:r>
          </a:p>
          <a:p>
            <a:r>
              <a:rPr lang="en-US" sz="2800" dirty="0"/>
              <a:t>Design method to create SDI test signal</a:t>
            </a:r>
          </a:p>
          <a:p>
            <a:r>
              <a:rPr lang="en-US" sz="2800" dirty="0"/>
              <a:t>Implement past knowledge in current design to allow for hardware virtualization </a:t>
            </a:r>
          </a:p>
        </p:txBody>
      </p:sp>
      <p:sp>
        <p:nvSpPr>
          <p:cNvPr id="9" name="Text Placeholder 8"/>
          <p:cNvSpPr>
            <a:spLocks noGrp="1"/>
          </p:cNvSpPr>
          <p:nvPr>
            <p:ph type="body" sz="quarter" idx="21"/>
          </p:nvPr>
        </p:nvSpPr>
        <p:spPr/>
        <p:txBody>
          <a:bodyPr/>
          <a:lstStyle/>
          <a:p>
            <a:r>
              <a:rPr lang="en-US"/>
              <a:t>methods</a:t>
            </a:r>
            <a:endParaRPr lang="en-US" dirty="0"/>
          </a:p>
        </p:txBody>
      </p:sp>
      <p:sp>
        <p:nvSpPr>
          <p:cNvPr id="14" name="Content Placeholder 13"/>
          <p:cNvSpPr>
            <a:spLocks noGrp="1"/>
          </p:cNvSpPr>
          <p:nvPr>
            <p:ph sz="quarter" idx="27"/>
          </p:nvPr>
        </p:nvSpPr>
        <p:spPr/>
        <p:txBody>
          <a:bodyPr>
            <a:normAutofit/>
          </a:bodyPr>
          <a:lstStyle/>
          <a:p>
            <a:r>
              <a:rPr lang="en-US" sz="2800" dirty="0"/>
              <a:t>Quartus Prime used to create Verilog files to allow for SDI transmission.</a:t>
            </a:r>
          </a:p>
          <a:p>
            <a:r>
              <a:rPr lang="en-US" sz="2800" dirty="0"/>
              <a:t>OpenCL C++14 used to decrypt L-Band BISS encryption and allows for future upgrades using new software guidelines.</a:t>
            </a:r>
          </a:p>
        </p:txBody>
      </p:sp>
      <p:sp>
        <p:nvSpPr>
          <p:cNvPr id="16" name="Text Placeholder 15"/>
          <p:cNvSpPr>
            <a:spLocks noGrp="1"/>
          </p:cNvSpPr>
          <p:nvPr>
            <p:ph type="body" sz="quarter" idx="29"/>
          </p:nvPr>
        </p:nvSpPr>
        <p:spPr>
          <a:xfrm>
            <a:off x="11658600" y="7424844"/>
            <a:ext cx="9601200" cy="816948"/>
          </a:xfrm>
        </p:spPr>
        <p:txBody>
          <a:bodyPr/>
          <a:lstStyle/>
          <a:p>
            <a:r>
              <a:rPr lang="en-US" dirty="0"/>
              <a:t>results</a:t>
            </a:r>
          </a:p>
        </p:txBody>
      </p:sp>
      <p:sp>
        <p:nvSpPr>
          <p:cNvPr id="17" name="Content Placeholder 16"/>
          <p:cNvSpPr>
            <a:spLocks noGrp="1"/>
          </p:cNvSpPr>
          <p:nvPr>
            <p:ph sz="quarter" idx="30"/>
          </p:nvPr>
        </p:nvSpPr>
        <p:spPr>
          <a:xfrm>
            <a:off x="11658600" y="17304974"/>
            <a:ext cx="9601200" cy="3048000"/>
          </a:xfrm>
        </p:spPr>
        <p:txBody>
          <a:bodyPr>
            <a:normAutofit/>
          </a:bodyPr>
          <a:lstStyle/>
          <a:p>
            <a:r>
              <a:rPr lang="en-US" sz="2800" dirty="0"/>
              <a:t>5% of the Cyclone IV GX FPGA utilized for a single SDI transmitter/receiver core</a:t>
            </a:r>
          </a:p>
          <a:p>
            <a:r>
              <a:rPr lang="en-US" sz="2800" dirty="0"/>
              <a:t>NIOS 2 Processor capable at 50 MHz (241 clock cycles)</a:t>
            </a:r>
          </a:p>
          <a:p>
            <a:r>
              <a:rPr lang="en-US" sz="2800" dirty="0"/>
              <a:t>Splitting signal into two Y(x) and Y(y) we were able to achieve a overall increase of 13% signal Decryption speed</a:t>
            </a:r>
          </a:p>
          <a:p>
            <a:endParaRPr lang="en-US" sz="2800" dirty="0"/>
          </a:p>
          <a:p>
            <a:endParaRPr lang="en-US" sz="2800" dirty="0"/>
          </a:p>
        </p:txBody>
      </p:sp>
      <p:sp>
        <p:nvSpPr>
          <p:cNvPr id="18" name="Text Placeholder 17"/>
          <p:cNvSpPr>
            <a:spLocks noGrp="1"/>
          </p:cNvSpPr>
          <p:nvPr>
            <p:ph type="body" sz="quarter" idx="31"/>
          </p:nvPr>
        </p:nvSpPr>
        <p:spPr/>
        <p:txBody>
          <a:bodyPr/>
          <a:lstStyle/>
          <a:p>
            <a:r>
              <a:rPr lang="en-US"/>
              <a:t>results</a:t>
            </a:r>
            <a:endParaRPr lang="en-US" dirty="0"/>
          </a:p>
        </p:txBody>
      </p:sp>
      <p:graphicFrame>
        <p:nvGraphicFramePr>
          <p:cNvPr id="24" name="Content Placeholder 23" descr="Line chart" title="Chart"/>
          <p:cNvGraphicFramePr>
            <a:graphicFrameLocks noGrp="1"/>
          </p:cNvGraphicFramePr>
          <p:nvPr>
            <p:ph sz="quarter" idx="32"/>
            <p:extLst>
              <p:ext uri="{D42A27DB-BD31-4B8C-83A1-F6EECF244321}">
                <p14:modId xmlns:p14="http://schemas.microsoft.com/office/powerpoint/2010/main" val="2789007532"/>
              </p:ext>
            </p:extLst>
          </p:nvPr>
        </p:nvGraphicFramePr>
        <p:xfrm>
          <a:off x="22459950" y="4714240"/>
          <a:ext cx="9566910" cy="5493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ontent Placeholder 31" descr="Line chart" title="Chart"/>
          <p:cNvGraphicFramePr>
            <a:graphicFrameLocks noGrp="1"/>
          </p:cNvGraphicFramePr>
          <p:nvPr>
            <p:ph sz="quarter" idx="33"/>
            <p:extLst>
              <p:ext uri="{D42A27DB-BD31-4B8C-83A1-F6EECF244321}">
                <p14:modId xmlns:p14="http://schemas.microsoft.com/office/powerpoint/2010/main" val="3877961917"/>
              </p:ext>
            </p:extLst>
          </p:nvPr>
        </p:nvGraphicFramePr>
        <p:xfrm>
          <a:off x="22459950" y="10207795"/>
          <a:ext cx="9566910" cy="597810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0"/>
          <p:cNvSpPr>
            <a:spLocks noGrp="1"/>
          </p:cNvSpPr>
          <p:nvPr>
            <p:ph type="body" sz="quarter" idx="34"/>
          </p:nvPr>
        </p:nvSpPr>
        <p:spPr>
          <a:xfrm>
            <a:off x="22425660" y="16260064"/>
            <a:ext cx="9601200" cy="812800"/>
          </a:xfrm>
        </p:spPr>
        <p:txBody>
          <a:bodyPr/>
          <a:lstStyle/>
          <a:p>
            <a:r>
              <a:rPr lang="en-US" dirty="0"/>
              <a:t>conclusions</a:t>
            </a:r>
          </a:p>
        </p:txBody>
      </p:sp>
      <p:sp>
        <p:nvSpPr>
          <p:cNvPr id="22" name="Content Placeholder 21"/>
          <p:cNvSpPr>
            <a:spLocks noGrp="1"/>
          </p:cNvSpPr>
          <p:nvPr>
            <p:ph sz="quarter" idx="35"/>
          </p:nvPr>
        </p:nvSpPr>
        <p:spPr>
          <a:xfrm>
            <a:off x="22459950" y="16893401"/>
            <a:ext cx="8534400" cy="3408773"/>
          </a:xfrm>
        </p:spPr>
        <p:txBody>
          <a:bodyPr>
            <a:noAutofit/>
          </a:bodyPr>
          <a:lstStyle/>
          <a:p>
            <a:r>
              <a:rPr lang="en-US" sz="2800" dirty="0"/>
              <a:t>We showed through two case simulations that the OpenCL-to-FPGA </a:t>
            </a:r>
            <a:r>
              <a:rPr lang="de-DE" sz="2800" dirty="0"/>
              <a:t>ﬂ</a:t>
            </a:r>
            <a:r>
              <a:rPr lang="en-US" sz="2800" dirty="0"/>
              <a:t>ow is not only feasible, but also effective in designing high-performance circuits. </a:t>
            </a:r>
          </a:p>
          <a:p>
            <a:r>
              <a:rPr lang="en-US" sz="2800" dirty="0"/>
              <a:t>Our framework generated circuits for the benchmark suite that provide high throughput and has been shown to have a wide coverage of the OpenCL language, including synchronization using barriers, support for local memory, as well as floating point operations.</a:t>
            </a:r>
          </a:p>
        </p:txBody>
      </p:sp>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86434" y="828769"/>
            <a:ext cx="6610185" cy="135985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58600" y="8556711"/>
            <a:ext cx="9601200" cy="329650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8600" y="12378677"/>
            <a:ext cx="4340132" cy="3953885"/>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95905" y="12384639"/>
            <a:ext cx="5263896" cy="3947923"/>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418</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Medical Poster</vt:lpstr>
      <vt:lpstr>Cable Headend Virtualization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2016-03-29T05:00:10Z</dcterms:created>
  <dcterms:modified xsi:type="dcterms:W3CDTF">2016-04-20T21:15:50Z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