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41" r:id="rId1"/>
  </p:sldMasterIdLst>
  <p:notesMasterIdLst>
    <p:notesMasterId r:id="rId18"/>
  </p:notesMasterIdLst>
  <p:sldIdLst>
    <p:sldId id="256" r:id="rId2"/>
    <p:sldId id="259" r:id="rId3"/>
    <p:sldId id="268" r:id="rId4"/>
    <p:sldId id="260" r:id="rId5"/>
    <p:sldId id="258" r:id="rId6"/>
    <p:sldId id="261" r:id="rId7"/>
    <p:sldId id="257" r:id="rId8"/>
    <p:sldId id="264" r:id="rId9"/>
    <p:sldId id="270" r:id="rId10"/>
    <p:sldId id="266" r:id="rId11"/>
    <p:sldId id="262" r:id="rId12"/>
    <p:sldId id="267" r:id="rId13"/>
    <p:sldId id="263" r:id="rId14"/>
    <p:sldId id="271" r:id="rId15"/>
    <p:sldId id="265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E1E67-2450-442E-869F-08D6F3E36FBD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D21EF-8117-4629-AE05-8A55D104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06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D21EF-8117-4629-AE05-8A55D104CD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80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D21EF-8117-4629-AE05-8A55D104CD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75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8F91-7E55-42D3-AC9B-3237E1613445}" type="datetime1">
              <a:rPr lang="en-US" smtClean="0"/>
              <a:t>4/29/2015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0483" y="6265677"/>
            <a:ext cx="3859795" cy="304801"/>
          </a:xfrm>
        </p:spPr>
        <p:txBody>
          <a:bodyPr/>
          <a:lstStyle/>
          <a:p>
            <a:r>
              <a:rPr lang="en-US" smtClean="0"/>
              <a:t>Kristian Smith, Computer Systems Engineering, kasmith11@alaska.edu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29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2672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C433-A886-4518-AE95-8A7BAF46274C}" type="datetime1">
              <a:rPr lang="en-US" smtClean="0"/>
              <a:t>4/29/2015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773" y="6275374"/>
            <a:ext cx="3859795" cy="304801"/>
          </a:xfrm>
        </p:spPr>
        <p:txBody>
          <a:bodyPr/>
          <a:lstStyle/>
          <a:p>
            <a:r>
              <a:rPr lang="en-US" smtClean="0"/>
              <a:t>Kristian Smith, Computer Systems Engineering, kasmith11@alaska.edu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65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2672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E469-DD1D-4948-B934-65D46668391D}" type="datetime1">
              <a:rPr lang="en-US" smtClean="0"/>
              <a:t>4/29/2015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0483" y="6248400"/>
            <a:ext cx="3859795" cy="304801"/>
          </a:xfrm>
        </p:spPr>
        <p:txBody>
          <a:bodyPr/>
          <a:lstStyle/>
          <a:p>
            <a:r>
              <a:rPr lang="en-US" smtClean="0"/>
              <a:t>Kristian Smith, Computer Systems Engineering, kasmith11@alaska.edu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6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2672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B8A-F502-43F5-8A04-37F13B08F1AA}" type="datetime1">
              <a:rPr lang="en-US" smtClean="0"/>
              <a:t>4/29/2015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913" y="6301739"/>
            <a:ext cx="3859795" cy="304801"/>
          </a:xfrm>
        </p:spPr>
        <p:txBody>
          <a:bodyPr/>
          <a:lstStyle/>
          <a:p>
            <a:r>
              <a:rPr lang="en-US" smtClean="0"/>
              <a:t>Kristian Smith, Computer Systems Engineering, kasmith11@alaska.edu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766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2672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67F0-4DAE-43D8-8694-59EF3CD661FD}" type="datetime1">
              <a:rPr lang="en-US" smtClean="0"/>
              <a:t>4/29/2015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053" y="6278160"/>
            <a:ext cx="3859795" cy="304801"/>
          </a:xfrm>
        </p:spPr>
        <p:txBody>
          <a:bodyPr/>
          <a:lstStyle/>
          <a:p>
            <a:r>
              <a:rPr lang="en-US" smtClean="0"/>
              <a:t>Kristian Smith, Computer Systems Engineering, kasmith11@alaska.edu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77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2672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B698-1DD5-453E-BE6E-FB6D9E4939EE}" type="datetime1">
              <a:rPr lang="en-US" smtClean="0"/>
              <a:t>4/29/2015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6240" y="6365876"/>
            <a:ext cx="3859795" cy="304801"/>
          </a:xfrm>
        </p:spPr>
        <p:txBody>
          <a:bodyPr/>
          <a:lstStyle/>
          <a:p>
            <a:r>
              <a:rPr lang="en-US" smtClean="0"/>
              <a:t>Kristian Smith, Computer Systems Engineering, kasmith11@alaska.edu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9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2672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5169-2458-4840-8600-29246FD57292}" type="datetime1">
              <a:rPr lang="en-US" smtClean="0"/>
              <a:t>4/29/2015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590" y="6300151"/>
            <a:ext cx="3859795" cy="304801"/>
          </a:xfrm>
        </p:spPr>
        <p:txBody>
          <a:bodyPr/>
          <a:lstStyle/>
          <a:p>
            <a:r>
              <a:rPr lang="en-US" smtClean="0"/>
              <a:t>Kristian Smith, Computer Systems Engineering, kasmith11@alaska.edu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65139" y="452718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17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2672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A78B-E6AA-425B-BCDF-B2EC21C496E3}" type="datetime1">
              <a:rPr lang="en-US" smtClean="0"/>
              <a:t>4/29/2015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913" y="6295668"/>
            <a:ext cx="3859795" cy="304801"/>
          </a:xfrm>
        </p:spPr>
        <p:txBody>
          <a:bodyPr/>
          <a:lstStyle/>
          <a:p>
            <a:r>
              <a:rPr lang="en-US" smtClean="0"/>
              <a:t>Kristian Smith, Computer Systems Engineering, kasmith11@alaska.edu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9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2672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1BF3-5BE5-433D-94F9-09D2DA5AEC07}" type="datetime1">
              <a:rPr lang="en-US" smtClean="0"/>
              <a:t>4/29/2015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Kristian Smith, Computer Systems Engineering, kasmith11@alaska.edu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3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2672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7D60-9B94-484F-BC0D-0FF3CADBB853}" type="datetime1">
              <a:rPr lang="en-US" smtClean="0"/>
              <a:t>4/29/2015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6193" y="6265677"/>
            <a:ext cx="3859795" cy="304801"/>
          </a:xfrm>
        </p:spPr>
        <p:txBody>
          <a:bodyPr/>
          <a:lstStyle/>
          <a:p>
            <a:r>
              <a:rPr lang="en-US" smtClean="0"/>
              <a:t>Kristian Smith, Computer Systems Engineering, kasmith11@alaska.edu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2839" y="5318864"/>
            <a:ext cx="1387074" cy="141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7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C33D-A4AB-4014-9F54-2D993061B0D7}" type="datetime1">
              <a:rPr lang="en-US" smtClean="0"/>
              <a:t>4/29/2015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613" y="6295668"/>
            <a:ext cx="3859795" cy="304801"/>
          </a:xfrm>
        </p:spPr>
        <p:txBody>
          <a:bodyPr/>
          <a:lstStyle/>
          <a:p>
            <a:r>
              <a:rPr lang="en-US" smtClean="0"/>
              <a:t>Kristian Smith, Computer Systems Engineering, kasmith11@alaska.edu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70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2672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4BAE-C925-4E97-A019-903A23D781CC}" type="datetime1">
              <a:rPr lang="en-US" smtClean="0"/>
              <a:t>4/29/2015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613" y="6299967"/>
            <a:ext cx="3859795" cy="304801"/>
          </a:xfrm>
        </p:spPr>
        <p:txBody>
          <a:bodyPr/>
          <a:lstStyle/>
          <a:p>
            <a:r>
              <a:rPr lang="en-US" smtClean="0"/>
              <a:t>Kristian Smith, Computer Systems Engineering, kasmith11@alaska.edu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09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2672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25CD-3385-4ED2-B156-9835718BE483}" type="datetime1">
              <a:rPr lang="en-US" smtClean="0"/>
              <a:t>4/29/2015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7613" y="6311264"/>
            <a:ext cx="3859795" cy="304801"/>
          </a:xfrm>
        </p:spPr>
        <p:txBody>
          <a:bodyPr/>
          <a:lstStyle/>
          <a:p>
            <a:r>
              <a:rPr lang="en-US" smtClean="0"/>
              <a:t>Kristian Smith, Computer Systems Engineering, kasmith11@alaska.edu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0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2672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41A68-6A97-4E27-9BB2-7A8D417B02B3}" type="datetime1">
              <a:rPr lang="en-US" smtClean="0"/>
              <a:t>4/29/2015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1893" y="6289676"/>
            <a:ext cx="3859795" cy="304801"/>
          </a:xfrm>
        </p:spPr>
        <p:txBody>
          <a:bodyPr/>
          <a:lstStyle/>
          <a:p>
            <a:r>
              <a:rPr lang="en-US" smtClean="0"/>
              <a:t>Kristian Smith, Computer Systems Engineering, kasmith11@alaska.edu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92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2672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C902-718B-4E1B-812D-47B45BB403CE}" type="datetime1">
              <a:rPr lang="en-US" smtClean="0"/>
              <a:t>4/29/2015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753" y="6391407"/>
            <a:ext cx="3859795" cy="304801"/>
          </a:xfrm>
        </p:spPr>
        <p:txBody>
          <a:bodyPr/>
          <a:lstStyle/>
          <a:p>
            <a:r>
              <a:rPr lang="en-US" smtClean="0"/>
              <a:t>Kristian Smith, Computer Systems Engineering, kasmith11@alaska.edu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89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2672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660C-4431-4298-A5EC-8D11D33F727F}" type="datetime1">
              <a:rPr lang="en-US" smtClean="0"/>
              <a:t>4/29/2015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4753" y="6334257"/>
            <a:ext cx="3859795" cy="304801"/>
          </a:xfrm>
        </p:spPr>
        <p:txBody>
          <a:bodyPr/>
          <a:lstStyle/>
          <a:p>
            <a:r>
              <a:rPr lang="en-US" smtClean="0"/>
              <a:t>Kristian Smith, Computer Systems Engineering, kasmith11@alaska.edu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67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2672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C49E-E995-405F-881D-DF5E9147E644}" type="datetime1">
              <a:rPr lang="en-US" smtClean="0"/>
              <a:t>4/29/2015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6193" y="6258559"/>
            <a:ext cx="3859795" cy="304801"/>
          </a:xfrm>
        </p:spPr>
        <p:txBody>
          <a:bodyPr/>
          <a:lstStyle/>
          <a:p>
            <a:r>
              <a:rPr lang="en-US" smtClean="0"/>
              <a:t>Kristian Smith, Computer Systems Engineering, kasmith11@alaska.edu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7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2672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FE37-1F2E-4AA8-87C3-A3FE5DC84C49}" type="datetime1">
              <a:rPr lang="en-US" smtClean="0"/>
              <a:t>4/29/2015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6193" y="6277107"/>
            <a:ext cx="3859795" cy="304801"/>
          </a:xfrm>
        </p:spPr>
        <p:txBody>
          <a:bodyPr/>
          <a:lstStyle/>
          <a:p>
            <a:r>
              <a:rPr lang="en-US" smtClean="0"/>
              <a:t>Kristian Smith, Computer Systems Engineering, kasmith11@alaska.edu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16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2672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6322875-CF91-42AC-A53D-DACA955E5E6D}" type="datetime1">
              <a:rPr lang="en-US" smtClean="0"/>
              <a:t>4/29/2015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Kristian Smith, Computer Systems Engineering, kasmith11@alaska.edu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785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26727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duinodev.com/ultimate-gps-obd-data-logger-displayer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rduino.cc/en/uploads/Main/ArduinoUnoSmd450px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cdn.makezine.com/make/arduino/Arduino-callouts1.jpg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iteadstudio.com/wp-content/uploads/image/2011_05/sim900-gprs-shield-icomsat-preview_1.jp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exp-tech.de/images/product_images/original_images/gpsshield4.jpg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sparkfun.com/products/9555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hyperlink" Target="http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139847"/>
            <a:ext cx="8825658" cy="1917803"/>
          </a:xfrm>
        </p:spPr>
        <p:txBody>
          <a:bodyPr/>
          <a:lstStyle/>
          <a:p>
            <a:r>
              <a:rPr lang="en-US" sz="5000" dirty="0"/>
              <a:t>OBDII </a:t>
            </a:r>
            <a:r>
              <a:rPr lang="en-US" sz="5000" dirty="0" smtClean="0"/>
              <a:t>Automotive Data </a:t>
            </a:r>
            <a:r>
              <a:rPr lang="en-US" sz="5000" dirty="0"/>
              <a:t>Logger </a:t>
            </a:r>
            <a:r>
              <a:rPr lang="en-US" sz="5000" dirty="0" smtClean="0"/>
              <a:t>Design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22337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Kristian Smith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Advisor: Dr. Randy </a:t>
            </a:r>
            <a:r>
              <a:rPr lang="en-US" dirty="0" err="1" smtClean="0">
                <a:solidFill>
                  <a:schemeClr val="tx1"/>
                </a:solidFill>
              </a:rPr>
              <a:t>Moulic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Computer Systems Engineering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Alaska anchorage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613" y="4777380"/>
            <a:ext cx="19050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9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08968"/>
            <a:ext cx="9905998" cy="1419832"/>
          </a:xfrm>
        </p:spPr>
        <p:txBody>
          <a:bodyPr/>
          <a:lstStyle/>
          <a:p>
            <a:r>
              <a:rPr lang="en-US" dirty="0"/>
              <a:t>OBD II ACQUISITION TEST SPEEDS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385838"/>
              </p:ext>
            </p:extLst>
          </p:nvPr>
        </p:nvGraphicFramePr>
        <p:xfrm>
          <a:off x="2012950" y="1590068"/>
          <a:ext cx="743966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139"/>
                <a:gridCol w="3262575"/>
                <a:gridCol w="2205946"/>
              </a:tblGrid>
              <a:tr h="611477">
                <a:tc>
                  <a:txBody>
                    <a:bodyPr/>
                    <a:lstStyle/>
                    <a:p>
                      <a:r>
                        <a:rPr lang="en-US" dirty="0" smtClean="0"/>
                        <a:t>Model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Make/Model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Points/Second</a:t>
                      </a:r>
                      <a:endParaRPr lang="en-US" dirty="0"/>
                    </a:p>
                  </a:txBody>
                  <a:tcPr/>
                </a:tc>
              </a:tr>
              <a:tr h="3344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N/A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ECUSim</a:t>
                      </a:r>
                      <a:r>
                        <a:rPr lang="en-US" sz="1600" dirty="0" smtClean="0"/>
                        <a:t> 5100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38.0</a:t>
                      </a:r>
                      <a:endParaRPr lang="en-US" sz="1600" dirty="0"/>
                    </a:p>
                  </a:txBody>
                  <a:tcPr/>
                </a:tc>
              </a:tr>
              <a:tr h="3344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1996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Ford Bronco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5.5</a:t>
                      </a:r>
                      <a:endParaRPr lang="en-US" sz="1600" dirty="0"/>
                    </a:p>
                  </a:txBody>
                  <a:tcPr/>
                </a:tc>
              </a:tr>
              <a:tr h="3344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1998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Oldsmobile </a:t>
                      </a:r>
                      <a:r>
                        <a:rPr lang="en-US" sz="1600" dirty="0" err="1" smtClean="0"/>
                        <a:t>Bravada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19.6</a:t>
                      </a:r>
                      <a:endParaRPr lang="en-US" sz="1600" dirty="0"/>
                    </a:p>
                  </a:txBody>
                  <a:tcPr/>
                </a:tc>
              </a:tr>
              <a:tr h="3344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1999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Dodge Ram 1500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22.0</a:t>
                      </a:r>
                      <a:endParaRPr lang="en-US" sz="1600" dirty="0"/>
                    </a:p>
                  </a:txBody>
                  <a:tcPr/>
                </a:tc>
              </a:tr>
              <a:tr h="3344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Ford F350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20.9</a:t>
                      </a:r>
                      <a:endParaRPr lang="en-US" sz="1600" dirty="0"/>
                    </a:p>
                  </a:txBody>
                  <a:tcPr/>
                </a:tc>
              </a:tr>
              <a:tr h="3344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Chevrolet Tahoe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26.4</a:t>
                      </a:r>
                      <a:endParaRPr lang="en-US" sz="1600" dirty="0"/>
                    </a:p>
                  </a:txBody>
                  <a:tcPr/>
                </a:tc>
              </a:tr>
              <a:tr h="3344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Mazda B3000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25.7</a:t>
                      </a:r>
                      <a:endParaRPr lang="en-US" sz="1600" dirty="0"/>
                    </a:p>
                  </a:txBody>
                  <a:tcPr/>
                </a:tc>
              </a:tr>
              <a:tr h="3344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Saturn L200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26.8</a:t>
                      </a:r>
                      <a:endParaRPr lang="en-US" sz="1600" dirty="0"/>
                    </a:p>
                  </a:txBody>
                  <a:tcPr/>
                </a:tc>
              </a:tr>
              <a:tr h="3344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Chevrolet Avalanche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26.2</a:t>
                      </a:r>
                      <a:endParaRPr lang="en-US" sz="1600" dirty="0"/>
                    </a:p>
                  </a:txBody>
                  <a:tcPr/>
                </a:tc>
              </a:tr>
              <a:tr h="3344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Chevrolet 2500 HD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24.5</a:t>
                      </a:r>
                      <a:endParaRPr lang="en-US" sz="1600" dirty="0"/>
                    </a:p>
                  </a:txBody>
                  <a:tcPr/>
                </a:tc>
              </a:tr>
              <a:tr h="3344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Chevrolet </a:t>
                      </a:r>
                      <a:r>
                        <a:rPr lang="en-US" sz="1600" dirty="0" err="1" smtClean="0"/>
                        <a:t>Astro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22.8</a:t>
                      </a:r>
                      <a:endParaRPr lang="en-US" sz="1600" dirty="0"/>
                    </a:p>
                  </a:txBody>
                  <a:tcPr/>
                </a:tc>
              </a:tr>
              <a:tr h="3344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Jaguar X-Type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4.2</a:t>
                      </a:r>
                      <a:endParaRPr lang="en-US" sz="1600" dirty="0"/>
                    </a:p>
                  </a:txBody>
                  <a:tcPr/>
                </a:tc>
              </a:tr>
              <a:tr h="3344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Honda Accord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9991703" y="4631187"/>
            <a:ext cx="3859795" cy="304801"/>
          </a:xfrm>
        </p:spPr>
        <p:txBody>
          <a:bodyPr/>
          <a:lstStyle/>
          <a:p>
            <a:r>
              <a:rPr lang="en-US" dirty="0" smtClean="0"/>
              <a:t>Kristian Smith, Computer Systems Engineering, kasmith11@alaska.edu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40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6727">
        <p14:reveal/>
      </p:transition>
    </mc:Choice>
    <mc:Fallback xmlns="">
      <p:transition spd="slow" advTm="267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”</a:t>
            </a:r>
            <a:r>
              <a:rPr lang="en-US" dirty="0"/>
              <a:t>The ultimate GPS and OBD-II data logger based on </a:t>
            </a:r>
            <a:r>
              <a:rPr lang="en-US" dirty="0" err="1" smtClean="0"/>
              <a:t>Arduino</a:t>
            </a:r>
            <a:r>
              <a:rPr lang="en-US" dirty="0" smtClean="0"/>
              <a:t> MEGA”</a:t>
            </a:r>
          </a:p>
          <a:p>
            <a:pPr lvl="1"/>
            <a:r>
              <a:rPr lang="en-US" dirty="0" smtClean="0"/>
              <a:t>Designed for vehicle owner/operator to monitor OBDII parameters</a:t>
            </a:r>
          </a:p>
          <a:p>
            <a:pPr lvl="1"/>
            <a:r>
              <a:rPr lang="en-US" dirty="0" smtClean="0"/>
              <a:t>No data transmission functionality, stores mined data locally on SD card</a:t>
            </a:r>
          </a:p>
          <a:p>
            <a:pPr fontAlgn="base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Arduino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MEGA main board</a:t>
            </a:r>
          </a:p>
          <a:p>
            <a:pPr fontAlgn="base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Arduino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MEGA IO extension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LCD4884 shield for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Arduino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MTK3389 GPS receiver (with 5Hz update speed)</a:t>
            </a:r>
          </a:p>
          <a:p>
            <a:pPr fontAlgn="base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OBD-II UART adapter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www.arduinodev.com/wp-content/uploads/2012/06/P1050112-1024x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81" y="3601462"/>
            <a:ext cx="3946953" cy="27058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3076" name="Picture 4" descr="http://www.arduinodev.com/wp-content/uploads/2012/06/P1050114-1024x6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284" y="251117"/>
            <a:ext cx="2851092" cy="184597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4" name="Rectangle 3"/>
          <p:cNvSpPr/>
          <p:nvPr/>
        </p:nvSpPr>
        <p:spPr>
          <a:xfrm>
            <a:off x="2925219" y="6390411"/>
            <a:ext cx="63488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4"/>
              </a:rPr>
              <a:t>http://arduinodev.com/ultimate-gps-obd-data-logger-displayer/</a:t>
            </a:r>
            <a:endParaRPr lang="en-US" sz="1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Kristian Smith, Computer Systems Engineering, kasmith11@alaska.edu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638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376" y="2249487"/>
            <a:ext cx="9905999" cy="3541714"/>
          </a:xfrm>
        </p:spPr>
        <p:txBody>
          <a:bodyPr/>
          <a:lstStyle/>
          <a:p>
            <a:r>
              <a:rPr lang="en-US" dirty="0"/>
              <a:t>UAA “CANOPNR” project using </a:t>
            </a:r>
            <a:r>
              <a:rPr lang="en-US" dirty="0" err="1"/>
              <a:t>Arduino</a:t>
            </a:r>
            <a:r>
              <a:rPr lang="en-US" dirty="0"/>
              <a:t> framework</a:t>
            </a:r>
          </a:p>
          <a:p>
            <a:pPr lvl="1"/>
            <a:r>
              <a:rPr lang="en-US" dirty="0" smtClean="0"/>
              <a:t>Utilized SIM900 cellular shield to send data to a remote server </a:t>
            </a:r>
          </a:p>
          <a:p>
            <a:pPr lvl="1"/>
            <a:r>
              <a:rPr lang="en-US" dirty="0" smtClean="0"/>
              <a:t>GPS module connected directly to CAN board (seen in image below)</a:t>
            </a:r>
          </a:p>
          <a:p>
            <a:pPr lvl="1"/>
            <a:r>
              <a:rPr lang="en-US" dirty="0" smtClean="0"/>
              <a:t>MySQL integrated web app was designed to view the data in real-time</a:t>
            </a:r>
          </a:p>
          <a:p>
            <a:pPr lvl="1"/>
            <a:r>
              <a:rPr lang="en-US" dirty="0" smtClean="0"/>
              <a:t>Strictly </a:t>
            </a:r>
            <a:r>
              <a:rPr lang="en-US" dirty="0"/>
              <a:t>CAN protocol, neglects most vehicles older than </a:t>
            </a:r>
            <a:r>
              <a:rPr lang="en-US" dirty="0" smtClean="0"/>
              <a:t>2008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793" y="3986191"/>
            <a:ext cx="2798618" cy="2798618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166656" y="6531964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images are 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F035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CC BY-NC-SA 3.0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4" descr="https://dlnmh9ip6v2uc.cloudfront.net/images/framework/c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45666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Kristian Smith, Computer Systems Engineering, kasmith11@alaska.edu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610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00732"/>
          </a:xfrm>
        </p:spPr>
        <p:txBody>
          <a:bodyPr/>
          <a:lstStyle/>
          <a:p>
            <a:r>
              <a:rPr lang="en-US" dirty="0" smtClean="0"/>
              <a:t>OBD II Logger comparison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051937"/>
              </p:ext>
            </p:extLst>
          </p:nvPr>
        </p:nvGraphicFramePr>
        <p:xfrm>
          <a:off x="697230" y="1733550"/>
          <a:ext cx="11224261" cy="4844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4856"/>
                <a:gridCol w="949810"/>
                <a:gridCol w="1251893"/>
                <a:gridCol w="1867000"/>
                <a:gridCol w="917122"/>
                <a:gridCol w="1130027"/>
                <a:gridCol w="884368"/>
                <a:gridCol w="2309185"/>
              </a:tblGrid>
              <a:tr h="7532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Device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Stand-Alone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GSM-Enabled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Programmable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 Logger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Approx. Cost (USD)</a:t>
                      </a:r>
                      <a:endParaRPr lang="en-US" dirty="0"/>
                    </a:p>
                  </a:txBody>
                  <a:tcPr anchor="ctr"/>
                </a:tc>
              </a:tr>
              <a:tr h="4770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Bluetooth OBD Scanners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$150-$500</a:t>
                      </a:r>
                      <a:endParaRPr lang="en-US" dirty="0"/>
                    </a:p>
                  </a:txBody>
                  <a:tcPr anchor="ctr"/>
                </a:tc>
              </a:tr>
              <a:tr h="3054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PC Scan Tools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$30-$400</a:t>
                      </a:r>
                      <a:endParaRPr lang="en-US" dirty="0"/>
                    </a:p>
                  </a:txBody>
                  <a:tcPr anchor="ctr"/>
                </a:tc>
              </a:tr>
              <a:tr h="4770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Hem Data Mini Logger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$800-$1500</a:t>
                      </a:r>
                      <a:endParaRPr lang="en-US" dirty="0"/>
                    </a:p>
                  </a:txBody>
                  <a:tcPr anchor="ctr"/>
                </a:tc>
              </a:tr>
              <a:tr h="3054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 Chip Pro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$305</a:t>
                      </a:r>
                      <a:endParaRPr lang="en-US" dirty="0"/>
                    </a:p>
                  </a:txBody>
                  <a:tcPr anchor="ctr"/>
                </a:tc>
              </a:tr>
              <a:tr h="3054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 Scout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$500</a:t>
                      </a:r>
                      <a:endParaRPr lang="en-US" dirty="0"/>
                    </a:p>
                  </a:txBody>
                  <a:tcPr anchor="ctr"/>
                </a:tc>
              </a:tr>
              <a:tr h="47704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DashDyno</a:t>
                      </a:r>
                      <a:r>
                        <a:rPr lang="en-US" sz="1600" dirty="0" smtClean="0"/>
                        <a:t> SPD </a:t>
                      </a:r>
                      <a:r>
                        <a:rPr lang="en-US" sz="1600" dirty="0" err="1" smtClean="0"/>
                        <a:t>ProPack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$320</a:t>
                      </a:r>
                      <a:endParaRPr lang="en-US" dirty="0"/>
                    </a:p>
                  </a:txBody>
                  <a:tcPr anchor="ctr"/>
                </a:tc>
              </a:tr>
              <a:tr h="477048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IOSiX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OBD-II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Datalogger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Opt.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Opt.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$700</a:t>
                      </a:r>
                      <a:endParaRPr lang="en-US" dirty="0"/>
                    </a:p>
                  </a:txBody>
                  <a:tcPr anchor="ctr"/>
                </a:tc>
              </a:tr>
              <a:tr h="67791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Arduino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/GSM/GPS/OBDII Device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$160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-1689757" y="1860828"/>
            <a:ext cx="3859795" cy="304801"/>
          </a:xfrm>
        </p:spPr>
        <p:txBody>
          <a:bodyPr/>
          <a:lstStyle/>
          <a:p>
            <a:r>
              <a:rPr lang="en-US" dirty="0" smtClean="0"/>
              <a:t>Kristian Smith, Computer Systems Engineering, kasmith11@alaska.edu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3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6727">
        <p14:reveal/>
      </p:transition>
    </mc:Choice>
    <mc:Fallback xmlns="">
      <p:transition spd="slow" advTm="267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823" y="1622289"/>
            <a:ext cx="5092906" cy="1574808"/>
          </a:xfrm>
        </p:spPr>
        <p:txBody>
          <a:bodyPr/>
          <a:lstStyle/>
          <a:p>
            <a:r>
              <a:rPr lang="en-US" dirty="0" smtClean="0"/>
              <a:t>Current Functionality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dirty="0" smtClean="0"/>
              <a:t>Capability of relaying an SMS message containing: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600" dirty="0" smtClean="0"/>
              <a:t>Any desired OBDII Data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dirty="0" smtClean="0"/>
              <a:t>GPS Coordinates and GMT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Kristian Smith, Computer Systems Engineering, kasmith11@alaska.edu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610" y="973038"/>
            <a:ext cx="2874381" cy="510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3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624648"/>
            <a:ext cx="8946541" cy="4536122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Cold weather oxygen sensor analysis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Closed vs. Open loop oxygen sensor analysis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Determine effect of colder climates on sensor warm-up time</a:t>
            </a:r>
            <a:endParaRPr lang="en-US" dirty="0"/>
          </a:p>
          <a:p>
            <a:pPr marL="457200" lvl="1" indent="0">
              <a:buClr>
                <a:schemeClr val="tx2"/>
              </a:buClr>
              <a:buNone/>
            </a:pPr>
            <a:endParaRPr lang="en-US" sz="1000" dirty="0" smtClean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Adaptive maintenance strategies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Conditions in which a failure occur can be collected and used for diagnosis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sz="1000" dirty="0" smtClean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Vehicle monitoring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Fleet maintenance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Anti-theft device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Kristian Smith, Computer Systems Engineering, kasmith11@alaska.edu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27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556" y="1295823"/>
            <a:ext cx="5748763" cy="1915647"/>
          </a:xfrm>
        </p:spPr>
        <p:txBody>
          <a:bodyPr/>
          <a:lstStyle/>
          <a:p>
            <a:r>
              <a:rPr lang="en-US" sz="4800" dirty="0" smtClean="0"/>
              <a:t>Any questions?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Kristian Smith, Computer Systems Engineering, kasmith11@alaska.edu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6793" y="4803232"/>
            <a:ext cx="1908213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1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On-Board Diagnostics (OBDII)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121477"/>
            <a:ext cx="9905999" cy="4300105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OBDII is a standardized communication protocol 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600" dirty="0" smtClean="0"/>
              <a:t>Emissions Monitoring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600" dirty="0" smtClean="0"/>
              <a:t>Diagnostic Interface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Starting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1996 model years, required by US government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Common monitors: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600" dirty="0" smtClean="0"/>
              <a:t>Vehicle Speed/RPM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600" dirty="0" smtClean="0"/>
              <a:t>Emissions Component Monitors</a:t>
            </a:r>
            <a:endParaRPr lang="en-US" sz="1600" dirty="0"/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 </a:t>
            </a:r>
            <a:r>
              <a:rPr lang="en-US" sz="1600" dirty="0" smtClean="0"/>
              <a:t>Coolant, ambient, and air intake temperatures</a:t>
            </a:r>
          </a:p>
          <a:p>
            <a:pPr lvl="1"/>
            <a:endParaRPr lang="en-US" sz="1400" dirty="0" smtClean="0"/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488" y="3886200"/>
            <a:ext cx="3172691" cy="23795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53331" y="6235928"/>
            <a:ext cx="339500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accent6"/>
                </a:solidFill>
              </a:rPr>
              <a:t>http://www.diydiagnostics.com/images/connectorCloseup.jpg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Kristian Smith, Computer Systems Engineering, kasmith11@alaska.edu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43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541" y="807048"/>
            <a:ext cx="9404723" cy="1101762"/>
          </a:xfrm>
        </p:spPr>
        <p:txBody>
          <a:bodyPr/>
          <a:lstStyle/>
          <a:p>
            <a:r>
              <a:rPr lang="en-US" dirty="0" smtClean="0"/>
              <a:t>Design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91690"/>
            <a:ext cx="9905999" cy="4298719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Design a device with the following features: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Translates OBDII data 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Collects GPS coordinates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Streams data through cellular network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Highly Adaptable </a:t>
            </a:r>
          </a:p>
          <a:p>
            <a:pPr lvl="2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dirty="0" smtClean="0"/>
              <a:t>Access different vehicle PID’s for desired application</a:t>
            </a:r>
          </a:p>
          <a:p>
            <a:pPr lvl="2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dirty="0" smtClean="0"/>
              <a:t>Communicate over 3g/4g and SMS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Low price point</a:t>
            </a:r>
          </a:p>
          <a:p>
            <a:pPr lvl="2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dirty="0" smtClean="0"/>
              <a:t>Must not be cost prohibitive for everyday consumer</a:t>
            </a:r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Kristian Smith, Computer Systems Engineering, kasmith11@alaska.edu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24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97" y="903839"/>
            <a:ext cx="5092906" cy="1574808"/>
          </a:xfrm>
        </p:spPr>
        <p:txBody>
          <a:bodyPr/>
          <a:lstStyle/>
          <a:p>
            <a:r>
              <a:rPr lang="en-US" dirty="0" err="1" smtClean="0"/>
              <a:t>Arduino</a:t>
            </a:r>
            <a:r>
              <a:rPr lang="en-US" dirty="0" smtClean="0"/>
              <a:t> Uno Microprocessor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740" y="3034346"/>
            <a:ext cx="5934511" cy="2891632"/>
          </a:xfrm>
        </p:spPr>
        <p:txBody>
          <a:bodyPr/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Based on ATmega328 processor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16 MHz, 32 KB flash memory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Stackable design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Simple programming construct (subset of C)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6 analog inputs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14 digital inputs/outputs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arduino.cc/en/uploads/Main/ArduinoUnoSmd45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51" y="553879"/>
            <a:ext cx="3748325" cy="2648816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6526251" y="3238889"/>
            <a:ext cx="45970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http://arduino.cc/en/uploads/Main/ArduinoUnoSmd450px.jpg</a:t>
            </a:r>
            <a:endParaRPr lang="en-US" sz="1000" dirty="0"/>
          </a:p>
        </p:txBody>
      </p:sp>
      <p:pic>
        <p:nvPicPr>
          <p:cNvPr id="3" name="Picture 2" descr="http://cdn.makezine.com/make/arduino/Arduino-callout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51" y="3788527"/>
            <a:ext cx="3748325" cy="23836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6526251" y="6141005"/>
            <a:ext cx="33954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hlinkClick r:id="rId5"/>
              </a:rPr>
              <a:t>http://cdn.makezine.com/make/arduino/Arduino-callouts1.jpg</a:t>
            </a:r>
            <a:endParaRPr lang="en-US" sz="1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Kristian Smith, Computer Systems Engineering, kasmith11@alaska.edu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10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268" y="962652"/>
            <a:ext cx="5092906" cy="1574808"/>
          </a:xfrm>
        </p:spPr>
        <p:txBody>
          <a:bodyPr/>
          <a:lstStyle/>
          <a:p>
            <a:r>
              <a:rPr lang="en-US" dirty="0"/>
              <a:t>SIM900 GSM/GPRS Shield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268" y="2663190"/>
            <a:ext cx="5588423" cy="3531870"/>
          </a:xfrm>
        </p:spPr>
        <p:txBody>
          <a:bodyPr>
            <a:normAutofit/>
          </a:bodyPr>
          <a:lstStyle/>
          <a:p>
            <a:endParaRPr lang="en-US" dirty="0" smtClean="0">
              <a:effectLst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effectLst/>
              </a:rPr>
              <a:t>Quad-Band </a:t>
            </a:r>
            <a:r>
              <a:rPr lang="en-US" sz="2000" dirty="0">
                <a:effectLst/>
              </a:rPr>
              <a:t>850/900/1800/1900MHz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</a:rPr>
              <a:t>Control via commands (GSM 07.07, 07.05 and SIMCOM enhanced AT Commands)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effectLst/>
              </a:rPr>
              <a:t>SMS texting features</a:t>
            </a:r>
            <a:endParaRPr lang="en-US" sz="2000" dirty="0">
              <a:effectLst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</a:rPr>
              <a:t>3.5 inch standard </a:t>
            </a:r>
            <a:r>
              <a:rPr lang="en-US" sz="2000" dirty="0" smtClean="0">
                <a:effectLst/>
              </a:rPr>
              <a:t>sockets </a:t>
            </a:r>
            <a:r>
              <a:rPr lang="en-US" sz="2000" dirty="0">
                <a:effectLst/>
              </a:rPr>
              <a:t>for MIC </a:t>
            </a:r>
            <a:r>
              <a:rPr lang="en-US" sz="2000" dirty="0" smtClean="0">
                <a:effectLst/>
              </a:rPr>
              <a:t>and speaker</a:t>
            </a:r>
            <a:endParaRPr lang="en-US" sz="2000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874" y="2337955"/>
            <a:ext cx="3932957" cy="29497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06120" y="5287673"/>
            <a:ext cx="41944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http://blog.iteadstudio.com/wp-content/uploads/image/2011_05/sim900-gprs-shield-icomsat-preview_1.jpg</a:t>
            </a:r>
            <a:endParaRPr lang="en-US" sz="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Kristian Smith, Computer Systems Engineering, kasmith11@alaska.edu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0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505690"/>
            <a:ext cx="5934508" cy="1639886"/>
          </a:xfrm>
        </p:spPr>
        <p:txBody>
          <a:bodyPr/>
          <a:lstStyle/>
          <a:p>
            <a:r>
              <a:rPr lang="en-US" dirty="0"/>
              <a:t>GPS Shield from ITEAD Studio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4" y="2478931"/>
            <a:ext cx="5934511" cy="3541714"/>
          </a:xfrm>
        </p:spPr>
        <p:txBody>
          <a:bodyPr/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effectLst/>
              </a:rPr>
              <a:t>Acquires position and speed at 2 Hz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effectLst/>
              </a:rPr>
              <a:t>Micro </a:t>
            </a:r>
            <a:r>
              <a:rPr lang="en-US" sz="2000" dirty="0">
                <a:effectLst/>
              </a:rPr>
              <a:t>SD interface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</a:rPr>
              <a:t>Active  antenna  design with  high  receive  </a:t>
            </a:r>
            <a:r>
              <a:rPr lang="en-US" sz="2000" dirty="0" smtClean="0">
                <a:effectLst/>
              </a:rPr>
              <a:t>sensitivity</a:t>
            </a:r>
            <a:endParaRPr lang="en-US" sz="2000" dirty="0">
              <a:effectLst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</a:rPr>
              <a:t>Extremely fast time to first fix at low signal level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</a:rPr>
              <a:t>UART interface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75922" y="5474123"/>
            <a:ext cx="46828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2"/>
              </a:rPr>
              <a:t>http://www.exp-tech.de/images/product_images/original_images/gpsshield4.jpg</a:t>
            </a:r>
            <a:endParaRPr lang="en-US" sz="1000" dirty="0"/>
          </a:p>
        </p:txBody>
      </p:sp>
      <p:pic>
        <p:nvPicPr>
          <p:cNvPr id="1026" name="Picture 2" descr="http://www.exp-tech.de/images/product_images/original_images/gpsshield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64" y="2358737"/>
            <a:ext cx="4197927" cy="314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Kristian Smith, Computer Systems Engineering, kasmith11@alaska.edu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9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412" y="609600"/>
            <a:ext cx="6453187" cy="163988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OBD-II </a:t>
            </a:r>
            <a:r>
              <a:rPr lang="en-US" b="1" dirty="0" smtClean="0">
                <a:effectLst/>
              </a:rPr>
              <a:t>UART (</a:t>
            </a:r>
            <a:r>
              <a:rPr lang="en-US" b="1" dirty="0" err="1" smtClean="0">
                <a:effectLst/>
              </a:rPr>
              <a:t>Sparkfun</a:t>
            </a:r>
            <a:r>
              <a:rPr lang="en-US" b="1" dirty="0" smtClean="0">
                <a:effectLst/>
              </a:rPr>
              <a:t> electronics)</a:t>
            </a:r>
            <a:r>
              <a:rPr lang="en-US" b="1" dirty="0">
                <a:effectLst/>
              </a:rPr>
              <a:t/>
            </a:r>
            <a:br>
              <a:rPr lang="en-US" b="1" dirty="0">
                <a:effectLst/>
              </a:rPr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41412" y="2249486"/>
            <a:ext cx="5934511" cy="3831274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dirty="0" smtClean="0">
                <a:effectLst/>
              </a:rPr>
              <a:t>UART </a:t>
            </a:r>
            <a:r>
              <a:rPr lang="en-US" sz="1800" dirty="0">
                <a:effectLst/>
              </a:rPr>
              <a:t>interface (baud rates from 38 bps to 10 Mbps)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</a:rPr>
              <a:t>Secure </a:t>
            </a:r>
            <a:r>
              <a:rPr lang="en-US" sz="1800" dirty="0" smtClean="0">
                <a:effectLst/>
              </a:rPr>
              <a:t>boot-loader </a:t>
            </a:r>
            <a:r>
              <a:rPr lang="en-US" sz="1800" dirty="0">
                <a:effectLst/>
              </a:rPr>
              <a:t>for easy firmware updates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</a:rPr>
              <a:t>Support for all legislated </a:t>
            </a:r>
            <a:r>
              <a:rPr lang="en-US" sz="1800" dirty="0" smtClean="0">
                <a:effectLst/>
              </a:rPr>
              <a:t>and some non-legislated OBD </a:t>
            </a:r>
            <a:r>
              <a:rPr lang="en-US" sz="1800" dirty="0">
                <a:effectLst/>
              </a:rPr>
              <a:t>II </a:t>
            </a:r>
            <a:r>
              <a:rPr lang="en-US" sz="1800" dirty="0" smtClean="0">
                <a:effectLst/>
              </a:rPr>
              <a:t>protocols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dirty="0" smtClean="0">
                <a:effectLst/>
              </a:rPr>
              <a:t>Superior </a:t>
            </a:r>
            <a:r>
              <a:rPr lang="en-US" sz="1800" dirty="0">
                <a:effectLst/>
              </a:rPr>
              <a:t>automatic protocol detection algorithm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</a:rPr>
              <a:t>Large memory buffer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</a:rPr>
              <a:t>Voltage input for battery monitoring</a:t>
            </a:r>
          </a:p>
          <a:p>
            <a:r>
              <a:rPr lang="en-US" dirty="0">
                <a:hlinkClick r:id="rId2"/>
              </a:rPr>
              <a:t>https://www.sparkfun.com/products/9555</a:t>
            </a:r>
            <a:endParaRPr lang="en-US" dirty="0"/>
          </a:p>
        </p:txBody>
      </p:sp>
      <p:pic>
        <p:nvPicPr>
          <p:cNvPr id="1032" name="Picture 8" descr="https://dlnmh9ip6v2uc.cloudfront.net/images/products/9/5/5/5/09555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55" y="1013906"/>
            <a:ext cx="4056857" cy="405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491555" y="5140013"/>
            <a:ext cx="1966057" cy="2308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images are 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F035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CC BY-NC-SA 3.0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4" name="Picture 10" descr="https://dlnmh9ip6v2uc.cloudfront.net/images/framework/c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560" y="6359236"/>
            <a:ext cx="3859795" cy="304801"/>
          </a:xfrm>
        </p:spPr>
        <p:txBody>
          <a:bodyPr/>
          <a:lstStyle/>
          <a:p>
            <a:r>
              <a:rPr lang="en-US" smtClean="0"/>
              <a:t>Kristian Smith, Computer Systems Engineering, kasmith11@alaska.edu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1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3" y="349827"/>
            <a:ext cx="5934508" cy="1639886"/>
          </a:xfrm>
        </p:spPr>
        <p:txBody>
          <a:bodyPr/>
          <a:lstStyle/>
          <a:p>
            <a:r>
              <a:rPr lang="en-US" dirty="0" smtClean="0"/>
              <a:t>Assembled OBDII Logger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1141410" y="2476456"/>
            <a:ext cx="5934511" cy="3541714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Requires no modification of vehicle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Shields stack vertically to Arduino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OBDII board must be connected externally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Images shown include cellular and GPS antennas as well as OBDII port connector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A standard baud rate of 9600 programmed from the Arduino can be used for communication between all boards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Operation temperature: -40℃ ~ +85℃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00" y="1869742"/>
            <a:ext cx="2652357" cy="198926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87" y="4020343"/>
            <a:ext cx="2663770" cy="199782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Kristian Smith, Computer Systems Engineering, kasmith11@alaska.edu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43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Woes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976717"/>
            <a:ext cx="8946541" cy="4195481"/>
          </a:xfrm>
        </p:spPr>
        <p:txBody>
          <a:bodyPr/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Donated SIMs were all deactivated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Senior Design Kill </a:t>
            </a:r>
            <a:r>
              <a:rPr lang="en-US" dirty="0"/>
              <a:t>W</a:t>
            </a:r>
            <a:r>
              <a:rPr lang="en-US" dirty="0" smtClean="0"/>
              <a:t>all: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2- Arduino </a:t>
            </a:r>
            <a:r>
              <a:rPr lang="en-US" dirty="0" err="1" smtClean="0"/>
              <a:t>Unos</a:t>
            </a:r>
            <a:endParaRPr lang="en-US" dirty="0" smtClean="0"/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2- OBDII UART Translator Shields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1- 12V-5V DC Voltage Step Down converter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Arduino may be plugged in to USB, but sometimes requires full system reboot to be recognized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Cellular connectivity in the Engineering Building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Kristian Smith, Computer Systems Engineering, kasmith11@alaska.edu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760" y="1517332"/>
            <a:ext cx="27813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3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2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03730E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9565</TotalTime>
  <Words>821</Words>
  <Application>Microsoft Office PowerPoint</Application>
  <PresentationFormat>Widescreen</PresentationFormat>
  <Paragraphs>225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Wingdings</vt:lpstr>
      <vt:lpstr>Wingdings 3</vt:lpstr>
      <vt:lpstr>Ion</vt:lpstr>
      <vt:lpstr>OBDII Automotive Data Logger Design</vt:lpstr>
      <vt:lpstr>Introduction to On-Board Diagnostics (OBDII)</vt:lpstr>
      <vt:lpstr>Design Goals</vt:lpstr>
      <vt:lpstr>Arduino Uno Microprocessor</vt:lpstr>
      <vt:lpstr>SIM900 GSM/GPRS Shield</vt:lpstr>
      <vt:lpstr>GPS Shield from ITEAD Studio</vt:lpstr>
      <vt:lpstr>OBD-II UART (Sparkfun electronics) </vt:lpstr>
      <vt:lpstr>Assembled OBDII Logger</vt:lpstr>
      <vt:lpstr>Implementation Woes</vt:lpstr>
      <vt:lpstr>OBD II ACQUISITION TEST SPEEDS</vt:lpstr>
      <vt:lpstr>Related work</vt:lpstr>
      <vt:lpstr>Related work</vt:lpstr>
      <vt:lpstr>OBD II Logger comparison</vt:lpstr>
      <vt:lpstr>Current Functionality</vt:lpstr>
      <vt:lpstr>Possible Functions</vt:lpstr>
      <vt:lpstr>Any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OBD Diagnostic Logger</dc:title>
  <dc:creator>Kristian Smith</dc:creator>
  <cp:lastModifiedBy>Kristian Smith</cp:lastModifiedBy>
  <cp:revision>157</cp:revision>
  <dcterms:created xsi:type="dcterms:W3CDTF">2013-10-03T00:18:42Z</dcterms:created>
  <dcterms:modified xsi:type="dcterms:W3CDTF">2015-04-29T16:28:31Z</dcterms:modified>
</cp:coreProperties>
</file>